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5" d="100"/>
          <a:sy n="75" d="100"/>
        </p:scale>
        <p:origin x="-1014"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6B7496E2-441E-4397-892D-EAF99206718A}" type="datetimeFigureOut">
              <a:rPr lang="tr-TR" smtClean="0"/>
              <a:t>19.10.2018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2B71534-D836-40F6-83B7-0CE96B1BB3D4}" type="slidenum">
              <a:rPr lang="tr-TR" smtClean="0"/>
              <a:t>‹#›</a:t>
            </a:fld>
            <a:endParaRPr lang="tr-TR"/>
          </a:p>
        </p:txBody>
      </p:sp>
    </p:spTree>
    <p:extLst>
      <p:ext uri="{BB962C8B-B14F-4D97-AF65-F5344CB8AC3E}">
        <p14:creationId xmlns:p14="http://schemas.microsoft.com/office/powerpoint/2010/main" val="20799516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B7496E2-441E-4397-892D-EAF99206718A}" type="datetimeFigureOut">
              <a:rPr lang="tr-TR" smtClean="0"/>
              <a:t>19.10.2018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2B71534-D836-40F6-83B7-0CE96B1BB3D4}" type="slidenum">
              <a:rPr lang="tr-TR" smtClean="0"/>
              <a:t>‹#›</a:t>
            </a:fld>
            <a:endParaRPr lang="tr-TR"/>
          </a:p>
        </p:txBody>
      </p:sp>
    </p:spTree>
    <p:extLst>
      <p:ext uri="{BB962C8B-B14F-4D97-AF65-F5344CB8AC3E}">
        <p14:creationId xmlns:p14="http://schemas.microsoft.com/office/powerpoint/2010/main" val="26399640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B7496E2-441E-4397-892D-EAF99206718A}" type="datetimeFigureOut">
              <a:rPr lang="tr-TR" smtClean="0"/>
              <a:t>19.10.2018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2B71534-D836-40F6-83B7-0CE96B1BB3D4}" type="slidenum">
              <a:rPr lang="tr-TR" smtClean="0"/>
              <a:t>‹#›</a:t>
            </a:fld>
            <a:endParaRPr lang="tr-TR"/>
          </a:p>
        </p:txBody>
      </p:sp>
    </p:spTree>
    <p:extLst>
      <p:ext uri="{BB962C8B-B14F-4D97-AF65-F5344CB8AC3E}">
        <p14:creationId xmlns:p14="http://schemas.microsoft.com/office/powerpoint/2010/main" val="21680013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B7496E2-441E-4397-892D-EAF99206718A}" type="datetimeFigureOut">
              <a:rPr lang="tr-TR" smtClean="0"/>
              <a:t>19.10.2018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2B71534-D836-40F6-83B7-0CE96B1BB3D4}" type="slidenum">
              <a:rPr lang="tr-TR" smtClean="0"/>
              <a:t>‹#›</a:t>
            </a:fld>
            <a:endParaRPr lang="tr-TR"/>
          </a:p>
        </p:txBody>
      </p:sp>
    </p:spTree>
    <p:extLst>
      <p:ext uri="{BB962C8B-B14F-4D97-AF65-F5344CB8AC3E}">
        <p14:creationId xmlns:p14="http://schemas.microsoft.com/office/powerpoint/2010/main" val="34763112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6B7496E2-441E-4397-892D-EAF99206718A}" type="datetimeFigureOut">
              <a:rPr lang="tr-TR" smtClean="0"/>
              <a:t>19.10.2018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2B71534-D836-40F6-83B7-0CE96B1BB3D4}" type="slidenum">
              <a:rPr lang="tr-TR" smtClean="0"/>
              <a:t>‹#›</a:t>
            </a:fld>
            <a:endParaRPr lang="tr-TR"/>
          </a:p>
        </p:txBody>
      </p:sp>
    </p:spTree>
    <p:extLst>
      <p:ext uri="{BB962C8B-B14F-4D97-AF65-F5344CB8AC3E}">
        <p14:creationId xmlns:p14="http://schemas.microsoft.com/office/powerpoint/2010/main" val="1468532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6B7496E2-441E-4397-892D-EAF99206718A}" type="datetimeFigureOut">
              <a:rPr lang="tr-TR" smtClean="0"/>
              <a:t>19.10.2018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2B71534-D836-40F6-83B7-0CE96B1BB3D4}" type="slidenum">
              <a:rPr lang="tr-TR" smtClean="0"/>
              <a:t>‹#›</a:t>
            </a:fld>
            <a:endParaRPr lang="tr-TR"/>
          </a:p>
        </p:txBody>
      </p:sp>
    </p:spTree>
    <p:extLst>
      <p:ext uri="{BB962C8B-B14F-4D97-AF65-F5344CB8AC3E}">
        <p14:creationId xmlns:p14="http://schemas.microsoft.com/office/powerpoint/2010/main" val="34404758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6B7496E2-441E-4397-892D-EAF99206718A}" type="datetimeFigureOut">
              <a:rPr lang="tr-TR" smtClean="0"/>
              <a:t>19.10.2018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42B71534-D836-40F6-83B7-0CE96B1BB3D4}" type="slidenum">
              <a:rPr lang="tr-TR" smtClean="0"/>
              <a:t>‹#›</a:t>
            </a:fld>
            <a:endParaRPr lang="tr-TR"/>
          </a:p>
        </p:txBody>
      </p:sp>
    </p:spTree>
    <p:extLst>
      <p:ext uri="{BB962C8B-B14F-4D97-AF65-F5344CB8AC3E}">
        <p14:creationId xmlns:p14="http://schemas.microsoft.com/office/powerpoint/2010/main" val="21505048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6B7496E2-441E-4397-892D-EAF99206718A}" type="datetimeFigureOut">
              <a:rPr lang="tr-TR" smtClean="0"/>
              <a:t>19.10.2018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42B71534-D836-40F6-83B7-0CE96B1BB3D4}" type="slidenum">
              <a:rPr lang="tr-TR" smtClean="0"/>
              <a:t>‹#›</a:t>
            </a:fld>
            <a:endParaRPr lang="tr-TR"/>
          </a:p>
        </p:txBody>
      </p:sp>
    </p:spTree>
    <p:extLst>
      <p:ext uri="{BB962C8B-B14F-4D97-AF65-F5344CB8AC3E}">
        <p14:creationId xmlns:p14="http://schemas.microsoft.com/office/powerpoint/2010/main" val="30193404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6B7496E2-441E-4397-892D-EAF99206718A}" type="datetimeFigureOut">
              <a:rPr lang="tr-TR" smtClean="0"/>
              <a:t>19.10.2018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42B71534-D836-40F6-83B7-0CE96B1BB3D4}" type="slidenum">
              <a:rPr lang="tr-TR" smtClean="0"/>
              <a:t>‹#›</a:t>
            </a:fld>
            <a:endParaRPr lang="tr-TR"/>
          </a:p>
        </p:txBody>
      </p:sp>
    </p:spTree>
    <p:extLst>
      <p:ext uri="{BB962C8B-B14F-4D97-AF65-F5344CB8AC3E}">
        <p14:creationId xmlns:p14="http://schemas.microsoft.com/office/powerpoint/2010/main" val="21270091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6B7496E2-441E-4397-892D-EAF99206718A}" type="datetimeFigureOut">
              <a:rPr lang="tr-TR" smtClean="0"/>
              <a:t>19.10.2018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2B71534-D836-40F6-83B7-0CE96B1BB3D4}" type="slidenum">
              <a:rPr lang="tr-TR" smtClean="0"/>
              <a:t>‹#›</a:t>
            </a:fld>
            <a:endParaRPr lang="tr-TR"/>
          </a:p>
        </p:txBody>
      </p:sp>
    </p:spTree>
    <p:extLst>
      <p:ext uri="{BB962C8B-B14F-4D97-AF65-F5344CB8AC3E}">
        <p14:creationId xmlns:p14="http://schemas.microsoft.com/office/powerpoint/2010/main" val="41571268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6B7496E2-441E-4397-892D-EAF99206718A}" type="datetimeFigureOut">
              <a:rPr lang="tr-TR" smtClean="0"/>
              <a:t>19.10.2018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2B71534-D836-40F6-83B7-0CE96B1BB3D4}" type="slidenum">
              <a:rPr lang="tr-TR" smtClean="0"/>
              <a:t>‹#›</a:t>
            </a:fld>
            <a:endParaRPr lang="tr-TR"/>
          </a:p>
        </p:txBody>
      </p:sp>
    </p:spTree>
    <p:extLst>
      <p:ext uri="{BB962C8B-B14F-4D97-AF65-F5344CB8AC3E}">
        <p14:creationId xmlns:p14="http://schemas.microsoft.com/office/powerpoint/2010/main" val="29426451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B7496E2-441E-4397-892D-EAF99206718A}" type="datetimeFigureOut">
              <a:rPr lang="tr-TR" smtClean="0"/>
              <a:t>19.10.2018</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2B71534-D836-40F6-83B7-0CE96B1BB3D4}" type="slidenum">
              <a:rPr lang="tr-TR" smtClean="0"/>
              <a:t>‹#›</a:t>
            </a:fld>
            <a:endParaRPr lang="tr-TR"/>
          </a:p>
        </p:txBody>
      </p:sp>
    </p:spTree>
    <p:extLst>
      <p:ext uri="{BB962C8B-B14F-4D97-AF65-F5344CB8AC3E}">
        <p14:creationId xmlns:p14="http://schemas.microsoft.com/office/powerpoint/2010/main" val="4152972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etin kutusu 3"/>
          <p:cNvSpPr txBox="1"/>
          <p:nvPr/>
        </p:nvSpPr>
        <p:spPr>
          <a:xfrm>
            <a:off x="683568" y="692696"/>
            <a:ext cx="8280920" cy="5201424"/>
          </a:xfrm>
          <a:prstGeom prst="rect">
            <a:avLst/>
          </a:prstGeom>
          <a:noFill/>
        </p:spPr>
        <p:txBody>
          <a:bodyPr wrap="square" rtlCol="0">
            <a:spAutoFit/>
          </a:bodyPr>
          <a:lstStyle/>
          <a:p>
            <a:r>
              <a:rPr lang="tr-TR" sz="3200" b="1" dirty="0" smtClean="0">
                <a:solidFill>
                  <a:schemeClr val="bg1"/>
                </a:solidFill>
                <a:latin typeface="Arial" pitchFamily="34" charset="0"/>
                <a:cs typeface="Arial" pitchFamily="34" charset="0"/>
              </a:rPr>
              <a:t>Mühendislik Standartları</a:t>
            </a:r>
          </a:p>
          <a:p>
            <a:endParaRPr lang="tr-TR" dirty="0">
              <a:solidFill>
                <a:schemeClr val="bg1"/>
              </a:solidFill>
            </a:endParaRPr>
          </a:p>
          <a:p>
            <a:endParaRPr lang="tr-TR" dirty="0" smtClean="0">
              <a:solidFill>
                <a:schemeClr val="bg1"/>
              </a:solidFill>
            </a:endParaRPr>
          </a:p>
          <a:p>
            <a:pPr marL="342900" indent="-342900">
              <a:buFont typeface="Arial" pitchFamily="34" charset="0"/>
              <a:buChar char="•"/>
            </a:pPr>
            <a:r>
              <a:rPr lang="tr-TR" sz="2400" dirty="0" smtClean="0">
                <a:solidFill>
                  <a:schemeClr val="bg1"/>
                </a:solidFill>
                <a:latin typeface="Arial" pitchFamily="34" charset="0"/>
                <a:cs typeface="Arial" pitchFamily="34" charset="0"/>
              </a:rPr>
              <a:t>Kalitenin sağlanıp sağlanmadığı kontrol edilmelidir.</a:t>
            </a:r>
          </a:p>
          <a:p>
            <a:endParaRPr lang="tr-TR" sz="2400" dirty="0">
              <a:solidFill>
                <a:schemeClr val="bg1"/>
              </a:solidFill>
              <a:latin typeface="Arial" pitchFamily="34" charset="0"/>
              <a:cs typeface="Arial" pitchFamily="34" charset="0"/>
            </a:endParaRPr>
          </a:p>
          <a:p>
            <a:pPr marL="342900" indent="-342900">
              <a:buFont typeface="Arial" pitchFamily="34" charset="0"/>
              <a:buChar char="•"/>
            </a:pPr>
            <a:r>
              <a:rPr lang="tr-TR" sz="2400" dirty="0" smtClean="0">
                <a:solidFill>
                  <a:schemeClr val="bg1"/>
                </a:solidFill>
                <a:latin typeface="Arial" pitchFamily="34" charset="0"/>
                <a:cs typeface="Arial" pitchFamily="34" charset="0"/>
              </a:rPr>
              <a:t>Güvenliğin </a:t>
            </a:r>
            <a:r>
              <a:rPr lang="tr-TR" sz="2400" dirty="0">
                <a:solidFill>
                  <a:schemeClr val="bg1"/>
                </a:solidFill>
                <a:latin typeface="Arial" pitchFamily="34" charset="0"/>
                <a:cs typeface="Arial" pitchFamily="34" charset="0"/>
              </a:rPr>
              <a:t>sağlanıp sağlanmadığını kontrol etmelidir. </a:t>
            </a:r>
            <a:endParaRPr lang="tr-TR" sz="2400" dirty="0" smtClean="0">
              <a:solidFill>
                <a:schemeClr val="bg1"/>
              </a:solidFill>
              <a:latin typeface="Arial" pitchFamily="34" charset="0"/>
              <a:cs typeface="Arial" pitchFamily="34" charset="0"/>
            </a:endParaRPr>
          </a:p>
          <a:p>
            <a:pPr marL="342900" indent="-342900">
              <a:buFont typeface="Arial" pitchFamily="34" charset="0"/>
              <a:buChar char="•"/>
            </a:pPr>
            <a:endParaRPr lang="tr-TR" sz="2400" dirty="0">
              <a:solidFill>
                <a:schemeClr val="bg1"/>
              </a:solidFill>
              <a:latin typeface="Arial" pitchFamily="34" charset="0"/>
              <a:cs typeface="Arial" pitchFamily="34" charset="0"/>
            </a:endParaRPr>
          </a:p>
          <a:p>
            <a:pPr marL="342900" indent="-342900">
              <a:buFont typeface="Arial" pitchFamily="34" charset="0"/>
              <a:buChar char="•"/>
            </a:pPr>
            <a:r>
              <a:rPr lang="tr-TR" sz="2400" dirty="0" smtClean="0">
                <a:solidFill>
                  <a:schemeClr val="bg1"/>
                </a:solidFill>
                <a:latin typeface="Arial" pitchFamily="34" charset="0"/>
                <a:cs typeface="Arial" pitchFamily="34" charset="0"/>
              </a:rPr>
              <a:t>Yöntemler ve sonuçlar  belgelenmelidir</a:t>
            </a:r>
            <a:r>
              <a:rPr lang="tr-TR" sz="2400" dirty="0">
                <a:solidFill>
                  <a:schemeClr val="bg1"/>
                </a:solidFill>
                <a:latin typeface="Arial" pitchFamily="34" charset="0"/>
                <a:cs typeface="Arial" pitchFamily="34" charset="0"/>
              </a:rPr>
              <a:t>. </a:t>
            </a:r>
            <a:endParaRPr lang="tr-TR" sz="2400" dirty="0" smtClean="0">
              <a:solidFill>
                <a:schemeClr val="bg1"/>
              </a:solidFill>
              <a:latin typeface="Arial" pitchFamily="34" charset="0"/>
              <a:cs typeface="Arial" pitchFamily="34" charset="0"/>
            </a:endParaRPr>
          </a:p>
          <a:p>
            <a:pPr marL="342900" indent="-342900">
              <a:buFont typeface="Arial" pitchFamily="34" charset="0"/>
              <a:buChar char="•"/>
            </a:pPr>
            <a:endParaRPr lang="tr-TR" sz="2400" dirty="0">
              <a:solidFill>
                <a:schemeClr val="bg1"/>
              </a:solidFill>
              <a:latin typeface="Arial" pitchFamily="34" charset="0"/>
              <a:cs typeface="Arial" pitchFamily="34" charset="0"/>
            </a:endParaRPr>
          </a:p>
          <a:p>
            <a:pPr marL="342900" indent="-342900">
              <a:buFont typeface="Arial" pitchFamily="34" charset="0"/>
              <a:buChar char="•"/>
            </a:pPr>
            <a:r>
              <a:rPr lang="tr-TR" sz="2400" dirty="0" smtClean="0">
                <a:solidFill>
                  <a:schemeClr val="bg1"/>
                </a:solidFill>
                <a:latin typeface="Arial" pitchFamily="34" charset="0"/>
                <a:cs typeface="Arial" pitchFamily="34" charset="0"/>
              </a:rPr>
              <a:t>Mühendis </a:t>
            </a:r>
            <a:r>
              <a:rPr lang="tr-TR" sz="2400" dirty="0">
                <a:solidFill>
                  <a:schemeClr val="bg1"/>
                </a:solidFill>
                <a:latin typeface="Arial" pitchFamily="34" charset="0"/>
                <a:cs typeface="Arial" pitchFamily="34" charset="0"/>
              </a:rPr>
              <a:t>sorumlu olmalı ve sorumlu davranmalıdır. </a:t>
            </a:r>
            <a:endParaRPr lang="tr-TR" sz="2400" dirty="0" smtClean="0">
              <a:solidFill>
                <a:schemeClr val="bg1"/>
              </a:solidFill>
              <a:latin typeface="Arial" pitchFamily="34" charset="0"/>
              <a:cs typeface="Arial" pitchFamily="34" charset="0"/>
            </a:endParaRPr>
          </a:p>
          <a:p>
            <a:endParaRPr lang="tr-TR" sz="2400" dirty="0" smtClean="0">
              <a:solidFill>
                <a:schemeClr val="bg1"/>
              </a:solidFill>
              <a:latin typeface="Arial" pitchFamily="34" charset="0"/>
              <a:cs typeface="Arial" pitchFamily="34" charset="0"/>
            </a:endParaRPr>
          </a:p>
          <a:p>
            <a:pPr marL="342900" indent="-342900">
              <a:buFont typeface="Arial" pitchFamily="34" charset="0"/>
              <a:buChar char="•"/>
            </a:pPr>
            <a:r>
              <a:rPr lang="tr-TR" sz="2400" dirty="0" smtClean="0">
                <a:solidFill>
                  <a:schemeClr val="bg1"/>
                </a:solidFill>
                <a:latin typeface="Arial" pitchFamily="34" charset="0"/>
                <a:cs typeface="Arial" pitchFamily="34" charset="0"/>
              </a:rPr>
              <a:t>teknik </a:t>
            </a:r>
            <a:r>
              <a:rPr lang="tr-TR" sz="2400" dirty="0">
                <a:solidFill>
                  <a:schemeClr val="bg1"/>
                </a:solidFill>
                <a:latin typeface="Arial" pitchFamily="34" charset="0"/>
                <a:cs typeface="Arial" pitchFamily="34" charset="0"/>
              </a:rPr>
              <a:t>ve etik olarak profesyonel standartlara uygun yapılıp </a:t>
            </a:r>
            <a:r>
              <a:rPr lang="tr-TR" sz="2400" dirty="0" err="1">
                <a:solidFill>
                  <a:schemeClr val="bg1"/>
                </a:solidFill>
                <a:latin typeface="Arial" pitchFamily="34" charset="0"/>
                <a:cs typeface="Arial" pitchFamily="34" charset="0"/>
              </a:rPr>
              <a:t>yapılıp</a:t>
            </a:r>
            <a:r>
              <a:rPr lang="tr-TR" sz="2400" dirty="0">
                <a:solidFill>
                  <a:schemeClr val="bg1"/>
                </a:solidFill>
                <a:latin typeface="Arial" pitchFamily="34" charset="0"/>
                <a:cs typeface="Arial" pitchFamily="34" charset="0"/>
              </a:rPr>
              <a:t> </a:t>
            </a:r>
            <a:r>
              <a:rPr lang="tr-TR" sz="2400" dirty="0" smtClean="0">
                <a:solidFill>
                  <a:schemeClr val="bg1"/>
                </a:solidFill>
                <a:latin typeface="Arial" pitchFamily="34" charset="0"/>
                <a:cs typeface="Arial" pitchFamily="34" charset="0"/>
              </a:rPr>
              <a:t>yapılmadığı kontrol edilmeli</a:t>
            </a:r>
          </a:p>
          <a:p>
            <a:endParaRPr lang="tr-TR" sz="2400" dirty="0">
              <a:solidFill>
                <a:schemeClr val="bg1"/>
              </a:solidFill>
              <a:latin typeface="Arial" pitchFamily="34" charset="0"/>
              <a:cs typeface="Arial" pitchFamily="34" charset="0"/>
            </a:endParaRPr>
          </a:p>
        </p:txBody>
      </p:sp>
    </p:spTree>
    <p:extLst>
      <p:ext uri="{BB962C8B-B14F-4D97-AF65-F5344CB8AC3E}">
        <p14:creationId xmlns:p14="http://schemas.microsoft.com/office/powerpoint/2010/main" val="165267061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etin kutusu 3"/>
          <p:cNvSpPr txBox="1"/>
          <p:nvPr/>
        </p:nvSpPr>
        <p:spPr>
          <a:xfrm>
            <a:off x="683568" y="476672"/>
            <a:ext cx="7200800" cy="6124754"/>
          </a:xfrm>
          <a:prstGeom prst="rect">
            <a:avLst/>
          </a:prstGeom>
          <a:noFill/>
        </p:spPr>
        <p:txBody>
          <a:bodyPr wrap="square" rtlCol="0">
            <a:spAutoFit/>
          </a:bodyPr>
          <a:lstStyle/>
          <a:p>
            <a:pPr marL="457200" indent="-457200">
              <a:buFont typeface="Arial" pitchFamily="34" charset="0"/>
              <a:buChar char="•"/>
            </a:pPr>
            <a:r>
              <a:rPr lang="tr-TR" sz="2800" dirty="0">
                <a:solidFill>
                  <a:schemeClr val="bg1"/>
                </a:solidFill>
                <a:latin typeface="Arial" pitchFamily="34" charset="0"/>
                <a:cs typeface="Arial" pitchFamily="34" charset="0"/>
              </a:rPr>
              <a:t>Beklenmeyen bir problem ortaya çıktığında mühendislerin özen standardı göstermesi beklenir</a:t>
            </a:r>
            <a:r>
              <a:rPr lang="tr-TR" sz="2800" dirty="0" smtClean="0">
                <a:solidFill>
                  <a:schemeClr val="bg1"/>
                </a:solidFill>
                <a:latin typeface="Arial" pitchFamily="34" charset="0"/>
                <a:cs typeface="Arial" pitchFamily="34" charset="0"/>
              </a:rPr>
              <a:t>.</a:t>
            </a:r>
          </a:p>
          <a:p>
            <a:pPr marL="457200" indent="-457200">
              <a:buFont typeface="Arial" pitchFamily="34" charset="0"/>
              <a:buChar char="•"/>
            </a:pPr>
            <a:endParaRPr lang="tr-TR" sz="2800" dirty="0">
              <a:solidFill>
                <a:schemeClr val="bg1"/>
              </a:solidFill>
              <a:latin typeface="Arial" pitchFamily="34" charset="0"/>
              <a:cs typeface="Arial" pitchFamily="34" charset="0"/>
            </a:endParaRPr>
          </a:p>
          <a:p>
            <a:r>
              <a:rPr lang="tr-TR" sz="2800" dirty="0" smtClean="0">
                <a:solidFill>
                  <a:schemeClr val="bg1"/>
                </a:solidFill>
                <a:latin typeface="Arial" pitchFamily="34" charset="0"/>
                <a:cs typeface="Arial" pitchFamily="34" charset="0"/>
              </a:rPr>
              <a:t> </a:t>
            </a:r>
            <a:r>
              <a:rPr lang="tr-TR" sz="2800" dirty="0" err="1">
                <a:solidFill>
                  <a:schemeClr val="bg1"/>
                </a:solidFill>
                <a:latin typeface="Arial" pitchFamily="34" charset="0"/>
                <a:cs typeface="Arial" pitchFamily="34" charset="0"/>
              </a:rPr>
              <a:t>Joshua</a:t>
            </a:r>
            <a:r>
              <a:rPr lang="tr-TR" sz="2800" dirty="0">
                <a:solidFill>
                  <a:schemeClr val="bg1"/>
                </a:solidFill>
                <a:latin typeface="Arial" pitchFamily="34" charset="0"/>
                <a:cs typeface="Arial" pitchFamily="34" charset="0"/>
              </a:rPr>
              <a:t> B. Kardan özen standardını şöyle tanımlamıştır: </a:t>
            </a:r>
            <a:endParaRPr lang="tr-TR" sz="2800" dirty="0" smtClean="0">
              <a:solidFill>
                <a:schemeClr val="bg1"/>
              </a:solidFill>
              <a:latin typeface="Arial" pitchFamily="34" charset="0"/>
              <a:cs typeface="Arial" pitchFamily="34" charset="0"/>
            </a:endParaRPr>
          </a:p>
          <a:p>
            <a:endParaRPr lang="tr-TR" sz="2800" dirty="0">
              <a:solidFill>
                <a:schemeClr val="bg1"/>
              </a:solidFill>
              <a:latin typeface="Arial" pitchFamily="34" charset="0"/>
              <a:cs typeface="Arial" pitchFamily="34" charset="0"/>
            </a:endParaRPr>
          </a:p>
          <a:p>
            <a:r>
              <a:rPr lang="tr-TR" sz="2800" dirty="0" smtClean="0">
                <a:solidFill>
                  <a:schemeClr val="bg1"/>
                </a:solidFill>
                <a:latin typeface="Arial" pitchFamily="34" charset="0"/>
                <a:cs typeface="Arial" pitchFamily="34" charset="0"/>
              </a:rPr>
              <a:t>Bir </a:t>
            </a:r>
            <a:r>
              <a:rPr lang="tr-TR" sz="2800" dirty="0">
                <a:solidFill>
                  <a:schemeClr val="bg1"/>
                </a:solidFill>
                <a:latin typeface="Arial" pitchFamily="34" charset="0"/>
                <a:cs typeface="Arial" pitchFamily="34" charset="0"/>
              </a:rPr>
              <a:t>mühendis her bir hatanın zararından sorumlu değildir. Bir mühendisin çalışırken normal hataları kabul edilir. Ancak mühendis belirli bir hata seviyesinden daha kötü bir hata yapmışsa mühendis sorumludur. Bu seviyeye özen standardı diyoruz (Kardan, 1999). </a:t>
            </a:r>
          </a:p>
        </p:txBody>
      </p:sp>
    </p:spTree>
    <p:extLst>
      <p:ext uri="{BB962C8B-B14F-4D97-AF65-F5344CB8AC3E}">
        <p14:creationId xmlns:p14="http://schemas.microsoft.com/office/powerpoint/2010/main" val="200117385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etin kutusu 3"/>
          <p:cNvSpPr txBox="1"/>
          <p:nvPr/>
        </p:nvSpPr>
        <p:spPr>
          <a:xfrm>
            <a:off x="827584" y="1052736"/>
            <a:ext cx="7200800" cy="4154984"/>
          </a:xfrm>
          <a:prstGeom prst="rect">
            <a:avLst/>
          </a:prstGeom>
          <a:noFill/>
        </p:spPr>
        <p:txBody>
          <a:bodyPr wrap="square" rtlCol="0">
            <a:spAutoFit/>
          </a:bodyPr>
          <a:lstStyle/>
          <a:p>
            <a:r>
              <a:rPr lang="tr-TR" sz="2400" dirty="0">
                <a:solidFill>
                  <a:schemeClr val="bg1"/>
                </a:solidFill>
                <a:latin typeface="Arial" pitchFamily="34" charset="0"/>
                <a:cs typeface="Arial" pitchFamily="34" charset="0"/>
              </a:rPr>
              <a:t>Mühendislik etiğine göre ürün tasarımında mühendislerin öncelikle halkın güvenliğini sağlamaları beklenir. </a:t>
            </a:r>
            <a:endParaRPr lang="tr-TR" sz="2400" dirty="0" smtClean="0">
              <a:solidFill>
                <a:schemeClr val="bg1"/>
              </a:solidFill>
              <a:latin typeface="Arial" pitchFamily="34" charset="0"/>
              <a:cs typeface="Arial" pitchFamily="34" charset="0"/>
            </a:endParaRPr>
          </a:p>
          <a:p>
            <a:endParaRPr lang="tr-TR" sz="2400" dirty="0">
              <a:solidFill>
                <a:schemeClr val="bg1"/>
              </a:solidFill>
              <a:latin typeface="Arial" pitchFamily="34" charset="0"/>
              <a:cs typeface="Arial" pitchFamily="34" charset="0"/>
            </a:endParaRPr>
          </a:p>
          <a:p>
            <a:r>
              <a:rPr lang="tr-TR" sz="2400" dirty="0" smtClean="0">
                <a:solidFill>
                  <a:schemeClr val="bg1"/>
                </a:solidFill>
                <a:latin typeface="Arial" pitchFamily="34" charset="0"/>
                <a:cs typeface="Arial" pitchFamily="34" charset="0"/>
              </a:rPr>
              <a:t>Eğer </a:t>
            </a:r>
            <a:r>
              <a:rPr lang="tr-TR" sz="2400" dirty="0">
                <a:solidFill>
                  <a:schemeClr val="bg1"/>
                </a:solidFill>
                <a:latin typeface="Arial" pitchFamily="34" charset="0"/>
                <a:cs typeface="Arial" pitchFamily="34" charset="0"/>
              </a:rPr>
              <a:t>bir ürünün her bir açıdan güvenliğinden bahsediyorsak güvenlik dışındaki faktörleri de toplam kalite, kullanışlılık ve fiyat gibi göz önünde bulundurmalıyız. </a:t>
            </a:r>
            <a:endParaRPr lang="tr-TR" sz="2400" dirty="0" smtClean="0">
              <a:solidFill>
                <a:schemeClr val="bg1"/>
              </a:solidFill>
              <a:latin typeface="Arial" pitchFamily="34" charset="0"/>
              <a:cs typeface="Arial" pitchFamily="34" charset="0"/>
            </a:endParaRPr>
          </a:p>
          <a:p>
            <a:endParaRPr lang="tr-TR" sz="2400" dirty="0">
              <a:solidFill>
                <a:schemeClr val="bg1"/>
              </a:solidFill>
              <a:latin typeface="Arial" pitchFamily="34" charset="0"/>
              <a:cs typeface="Arial" pitchFamily="34" charset="0"/>
            </a:endParaRPr>
          </a:p>
          <a:p>
            <a:r>
              <a:rPr lang="tr-TR" sz="2400" dirty="0" smtClean="0">
                <a:solidFill>
                  <a:schemeClr val="bg1"/>
                </a:solidFill>
                <a:latin typeface="Arial" pitchFamily="34" charset="0"/>
                <a:cs typeface="Arial" pitchFamily="34" charset="0"/>
              </a:rPr>
              <a:t>Tasarım </a:t>
            </a:r>
            <a:r>
              <a:rPr lang="tr-TR" sz="2400" dirty="0">
                <a:solidFill>
                  <a:schemeClr val="bg1"/>
                </a:solidFill>
                <a:latin typeface="Arial" pitchFamily="34" charset="0"/>
                <a:cs typeface="Arial" pitchFamily="34" charset="0"/>
              </a:rPr>
              <a:t>her zaman yeni, denenmemiş, deneyimlenmemiş ve geçmişte olmayanı arar. </a:t>
            </a:r>
          </a:p>
        </p:txBody>
      </p:sp>
    </p:spTree>
    <p:extLst>
      <p:ext uri="{BB962C8B-B14F-4D97-AF65-F5344CB8AC3E}">
        <p14:creationId xmlns:p14="http://schemas.microsoft.com/office/powerpoint/2010/main" val="15693796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etin kutusu 3"/>
          <p:cNvSpPr txBox="1"/>
          <p:nvPr/>
        </p:nvSpPr>
        <p:spPr>
          <a:xfrm>
            <a:off x="971600" y="980728"/>
            <a:ext cx="6984776" cy="5632311"/>
          </a:xfrm>
          <a:prstGeom prst="rect">
            <a:avLst/>
          </a:prstGeom>
          <a:noFill/>
        </p:spPr>
        <p:txBody>
          <a:bodyPr wrap="square" rtlCol="0">
            <a:spAutoFit/>
          </a:bodyPr>
          <a:lstStyle/>
          <a:p>
            <a:r>
              <a:rPr lang="tr-TR" sz="2400" dirty="0" smtClean="0">
                <a:solidFill>
                  <a:schemeClr val="bg1"/>
                </a:solidFill>
                <a:latin typeface="Arial" pitchFamily="34" charset="0"/>
                <a:cs typeface="Arial" pitchFamily="34" charset="0"/>
              </a:rPr>
              <a:t>Mühendislerin temel prensipleri</a:t>
            </a:r>
          </a:p>
          <a:p>
            <a:endParaRPr lang="tr-TR" sz="2400" dirty="0">
              <a:solidFill>
                <a:schemeClr val="bg1"/>
              </a:solidFill>
              <a:latin typeface="Arial" pitchFamily="34" charset="0"/>
              <a:cs typeface="Arial" pitchFamily="34" charset="0"/>
            </a:endParaRPr>
          </a:p>
          <a:p>
            <a:r>
              <a:rPr lang="tr-TR" sz="2400" dirty="0" smtClean="0">
                <a:solidFill>
                  <a:schemeClr val="bg1"/>
                </a:solidFill>
                <a:latin typeface="Arial" pitchFamily="34" charset="0"/>
                <a:cs typeface="Arial" pitchFamily="34" charset="0"/>
              </a:rPr>
              <a:t>ilki spesifik bir durum hakkında tam ve güvenilir bilgi toplamaktır. </a:t>
            </a:r>
          </a:p>
          <a:p>
            <a:endParaRPr lang="tr-TR" sz="2400" dirty="0">
              <a:solidFill>
                <a:schemeClr val="bg1"/>
              </a:solidFill>
              <a:latin typeface="Arial" pitchFamily="34" charset="0"/>
              <a:cs typeface="Arial" pitchFamily="34" charset="0"/>
            </a:endParaRPr>
          </a:p>
          <a:p>
            <a:r>
              <a:rPr lang="tr-TR" sz="2400" dirty="0" smtClean="0">
                <a:solidFill>
                  <a:schemeClr val="bg1"/>
                </a:solidFill>
                <a:latin typeface="Arial" pitchFamily="34" charset="0"/>
                <a:cs typeface="Arial" pitchFamily="34" charset="0"/>
              </a:rPr>
              <a:t>İkincisi mühendislik planı oluşturmaktır. </a:t>
            </a:r>
          </a:p>
          <a:p>
            <a:endParaRPr lang="tr-TR" sz="2400" dirty="0">
              <a:solidFill>
                <a:schemeClr val="bg1"/>
              </a:solidFill>
              <a:latin typeface="Arial" pitchFamily="34" charset="0"/>
              <a:cs typeface="Arial" pitchFamily="34" charset="0"/>
            </a:endParaRPr>
          </a:p>
          <a:p>
            <a:r>
              <a:rPr lang="tr-TR" sz="2400" dirty="0" smtClean="0">
                <a:solidFill>
                  <a:schemeClr val="bg1"/>
                </a:solidFill>
                <a:latin typeface="Arial" pitchFamily="34" charset="0"/>
                <a:cs typeface="Arial" pitchFamily="34" charset="0"/>
              </a:rPr>
              <a:t>Mühendislik planı kapsamında projenin </a:t>
            </a:r>
            <a:r>
              <a:rPr lang="tr-TR" sz="2400" dirty="0" err="1" smtClean="0">
                <a:solidFill>
                  <a:schemeClr val="bg1"/>
                </a:solidFill>
                <a:latin typeface="Arial" pitchFamily="34" charset="0"/>
                <a:cs typeface="Arial" pitchFamily="34" charset="0"/>
              </a:rPr>
              <a:t>işciler</a:t>
            </a:r>
            <a:r>
              <a:rPr lang="tr-TR" sz="2400" dirty="0" smtClean="0">
                <a:solidFill>
                  <a:schemeClr val="bg1"/>
                </a:solidFill>
                <a:latin typeface="Arial" pitchFamily="34" charset="0"/>
                <a:cs typeface="Arial" pitchFamily="34" charset="0"/>
              </a:rPr>
              <a:t> ve kullanıcı üzerine etkileri, </a:t>
            </a:r>
            <a:r>
              <a:rPr lang="tr-TR" sz="2400" dirty="0" err="1" smtClean="0">
                <a:solidFill>
                  <a:schemeClr val="bg1"/>
                </a:solidFill>
                <a:latin typeface="Arial" pitchFamily="34" charset="0"/>
                <a:cs typeface="Arial" pitchFamily="34" charset="0"/>
              </a:rPr>
              <a:t>işcilerin</a:t>
            </a:r>
            <a:r>
              <a:rPr lang="tr-TR" sz="2400" dirty="0" smtClean="0">
                <a:solidFill>
                  <a:schemeClr val="bg1"/>
                </a:solidFill>
                <a:latin typeface="Arial" pitchFamily="34" charset="0"/>
                <a:cs typeface="Arial" pitchFamily="34" charset="0"/>
              </a:rPr>
              <a:t> ihtiyacı, ulaşım sistemi, iletişim sistemi, gerekli kaynaklar, kaynaklara ulaşılabilirlik ve ekonomik fizibilite hesaba katılmalıdır .</a:t>
            </a:r>
          </a:p>
          <a:p>
            <a:r>
              <a:rPr lang="tr-TR" sz="2400" dirty="0" smtClean="0">
                <a:solidFill>
                  <a:schemeClr val="bg1"/>
                </a:solidFill>
                <a:latin typeface="Arial" pitchFamily="34" charset="0"/>
                <a:cs typeface="Arial" pitchFamily="34" charset="0"/>
              </a:rPr>
              <a:t> </a:t>
            </a:r>
          </a:p>
          <a:p>
            <a:endParaRPr lang="tr-TR" sz="2400" dirty="0" smtClean="0">
              <a:solidFill>
                <a:schemeClr val="bg1"/>
              </a:solidFill>
              <a:latin typeface="Arial" pitchFamily="34" charset="0"/>
              <a:cs typeface="Arial" pitchFamily="34" charset="0"/>
            </a:endParaRPr>
          </a:p>
          <a:p>
            <a:endParaRPr lang="tr-TR" sz="2400" dirty="0"/>
          </a:p>
        </p:txBody>
      </p:sp>
    </p:spTree>
    <p:extLst>
      <p:ext uri="{BB962C8B-B14F-4D97-AF65-F5344CB8AC3E}">
        <p14:creationId xmlns:p14="http://schemas.microsoft.com/office/powerpoint/2010/main" val="131551488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TotalTime>
  <Words>197</Words>
  <Application>Microsoft Office PowerPoint</Application>
  <PresentationFormat>Ekran Gösterisi (4:3)</PresentationFormat>
  <Paragraphs>30</Paragraphs>
  <Slides>4</Slides>
  <Notes>0</Notes>
  <HiddenSlides>0</HiddenSlides>
  <MMClips>0</MMClips>
  <ScaleCrop>false</ScaleCrop>
  <HeadingPairs>
    <vt:vector size="4" baseType="variant">
      <vt:variant>
        <vt:lpstr>Tema</vt:lpstr>
      </vt:variant>
      <vt:variant>
        <vt:i4>1</vt:i4>
      </vt:variant>
      <vt:variant>
        <vt:lpstr>Slayt Başlıkları</vt:lpstr>
      </vt:variant>
      <vt:variant>
        <vt:i4>4</vt:i4>
      </vt:variant>
    </vt:vector>
  </HeadingPairs>
  <TitlesOfParts>
    <vt:vector size="5" baseType="lpstr">
      <vt:lpstr>Ofis Teması</vt:lpstr>
      <vt:lpstr>PowerPoint Sunusu</vt:lpstr>
      <vt:lpstr>PowerPoint Sunusu</vt:lpstr>
      <vt:lpstr>PowerPoint Sunusu</vt:lpstr>
      <vt:lpstr>PowerPoint Sunusu</vt:lpstr>
    </vt:vector>
  </TitlesOfParts>
  <Company>Progressive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acer</dc:creator>
  <cp:lastModifiedBy>acer</cp:lastModifiedBy>
  <cp:revision>4</cp:revision>
  <dcterms:created xsi:type="dcterms:W3CDTF">2018-10-19T00:03:12Z</dcterms:created>
  <dcterms:modified xsi:type="dcterms:W3CDTF">2018-10-19T01:23:03Z</dcterms:modified>
</cp:coreProperties>
</file>