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388" r:id="rId3"/>
    <p:sldId id="389" r:id="rId4"/>
    <p:sldId id="390" r:id="rId5"/>
    <p:sldId id="391" r:id="rId6"/>
    <p:sldId id="392" r:id="rId7"/>
    <p:sldId id="393" r:id="rId8"/>
    <p:sldId id="394" r:id="rId9"/>
    <p:sldId id="39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0524F2-14A9-294B-A6EA-B3C9068E7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D4224CB-32EA-014E-9915-3115291A7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5C4E07C-7B8C-AD45-99A2-28AEF2DAB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AC5917-6D14-564D-8AAD-72B15447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5A7A95-DBC9-A940-A131-F3CE069EF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535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9848ED-D56B-6F49-85F0-E555880FE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92C57AF-8755-B448-A9D5-5D7521D25E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0F0426-EFE3-C240-930F-2F32F6269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7F9957-C750-1447-8013-90B5D7E05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2165276-E7EC-5C4C-B30C-8DDEE6387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88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0DF9314-F0C1-5B42-AA78-1E83656652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966D92F-53C0-224E-81EA-5712AEBB3D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D11CD4-8356-8F49-A86B-313ECFB82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72B9548-8D94-EC45-B61F-41C544F99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560D1B-7FCA-FC47-AD59-4A4E2DE34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6022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C53A4DB-45D0-E548-9490-F34B7B10E0EA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4B32398E-7C21-F148-BF21-A7DC6295AE4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D6AA17A2-A11C-1B45-AA24-3FBBA0A48E3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33E31F3D-68C4-5C4B-9C9C-4ABB6086B34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D7284D7-6495-F748-8E22-3C10620A52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DB9FD65F-DE9E-9040-9DA2-1EDA019372F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FF67733A-EDF3-F04B-A225-D363E542323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D5D7D829-B2CC-8A4D-BE8A-29AE969A72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EF15FD6-C79E-8245-89C8-C42930AC77C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8C434DE0-AE38-3B40-8271-F8EE78E062B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8C47DD2-79A7-1F46-A335-77B4D030003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8B4EFDB5-5511-6D47-85A7-158088DB09B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09AE4772-5CC0-A848-A7DD-46852F4A863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9FC8B8E5-5909-8042-9DCF-E968CAE557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A98EE1A9-2853-5B4F-BD77-F83DC318E1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4A9FE3F2-979C-5546-9F5A-2FEC8DB451D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441FCFD9-BAF0-AD49-B897-275682CAB3AD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D86C8521-7813-0948-9579-2AD6827672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199F46B5-94FF-6D4E-AFC0-4DAE935331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788E1310-059B-D049-A6A6-0DF19D5C118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45D736F4-7755-4647-B188-18DC9EE0E8F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C783B467-80F2-EE46-8046-F252356013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C2B57A59-E83B-3340-8764-770834DCA6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05A69599-ED42-5546-AB7A-A1BFDFC2DF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97C65317-D429-D441-947C-4B8492E553A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61441BC5-B181-F747-B984-A089D5E283A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E0FEFE93-A975-794F-92C0-336DC322C2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B30A4A8D-C54A-C546-B416-950EA28EB74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54B04FB8-D020-3946-8C71-877179A2372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0B8439F4-413A-B04C-A458-D7BEFBE1FF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D5051C49-D81B-A043-AE66-51657F8C76E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581120A2-F63D-B040-BAD2-02A29A70C33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DA8C8187-21C2-9D40-BD6E-77F6B186BD6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D0D8CB8A-8C93-0A46-BCA4-6FF49023E3E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6DEA6282-C1F2-F54A-8450-EE8D35EF9C7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48355298-1C0B-9747-B74B-6A34CB57AB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FF7E5404-FF4C-AB4B-8D08-B229C8FD1DE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D25E9BB0-B452-8147-A063-95AAE57E01A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41ADE49F-229A-3441-A64D-FB759C86174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8473C8ED-3E04-0A4D-8CE2-C21C8E02E5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5DBC6EB0-2D4F-E241-8A86-D1A350F874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FFCF39A3-0B7C-D64F-8061-1FCD512E36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2AF4CDB0-8FB5-EB44-8079-DF2AAB6005B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06966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543A55D8-77DA-1F43-A484-4F27F35096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56347202-CD00-D543-88E8-2CD6DA1FBF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55F5BC71-7473-9244-9F89-0C86C94512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3EE80E-DD27-F747-A5C7-55241A7AEE0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614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DA5D6D7B-BD6F-CB40-A80F-C1B352C158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D3695239-62DA-534F-9432-97E0216A15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57E2CB52-89EC-D54A-B179-1F47B32FAF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C7F673-AE5A-D240-91A8-B469A7C1D23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26631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736EA1C2-0560-7349-9724-AAC266DE9B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F00BDF32-F7E2-0C42-8E11-5AEE001651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BCCF3923-547B-9E41-A49C-E1534394CE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D3182B-31B6-AA45-81FE-72EEA1F8CED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51065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13856B21-9264-9541-BCEE-7EF1BEFFEA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93D68632-75EB-8943-92B6-87FF394925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3BA3CFEC-F577-3F4E-B952-447D87AB0F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DC667-7153-6649-9EB0-DB8BA5A33E6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00512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D6916713-EF56-CD47-B635-F9A5A51345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93F807E2-400E-C048-9909-222CDEA642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CD3A9344-D92C-BD45-ACCB-AA9952ECCF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66CE4-D994-944C-A3DB-241512E48B9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601531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4894389B-9150-FC47-A078-73BF9C143A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06FA3D76-0EBD-3443-9946-F6C0BA51F3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ADDBBE5E-2011-A747-9E50-74F4B5C5F2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7A87D-C5E2-9D42-9D18-ED904D469EC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5033164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48B480B2-4E56-A543-AB91-D2FD596F53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DDB0340E-B202-B04A-9C68-8D98DEC9B4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384DC874-622C-E340-A9CF-407A07FA7F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5BD9E1-9D85-6945-8C74-DFEC9FD722F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28606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B8C1DF-D1AB-5246-8EC4-B3F16A98C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59AD10-F985-9142-8DD3-CA8554B7C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F719C7-3756-FE49-B6A3-7C61F2DED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48A430-AA8B-BC45-B3EF-4861DAB32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3755E-0FE9-6044-9657-A00F786AF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0487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E984231C-BD8F-DA47-B538-2F4BC59E81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24B1E7EB-6356-644E-9D0A-AB3B3949C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2902482-6D2B-CD45-9300-40E4635C39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9639A-7AAE-4546-9F6D-964B5283D05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73408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6122835E-21F6-274A-B5BE-A9261B817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4C018013-8D05-C24F-A6BC-947CAFA0B2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14612ACC-DDA2-6A48-8E3A-838A0C6D5E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535C44-AD5A-C54B-B673-63F7FFC5137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31145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A1E1D867-ECE1-2C4F-B323-B6A77EF7FF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C4862546-7440-B64D-BC76-1FB4E0AF68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F5B3C259-F32A-2A40-B30F-DEC7601110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3890EF-AC86-2641-9967-4C8F3C5FA7E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920924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29AD44DD-A375-D640-8311-99F7B6E7C9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61C7C77C-B0A7-0E40-A2CD-1E65B2B61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B354FAF8-9E2C-604A-B6F3-4FAF49ECD2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C07DB-A743-7B4C-99C5-D17AB915874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92172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765492FB-AF02-5344-A1A4-9B991DAC83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12ED05DB-015A-B64F-8E76-D32F69BB95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88DD9FF3-6F5A-C843-908F-3FF43889D5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C0C77-373D-8C4D-9F43-CB5AC477AE2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5555081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B749ACFB-2EC6-BF4A-BD39-49DB1761D3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479CD766-C07E-B84B-BCCA-0343F489E9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F813CBCC-2DFD-224E-92C6-C7DEF79900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440631-88A5-9049-9BE9-F66C2577B2B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67317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5C23DB82-C455-1B4C-A555-2C6CD01BB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985DC14F-D99D-C345-A98A-6B07D630A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144F0AFF-CCA0-9143-A7BD-B69DD12215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1686C-32C2-7C40-AC9A-AA78752AAD8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98867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D4D1C362-22D9-2044-BF6F-B1E6C292A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45BC956C-5E55-684D-88F6-0B55740EA2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89D5A1D9-221A-704C-A80C-D50A92AF1F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36D5F1-7E33-5740-A0C5-F11374D28DE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17727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910EE72-C333-8A44-ACA8-A0A7CD14E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35037DA-4900-694B-B9E4-524B18E5F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7F4F07-D4BD-444C-B67C-525484509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7BCCDC-41A3-A943-BC4D-A5B9B7529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F8B5D8-592E-2E4A-9927-367C3ABCF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925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8C1685-AE2D-5B44-B650-CF26EC072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698D8E-8ABC-D949-B0C3-B2108545CA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85404C6-2C03-5E42-865A-6800DE01C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9A4B2D1-C8C0-A84E-92ED-84120E0B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31CE4E2-C65E-494D-9CD4-799035EF1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FA46BC-30C2-314A-8E58-4A9268615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12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038BF44-4F56-E74B-A66B-B91A8AF62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5BCAAD8-256D-8C49-B573-AB1968DCA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1E404D4-58D3-5C40-8699-F33AA581D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D20F646-9730-CA40-B83A-BD9726AD29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F282EB6-AD2F-CE48-AF88-9EA113BE0D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A8ECDE9-B37E-2C4A-A8D5-BFD2AD536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A17BC2-4152-364A-AF8D-E4B81F864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5027CEF-84B7-C34D-B8E9-5B3D27D76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791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FA4C4AF-B60E-BD4C-9922-1301B13D2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79EB50D-9110-2147-9BEB-322851D7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4EEAA16-8174-E144-8222-C1FBD04E9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F9E4964-3524-8745-BE53-345938192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67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3053876-E614-7748-896B-1CB7AEDF1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626D3F6-1048-6D44-97C0-B618AE5F4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1E4C108-CF3C-1A48-A3D0-B6614349B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38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9C0F1A0-E41A-E24C-9B95-21B8E142D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D6AD37-E676-1B44-ADFE-16B3FC4AF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EE36ED7-D0E1-184D-B59A-844191A31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A4C624C-0743-5A48-A598-654128F27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6C2DBEB-D301-4544-91CC-DF944E757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5E3EF12-FFE0-C049-82F6-1035080F9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97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BBDE0F1-BBB0-5148-9653-5ED868E48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00552ED-B347-DE45-86D6-7915E893D0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2724A14-A7AF-314E-86D8-0032B7C79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E657E18-B923-EB4B-94D0-5C112445E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5C3B17B-A8D5-9445-9E53-B29BFCF2D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18E35FC-B630-6F4C-B695-9F2CEF721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53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BE69432-C61C-BE49-BC82-502FCDD43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DC9627-3630-5146-BC8F-E2B67B2AD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26EE637-5442-DB42-BD45-601F4E3D3C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BFFCC-C1D2-B84E-9033-0E5DFEE8090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25ADD1-EE70-184B-B361-6AED5DFD9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45B0BB-4121-9940-99E0-07DA7DF02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69EDF-7453-C349-A56A-33DAE9B24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23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BD1387F3-A7C9-7646-A12A-4A35E01DF83E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D896A13B-27C9-304B-8C4C-AA3D4DE9B9A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98304845-EE2D-8642-B7E4-F1505ECA039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AE9485D5-6877-B347-872A-9AC90B21685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B2FF0A21-6BA8-D444-AAA5-587EF6EC577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B9F986B2-F4EF-984C-8C3B-9D48B1565F5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D5491C51-5B7B-914F-A032-B4F9BDABB80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49249CC4-DE53-F14E-9E55-0EEE5666839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66A6B6CB-8E98-9945-8DF2-648D7F7849F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E0EF32C9-DE01-D845-A5A2-9AA56D8ACCF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B547DFD0-B039-A243-A98E-C47367F762C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5E0C432D-1628-1143-990A-FD7B6AC3B4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8CAE159F-5E4C-8042-B738-B9609B2157A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BB4D8E96-1F35-7743-8330-357BBB78BB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FE5238EF-01AE-FF4D-9742-7E8C3D7D7D3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17CDDB32-B942-D046-BAC2-4956B7C7064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247BCD66-2597-2F4B-99CA-BFC9F99F78F4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E2758931-E05C-7348-9B3D-D982F359E75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0E30DAE8-3742-C045-9708-F01336D64B8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B2F4D263-BB3B-3442-9E6E-D40FFCDF33F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540A7625-27A2-A04D-89B5-1E474086C8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CE6BB350-BF70-1D43-BFE2-3C54DE9C1A7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9A2DCBC6-E8EE-8348-AFC5-E251B31112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20406AAA-D509-2A4B-BC2C-05B55D8A57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F7E72046-5E22-F64B-8A74-2FA58CA197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9C8BF853-604B-2A4C-9D23-DCBB1C3FDE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EF0559B5-DEFB-2B4F-9C5C-E347114C238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FF5AB288-11B4-DC4F-A25F-C1F587CF5DC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900EE06C-CE8B-474F-A22E-59FE8F38D2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FF127D2B-CBDE-354C-B8EC-37A14B02E95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CE8F3D2E-CE55-B540-B734-F010CEBA4D0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B22454EC-97A2-E548-AE5E-7EA9FF743C4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8A56B22D-C8BA-5843-B5B8-BD5B92864DB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DE89E3CE-CBA5-2E45-B4F9-D5577E5C2B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A21B657F-BC48-6F41-BA68-639CD5A490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B207672F-E840-A04E-8B12-88371BE8C8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B000EB50-AC63-904E-B4FD-E6B5EC780E1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6EED80B7-C1C5-4D4C-878F-BC3B87D8AA1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BFDF2353-C469-C541-B035-BC77F978047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95C98F16-EF11-B140-981C-CCB2CBAD8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9E8EEC75-D6D1-C941-A127-E716E5E02A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39481E16-0228-1E44-A115-2D0B228DDE7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17AF09AA-34EE-DA4F-B144-240CB19B308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9F530A3F-1A5B-D942-948E-3B7BCCF08A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9B42424-A38E-7A42-A69B-CC88CC24718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5752845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Belge1!OLE_LINK1" TargetMode="Externa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4601DF65-E593-5647-ACF7-BC26B4BAF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/>
              <a:t>Tüketici Davranışı</a:t>
            </a:r>
            <a:endParaRPr lang="en-US" sz="2800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6C94F74-6223-A543-B897-51D205268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Tüketici Davranışı: </a:t>
            </a:r>
          </a:p>
          <a:p>
            <a:pPr>
              <a:buFont typeface="Wingdings" pitchFamily="2" charset="2"/>
              <a:buNone/>
              <a:defRPr/>
            </a:pPr>
            <a:r>
              <a:rPr lang="tr-TR"/>
              <a:t>Kişinin ürünleri ve hizmetleri satın alma ve kullanmadaki kararları ve bunlarla ilgili faaliyetleri</a:t>
            </a:r>
          </a:p>
          <a:p>
            <a:pPr>
              <a:buFont typeface="Wingdings" pitchFamily="2" charset="2"/>
              <a:buNone/>
              <a:defRPr/>
            </a:pPr>
            <a:endParaRPr lang="tr-TR"/>
          </a:p>
          <a:p>
            <a:pPr>
              <a:buFont typeface="Wingdings" pitchFamily="2" charset="2"/>
              <a:buNone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4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58AED604-CC1D-9543-92BC-DC05BB1B64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/>
              <a:t>Tüketici Davranışı</a:t>
            </a:r>
            <a:endParaRPr lang="en-US" sz="2800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09472D6-572E-6247-84AF-F56E7A5E72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92313" y="1844675"/>
            <a:ext cx="8229600" cy="4394200"/>
          </a:xfrm>
        </p:spPr>
        <p:txBody>
          <a:bodyPr/>
          <a:lstStyle/>
          <a:p>
            <a:pPr>
              <a:defRPr/>
            </a:pPr>
            <a:r>
              <a:rPr lang="tr-TR"/>
              <a:t>Tüketici Davranışı Modelleri-1</a:t>
            </a:r>
          </a:p>
          <a:p>
            <a:pPr lvl="1">
              <a:defRPr/>
            </a:pPr>
            <a:r>
              <a:rPr lang="tr-TR"/>
              <a:t>Lewin Modeli</a:t>
            </a:r>
          </a:p>
          <a:p>
            <a:pPr lvl="2">
              <a:defRPr/>
            </a:pPr>
            <a:r>
              <a:rPr lang="tr-TR"/>
              <a:t>D=</a:t>
            </a:r>
            <a:r>
              <a:rPr lang="tr-TR" i="1"/>
              <a:t>f</a:t>
            </a:r>
            <a:r>
              <a:rPr lang="tr-TR"/>
              <a:t>(kişilik, çevre faktörleri)</a:t>
            </a:r>
          </a:p>
          <a:p>
            <a:pPr lvl="2">
              <a:buFont typeface="Wingdings" pitchFamily="2" charset="2"/>
              <a:buNone/>
              <a:defRPr/>
            </a:pPr>
            <a:endParaRPr 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63F57DF8-A064-A74A-9066-746AE8CD4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  <p:grpSp>
        <p:nvGrpSpPr>
          <p:cNvPr id="47109" name="Group 11">
            <a:extLst>
              <a:ext uri="{FF2B5EF4-FFF2-40B4-BE49-F238E27FC236}">
                <a16:creationId xmlns:a16="http://schemas.microsoft.com/office/drawing/2014/main" id="{0D985530-3246-6C4A-895D-F3CD26FE0B53}"/>
              </a:ext>
            </a:extLst>
          </p:cNvPr>
          <p:cNvGrpSpPr>
            <a:grpSpLocks/>
          </p:cNvGrpSpPr>
          <p:nvPr/>
        </p:nvGrpSpPr>
        <p:grpSpPr bwMode="auto">
          <a:xfrm>
            <a:off x="2782888" y="4508500"/>
            <a:ext cx="6913562" cy="1485900"/>
            <a:chOff x="793" y="1888"/>
            <a:chExt cx="4355" cy="936"/>
          </a:xfrm>
        </p:grpSpPr>
        <p:sp>
          <p:nvSpPr>
            <p:cNvPr id="47111" name="Rectangle 6">
              <a:extLst>
                <a:ext uri="{FF2B5EF4-FFF2-40B4-BE49-F238E27FC236}">
                  <a16:creationId xmlns:a16="http://schemas.microsoft.com/office/drawing/2014/main" id="{C94C79A3-DA48-AC40-BCE7-F2063A24E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4" y="2069"/>
              <a:ext cx="1623" cy="59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endParaRPr lang="tr-TR" altLang="tr-TR" sz="1000">
                <a:latin typeface="Arial" panose="020B0604020202020204" pitchFamily="34" charset="0"/>
              </a:endParaRPr>
            </a:p>
            <a:p>
              <a:pPr algn="ctr" eaLnBrk="1" hangingPunct="1"/>
              <a:r>
                <a:rPr lang="tr-TR" altLang="tr-TR" sz="2800" b="1">
                  <a:solidFill>
                    <a:srgbClr val="FFFFFF"/>
                  </a:solidFill>
                </a:rPr>
                <a:t>Kara Kutu</a:t>
              </a:r>
              <a:endParaRPr lang="en-US" altLang="tr-TR" sz="2800"/>
            </a:p>
          </p:txBody>
        </p:sp>
        <p:sp>
          <p:nvSpPr>
            <p:cNvPr id="47112" name="Line 7">
              <a:extLst>
                <a:ext uri="{FF2B5EF4-FFF2-40B4-BE49-F238E27FC236}">
                  <a16:creationId xmlns:a16="http://schemas.microsoft.com/office/drawing/2014/main" id="{8094AB5F-8F84-0540-A055-8A90508E7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1" y="2342"/>
              <a:ext cx="44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7113" name="Line 8">
              <a:extLst>
                <a:ext uri="{FF2B5EF4-FFF2-40B4-BE49-F238E27FC236}">
                  <a16:creationId xmlns:a16="http://schemas.microsoft.com/office/drawing/2014/main" id="{25B34D35-6710-E04F-AB8B-5DFD0016E9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7" y="2342"/>
              <a:ext cx="4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7114" name="Rectangle 9">
              <a:extLst>
                <a:ext uri="{FF2B5EF4-FFF2-40B4-BE49-F238E27FC236}">
                  <a16:creationId xmlns:a16="http://schemas.microsoft.com/office/drawing/2014/main" id="{D0988B34-A00F-4746-A480-57FA51E8D1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" y="1888"/>
              <a:ext cx="885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r" eaLnBrk="1" hangingPunct="1"/>
              <a:endParaRPr lang="tr-TR" altLang="tr-TR" sz="2400"/>
            </a:p>
            <a:p>
              <a:pPr algn="r" eaLnBrk="1" hangingPunct="1"/>
              <a:r>
                <a:rPr lang="tr-TR" altLang="tr-TR" sz="2800"/>
                <a:t>Uyarıcı</a:t>
              </a:r>
              <a:endParaRPr lang="en-US" altLang="tr-TR" sz="2800"/>
            </a:p>
          </p:txBody>
        </p:sp>
        <p:sp>
          <p:nvSpPr>
            <p:cNvPr id="47115" name="Rectangle 10">
              <a:extLst>
                <a:ext uri="{FF2B5EF4-FFF2-40B4-BE49-F238E27FC236}">
                  <a16:creationId xmlns:a16="http://schemas.microsoft.com/office/drawing/2014/main" id="{1E828C89-96A3-4447-847B-0D0DBCA849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" y="1888"/>
              <a:ext cx="816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just" eaLnBrk="1" hangingPunct="1"/>
              <a:endParaRPr lang="tr-TR" altLang="tr-TR" sz="2800"/>
            </a:p>
            <a:p>
              <a:pPr algn="just" eaLnBrk="1" hangingPunct="1"/>
              <a:r>
                <a:rPr lang="tr-TR" altLang="tr-TR" sz="2800"/>
                <a:t>Tepki</a:t>
              </a:r>
              <a:endParaRPr lang="en-US" altLang="tr-TR" sz="2800"/>
            </a:p>
          </p:txBody>
        </p:sp>
      </p:grpSp>
      <p:sp>
        <p:nvSpPr>
          <p:cNvPr id="44044" name="Rectangle 12">
            <a:extLst>
              <a:ext uri="{FF2B5EF4-FFF2-40B4-BE49-F238E27FC236}">
                <a16:creationId xmlns:a16="http://schemas.microsoft.com/office/drawing/2014/main" id="{79F551DF-09C1-454D-9878-55EBA9C51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014" y="3716338"/>
            <a:ext cx="82819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Uyarıcı-Tepki Modeli-Kara Kutu Modeli</a:t>
            </a:r>
          </a:p>
        </p:txBody>
      </p:sp>
    </p:spTree>
    <p:extLst>
      <p:ext uri="{BB962C8B-B14F-4D97-AF65-F5344CB8AC3E}">
        <p14:creationId xmlns:p14="http://schemas.microsoft.com/office/powerpoint/2010/main" val="626737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5832A850-D248-C54A-ADA3-34A64B9109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/>
              <a:t>Tüketicinin Satın Alma Davranışı</a:t>
            </a:r>
            <a:endParaRPr lang="en-US" sz="4000"/>
          </a:p>
        </p:txBody>
      </p:sp>
      <p:graphicFrame>
        <p:nvGraphicFramePr>
          <p:cNvPr id="5122" name="Object 2">
            <a:extLst>
              <a:ext uri="{FF2B5EF4-FFF2-40B4-BE49-F238E27FC236}">
                <a16:creationId xmlns:a16="http://schemas.microsoft.com/office/drawing/2014/main" id="{D6D30AE9-CC00-2244-8283-F15752F63179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2098676" y="2492375"/>
          <a:ext cx="8569325" cy="234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7" name="Word Belgesi" r:id="rId3" imgW="5905500" imgH="1676400" progId="Word.Document.8">
                  <p:link updateAutomatic="1"/>
                </p:oleObj>
              </mc:Choice>
              <mc:Fallback>
                <p:oleObj name="Word Belgesi" r:id="rId3" imgW="5905500" imgH="1676400" progId="Word.Document.8">
                  <p:link updateAutomatic="1"/>
                  <p:pic>
                    <p:nvPicPr>
                      <p:cNvPr id="5122" name="Object 2">
                        <a:extLst>
                          <a:ext uri="{FF2B5EF4-FFF2-40B4-BE49-F238E27FC236}">
                            <a16:creationId xmlns:a16="http://schemas.microsoft.com/office/drawing/2014/main" id="{D6D30AE9-CC00-2244-8283-F15752F631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6" y="2492375"/>
                        <a:ext cx="8569325" cy="2343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52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57488A51-3122-AE49-8842-FB301DE568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/>
              <a:t>Tüketicinin Satın Alma Karar Sürci</a:t>
            </a:r>
            <a:endParaRPr lang="en-US" sz="4000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D3F33E2-8FEE-504C-A5DF-DCD83A7BE9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Bir ihtiyacın Çıkması</a:t>
            </a:r>
          </a:p>
          <a:p>
            <a:pPr>
              <a:defRPr/>
            </a:pPr>
            <a:r>
              <a:rPr lang="tr-TR"/>
              <a:t>Alternatiflerin Belirlenmesi</a:t>
            </a:r>
          </a:p>
          <a:p>
            <a:pPr>
              <a:defRPr/>
            </a:pPr>
            <a:r>
              <a:rPr lang="tr-TR"/>
              <a:t>Alternatiflerin Değerlendirilmesi</a:t>
            </a:r>
          </a:p>
          <a:p>
            <a:pPr>
              <a:defRPr/>
            </a:pPr>
            <a:r>
              <a:rPr lang="tr-TR"/>
              <a:t>Satın Alma Kararının Verilmesi</a:t>
            </a:r>
          </a:p>
          <a:p>
            <a:pPr>
              <a:defRPr/>
            </a:pPr>
            <a:r>
              <a:rPr lang="tr-TR"/>
              <a:t>Satın Alma Sonrası Davranış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523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56B3A2EB-9EF7-9844-8FC7-09186AC8D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C247A505-7AC3-E441-89A9-9FC1C4F80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4" y="404813"/>
            <a:ext cx="3208337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69BFA042-C7DE-6E42-B70E-E1917B123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364" y="2376489"/>
            <a:ext cx="2200275" cy="2492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C08336C1-CDF7-964B-AFD1-C8901F264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363" y="4992689"/>
            <a:ext cx="2768600" cy="15065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0C01860E-99EA-3849-80C8-3A978345C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4900" y="523876"/>
            <a:ext cx="2794000" cy="1450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tr-TR" altLang="tr-TR" sz="1500" b="1">
                <a:latin typeface="Times New Roman" panose="02020603050405020304" pitchFamily="18" charset="0"/>
              </a:rPr>
              <a:t>Pazarlama Değişkenleri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1. </a:t>
            </a:r>
            <a:r>
              <a:rPr lang="tr-TR" altLang="tr-TR" sz="1500" b="1">
                <a:latin typeface="Times New Roman" panose="02020603050405020304" pitchFamily="18" charset="0"/>
              </a:rPr>
              <a:t>Ürün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2. </a:t>
            </a:r>
            <a:r>
              <a:rPr lang="tr-TR" altLang="tr-TR" sz="1500" b="1">
                <a:latin typeface="Times New Roman" panose="02020603050405020304" pitchFamily="18" charset="0"/>
              </a:rPr>
              <a:t>Tutundurma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3. </a:t>
            </a:r>
            <a:r>
              <a:rPr lang="tr-TR" altLang="tr-TR" sz="1500" b="1">
                <a:latin typeface="Times New Roman" panose="02020603050405020304" pitchFamily="18" charset="0"/>
              </a:rPr>
              <a:t>Dağıtım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4. </a:t>
            </a:r>
            <a:r>
              <a:rPr lang="tr-TR" altLang="tr-TR" sz="1500" b="1">
                <a:latin typeface="Times New Roman" panose="02020603050405020304" pitchFamily="18" charset="0"/>
              </a:rPr>
              <a:t>Fiyat</a:t>
            </a:r>
            <a:endParaRPr lang="en-US" altLang="tr-TR" sz="1500" b="1">
              <a:latin typeface="Times New Roman" panose="02020603050405020304" pitchFamily="18" charset="0"/>
            </a:endParaRPr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C6093D84-063A-B94E-AED0-7FE125EAA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692151"/>
            <a:ext cx="2794000" cy="1450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234950" indent="-2349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tr-TR" altLang="tr-TR" sz="1500" b="1">
                <a:latin typeface="Times New Roman" panose="02020603050405020304" pitchFamily="18" charset="0"/>
              </a:rPr>
              <a:t>Çevre Faktörleri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tr-TR" sz="1500" b="1">
                <a:latin typeface="Times New Roman" panose="02020603050405020304" pitchFamily="18" charset="0"/>
              </a:rPr>
              <a:t>1. </a:t>
            </a:r>
            <a:r>
              <a:rPr lang="tr-TR" altLang="tr-TR" sz="1500" b="1">
                <a:latin typeface="Times New Roman" panose="02020603050405020304" pitchFamily="18" charset="0"/>
              </a:rPr>
              <a:t>Aile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tr-TR" sz="1500" b="1">
                <a:latin typeface="Times New Roman" panose="02020603050405020304" pitchFamily="18" charset="0"/>
              </a:rPr>
              <a:t>2. </a:t>
            </a:r>
            <a:r>
              <a:rPr lang="tr-TR" altLang="tr-TR" sz="1500" b="1">
                <a:latin typeface="Times New Roman" panose="02020603050405020304" pitchFamily="18" charset="0"/>
              </a:rPr>
              <a:t>Sosyal Sınıf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tr-TR" sz="1500" b="1">
                <a:latin typeface="Times New Roman" panose="02020603050405020304" pitchFamily="18" charset="0"/>
              </a:rPr>
              <a:t>3. </a:t>
            </a:r>
            <a:r>
              <a:rPr lang="tr-TR" altLang="tr-TR" sz="1500" b="1">
                <a:latin typeface="Times New Roman" panose="02020603050405020304" pitchFamily="18" charset="0"/>
              </a:rPr>
              <a:t>Kültür</a:t>
            </a:r>
          </a:p>
          <a:p>
            <a:pPr>
              <a:lnSpc>
                <a:spcPct val="90000"/>
              </a:lnSpc>
            </a:pPr>
            <a:r>
              <a:rPr lang="en-US" altLang="tr-TR" sz="1500" b="1">
                <a:latin typeface="Times New Roman" panose="02020603050405020304" pitchFamily="18" charset="0"/>
              </a:rPr>
              <a:t>4. </a:t>
            </a:r>
            <a:r>
              <a:rPr lang="tr-TR" altLang="tr-TR" sz="1500" b="1">
                <a:latin typeface="Times New Roman" panose="02020603050405020304" pitchFamily="18" charset="0"/>
              </a:rPr>
              <a:t>Danışma Grupları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altLang="tr-TR" sz="1500" b="1">
              <a:latin typeface="Times New Roman" panose="02020603050405020304" pitchFamily="18" charset="0"/>
            </a:endParaRPr>
          </a:p>
        </p:txBody>
      </p:sp>
      <p:sp>
        <p:nvSpPr>
          <p:cNvPr id="49160" name="Rectangle 8">
            <a:extLst>
              <a:ext uri="{FF2B5EF4-FFF2-40B4-BE49-F238E27FC236}">
                <a16:creationId xmlns:a16="http://schemas.microsoft.com/office/drawing/2014/main" id="{59D91601-749C-8840-B5C2-8201B9A08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4738" y="6010275"/>
            <a:ext cx="2590800" cy="4079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tr-TR" altLang="tr-TR" sz="1500" b="1">
                <a:latin typeface="Times New Roman" panose="02020603050405020304" pitchFamily="18" charset="0"/>
              </a:rPr>
              <a:t>Satın alma Sonrası Davranış</a:t>
            </a:r>
            <a:endParaRPr lang="en-US" altLang="tr-TR" sz="1500" b="1">
              <a:latin typeface="Times New Roman" panose="02020603050405020304" pitchFamily="18" charset="0"/>
            </a:endParaRPr>
          </a:p>
        </p:txBody>
      </p:sp>
      <p:sp>
        <p:nvSpPr>
          <p:cNvPr id="49161" name="Rectangle 9">
            <a:extLst>
              <a:ext uri="{FF2B5EF4-FFF2-40B4-BE49-F238E27FC236}">
                <a16:creationId xmlns:a16="http://schemas.microsoft.com/office/drawing/2014/main" id="{440C4D94-C8E4-DF42-8B93-6CAE43242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6325" y="5084763"/>
            <a:ext cx="2590800" cy="7731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tr-TR" altLang="tr-TR" sz="1500" b="1">
                <a:latin typeface="Times New Roman" panose="02020603050405020304" pitchFamily="18" charset="0"/>
              </a:rPr>
              <a:t>Satın Alma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1. </a:t>
            </a:r>
            <a:r>
              <a:rPr lang="tr-TR" altLang="tr-TR" sz="1500" b="1">
                <a:latin typeface="Times New Roman" panose="02020603050405020304" pitchFamily="18" charset="0"/>
              </a:rPr>
              <a:t>Deneme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2. </a:t>
            </a:r>
            <a:r>
              <a:rPr lang="tr-TR" altLang="tr-TR" sz="1500" b="1">
                <a:latin typeface="Times New Roman" panose="02020603050405020304" pitchFamily="18" charset="0"/>
              </a:rPr>
              <a:t>Satın almaya devam</a:t>
            </a:r>
            <a:endParaRPr lang="en-US" altLang="tr-TR" sz="1500" b="1">
              <a:latin typeface="Times New Roman" panose="02020603050405020304" pitchFamily="18" charset="0"/>
            </a:endParaRPr>
          </a:p>
        </p:txBody>
      </p:sp>
      <p:cxnSp>
        <p:nvCxnSpPr>
          <p:cNvPr id="49162" name="AutoShape 10">
            <a:extLst>
              <a:ext uri="{FF2B5EF4-FFF2-40B4-BE49-F238E27FC236}">
                <a16:creationId xmlns:a16="http://schemas.microsoft.com/office/drawing/2014/main" id="{79FA5326-5C43-D245-A9AD-1B82737D7818}"/>
              </a:ext>
            </a:extLst>
          </p:cNvPr>
          <p:cNvCxnSpPr>
            <a:cxnSpLocks noChangeShapeType="1"/>
            <a:stCxn id="49161" idx="2"/>
            <a:endCxn id="49160" idx="0"/>
          </p:cNvCxnSpPr>
          <p:nvPr/>
        </p:nvCxnSpPr>
        <p:spPr bwMode="auto">
          <a:xfrm flipH="1">
            <a:off x="4910139" y="5857875"/>
            <a:ext cx="1587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3" name="AutoShape 11">
            <a:extLst>
              <a:ext uri="{FF2B5EF4-FFF2-40B4-BE49-F238E27FC236}">
                <a16:creationId xmlns:a16="http://schemas.microsoft.com/office/drawing/2014/main" id="{2CB76E66-64B4-914A-A670-7F5696E967A7}"/>
              </a:ext>
            </a:extLst>
          </p:cNvPr>
          <p:cNvCxnSpPr>
            <a:cxnSpLocks noChangeShapeType="1"/>
            <a:stCxn id="49160" idx="3"/>
            <a:endCxn id="49166" idx="2"/>
          </p:cNvCxnSpPr>
          <p:nvPr/>
        </p:nvCxnSpPr>
        <p:spPr bwMode="auto">
          <a:xfrm>
            <a:off x="6205538" y="6215064"/>
            <a:ext cx="2354262" cy="33337"/>
          </a:xfrm>
          <a:prstGeom prst="bentConnector4">
            <a:avLst>
              <a:gd name="adj1" fmla="val 34389"/>
              <a:gd name="adj2" fmla="val 78095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64" name="Rectangle 12">
            <a:extLst>
              <a:ext uri="{FF2B5EF4-FFF2-40B4-BE49-F238E27FC236}">
                <a16:creationId xmlns:a16="http://schemas.microsoft.com/office/drawing/2014/main" id="{3517B6A5-11D8-0642-8E43-8744E4244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4" y="2492375"/>
            <a:ext cx="1647825" cy="2190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tr-TR" altLang="tr-TR" sz="1500" b="1">
                <a:latin typeface="Times New Roman" panose="02020603050405020304" pitchFamily="18" charset="0"/>
              </a:rPr>
              <a:t>İhtiyacın Doğması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pPr algn="ctr"/>
            <a:endParaRPr lang="en-US" altLang="tr-TR" sz="1500" b="1">
              <a:latin typeface="Times New Roman" panose="02020603050405020304" pitchFamily="18" charset="0"/>
            </a:endParaRPr>
          </a:p>
          <a:p>
            <a:pPr algn="ctr"/>
            <a:r>
              <a:rPr lang="tr-TR" altLang="tr-TR" sz="1500" b="1">
                <a:latin typeface="Times New Roman" panose="02020603050405020304" pitchFamily="18" charset="0"/>
              </a:rPr>
              <a:t>Satın Alma Öncesi Araştırma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pPr algn="ctr"/>
            <a:endParaRPr lang="en-US" altLang="tr-TR" sz="1500" b="1">
              <a:latin typeface="Times New Roman" panose="02020603050405020304" pitchFamily="18" charset="0"/>
            </a:endParaRPr>
          </a:p>
          <a:p>
            <a:pPr algn="ctr"/>
            <a:r>
              <a:rPr lang="tr-TR" altLang="tr-TR" sz="1500" b="1">
                <a:latin typeface="Times New Roman" panose="02020603050405020304" pitchFamily="18" charset="0"/>
              </a:rPr>
              <a:t>Alternatiflerin Değerlendirilmesi</a:t>
            </a:r>
            <a:endParaRPr lang="en-US" altLang="tr-TR" sz="1500" b="1">
              <a:latin typeface="Times New Roman" panose="02020603050405020304" pitchFamily="18" charset="0"/>
            </a:endParaRPr>
          </a:p>
        </p:txBody>
      </p:sp>
      <p:sp>
        <p:nvSpPr>
          <p:cNvPr id="49165" name="Rectangle 13">
            <a:extLst>
              <a:ext uri="{FF2B5EF4-FFF2-40B4-BE49-F238E27FC236}">
                <a16:creationId xmlns:a16="http://schemas.microsoft.com/office/drawing/2014/main" id="{8BA2AEC0-B420-7444-8565-4A0A5320D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063" y="2492375"/>
            <a:ext cx="25908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tr-TR" altLang="tr-TR" sz="1500" b="1">
                <a:latin typeface="Times New Roman" panose="02020603050405020304" pitchFamily="18" charset="0"/>
              </a:rPr>
              <a:t>Psikolojik Faktörler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1. </a:t>
            </a:r>
            <a:r>
              <a:rPr lang="tr-TR" altLang="tr-TR" sz="1500" b="1">
                <a:latin typeface="Times New Roman" panose="02020603050405020304" pitchFamily="18" charset="0"/>
              </a:rPr>
              <a:t>Motivasyon 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2. </a:t>
            </a:r>
            <a:r>
              <a:rPr lang="tr-TR" altLang="tr-TR" sz="1500" b="1">
                <a:latin typeface="Times New Roman" panose="02020603050405020304" pitchFamily="18" charset="0"/>
              </a:rPr>
              <a:t>Algı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3. </a:t>
            </a:r>
            <a:r>
              <a:rPr lang="tr-TR" altLang="tr-TR" sz="1500" b="1">
                <a:latin typeface="Times New Roman" panose="02020603050405020304" pitchFamily="18" charset="0"/>
              </a:rPr>
              <a:t>Öğrenme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4. </a:t>
            </a:r>
            <a:r>
              <a:rPr lang="tr-TR" altLang="tr-TR" sz="1500" b="1">
                <a:latin typeface="Times New Roman" panose="02020603050405020304" pitchFamily="18" charset="0"/>
              </a:rPr>
              <a:t>Kişilik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5. </a:t>
            </a:r>
            <a:r>
              <a:rPr lang="tr-TR" altLang="tr-TR" sz="1500" b="1">
                <a:latin typeface="Times New Roman" panose="02020603050405020304" pitchFamily="18" charset="0"/>
              </a:rPr>
              <a:t>Tutum</a:t>
            </a:r>
            <a:endParaRPr lang="en-US" altLang="tr-TR" sz="1500" b="1">
              <a:latin typeface="Times New Roman" panose="02020603050405020304" pitchFamily="18" charset="0"/>
            </a:endParaRPr>
          </a:p>
        </p:txBody>
      </p:sp>
      <p:sp>
        <p:nvSpPr>
          <p:cNvPr id="49166" name="Rectangle 14">
            <a:extLst>
              <a:ext uri="{FF2B5EF4-FFF2-40B4-BE49-F238E27FC236}">
                <a16:creationId xmlns:a16="http://schemas.microsoft.com/office/drawing/2014/main" id="{F0E0BF83-7BCE-604D-8093-BDBBB071A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4789" y="5805488"/>
            <a:ext cx="1470025" cy="4429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tr-TR" altLang="tr-TR" sz="1500" b="1">
                <a:latin typeface="Times New Roman" panose="02020603050405020304" pitchFamily="18" charset="0"/>
              </a:rPr>
              <a:t>Deneyim</a:t>
            </a:r>
            <a:endParaRPr lang="en-US" altLang="tr-TR" sz="1500" b="1">
              <a:latin typeface="Times New Roman" panose="02020603050405020304" pitchFamily="18" charset="0"/>
            </a:endParaRPr>
          </a:p>
        </p:txBody>
      </p:sp>
      <p:sp>
        <p:nvSpPr>
          <p:cNvPr id="49167" name="Line 15">
            <a:extLst>
              <a:ext uri="{FF2B5EF4-FFF2-40B4-BE49-F238E27FC236}">
                <a16:creationId xmlns:a16="http://schemas.microsoft.com/office/drawing/2014/main" id="{74F74BC5-16CA-8746-866A-03DDD3DA787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59375" y="4508500"/>
            <a:ext cx="3221038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cxnSp>
        <p:nvCxnSpPr>
          <p:cNvPr id="49168" name="AutoShape 16">
            <a:extLst>
              <a:ext uri="{FF2B5EF4-FFF2-40B4-BE49-F238E27FC236}">
                <a16:creationId xmlns:a16="http://schemas.microsoft.com/office/drawing/2014/main" id="{10F4AAAE-3C8A-074A-A6CD-2B664E197C7F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8183563" y="2205038"/>
            <a:ext cx="4762" cy="290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69" name="Rectangle 17">
            <a:extLst>
              <a:ext uri="{FF2B5EF4-FFF2-40B4-BE49-F238E27FC236}">
                <a16:creationId xmlns:a16="http://schemas.microsoft.com/office/drawing/2014/main" id="{7049535D-1CEB-D446-A6A8-BD2DB8712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592138" cy="68580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cxnSp>
        <p:nvCxnSpPr>
          <p:cNvPr id="49170" name="AutoShape 18">
            <a:extLst>
              <a:ext uri="{FF2B5EF4-FFF2-40B4-BE49-F238E27FC236}">
                <a16:creationId xmlns:a16="http://schemas.microsoft.com/office/drawing/2014/main" id="{6519F571-5B77-3F46-A1CA-74908D1CA5B6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800601" y="2060576"/>
            <a:ext cx="4763" cy="290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71" name="AutoShape 19">
            <a:extLst>
              <a:ext uri="{FF2B5EF4-FFF2-40B4-BE49-F238E27FC236}">
                <a16:creationId xmlns:a16="http://schemas.microsoft.com/office/drawing/2014/main" id="{D87C3EEE-65C4-B046-8E6A-16928BD11F12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8256588" y="4005263"/>
            <a:ext cx="4762" cy="290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72" name="Rectangle 20">
            <a:extLst>
              <a:ext uri="{FF2B5EF4-FFF2-40B4-BE49-F238E27FC236}">
                <a16:creationId xmlns:a16="http://schemas.microsoft.com/office/drawing/2014/main" id="{AC0A3595-96BA-B74D-BB47-85D45DF63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0" y="4365626"/>
            <a:ext cx="2590800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tr-TR" altLang="tr-TR" sz="1500" b="1">
                <a:latin typeface="Times New Roman" panose="02020603050405020304" pitchFamily="18" charset="0"/>
              </a:rPr>
              <a:t>Demografik Özellikler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1. </a:t>
            </a:r>
            <a:r>
              <a:rPr lang="tr-TR" altLang="tr-TR" sz="1500" b="1">
                <a:latin typeface="Times New Roman" panose="02020603050405020304" pitchFamily="18" charset="0"/>
              </a:rPr>
              <a:t>Yaş </a:t>
            </a:r>
            <a:endParaRPr lang="en-US" altLang="tr-TR" sz="1500" b="1">
              <a:latin typeface="Times New Roman" panose="02020603050405020304" pitchFamily="18" charset="0"/>
            </a:endParaRPr>
          </a:p>
          <a:p>
            <a:r>
              <a:rPr lang="en-US" altLang="tr-TR" sz="1500" b="1">
                <a:latin typeface="Times New Roman" panose="02020603050405020304" pitchFamily="18" charset="0"/>
              </a:rPr>
              <a:t>2. </a:t>
            </a:r>
            <a:r>
              <a:rPr lang="tr-TR" altLang="tr-TR" sz="1500" b="1">
                <a:latin typeface="Times New Roman" panose="02020603050405020304" pitchFamily="18" charset="0"/>
              </a:rPr>
              <a:t>Cinsiyet</a:t>
            </a:r>
            <a:endParaRPr lang="en-US" altLang="tr-TR" sz="1500" b="1">
              <a:latin typeface="Times New Roman" panose="02020603050405020304" pitchFamily="18" charset="0"/>
            </a:endParaRPr>
          </a:p>
        </p:txBody>
      </p:sp>
      <p:sp>
        <p:nvSpPr>
          <p:cNvPr id="49173" name="Line 21">
            <a:extLst>
              <a:ext uri="{FF2B5EF4-FFF2-40B4-BE49-F238E27FC236}">
                <a16:creationId xmlns:a16="http://schemas.microsoft.com/office/drawing/2014/main" id="{1AE2A9D2-475C-FC42-8DB4-A234DE8D44B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75275" y="4448175"/>
            <a:ext cx="1728788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9174" name="Line 22">
            <a:extLst>
              <a:ext uri="{FF2B5EF4-FFF2-40B4-BE49-F238E27FC236}">
                <a16:creationId xmlns:a16="http://schemas.microsoft.com/office/drawing/2014/main" id="{BA75F228-2983-C74D-B305-5BCBA20B88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3839" y="2205038"/>
            <a:ext cx="2016125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9175" name="Line 23">
            <a:extLst>
              <a:ext uri="{FF2B5EF4-FFF2-40B4-BE49-F238E27FC236}">
                <a16:creationId xmlns:a16="http://schemas.microsoft.com/office/drawing/2014/main" id="{5AF6992E-05BA-C14C-8DD7-2898293F75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5276" y="3130551"/>
            <a:ext cx="1420813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035250"/>
      </p:ext>
    </p:extLst>
  </p:cSld>
  <p:clrMapOvr>
    <a:masterClrMapping/>
  </p:clrMapOvr>
  <p:transition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D9F82E56-97BF-B340-8813-346E52AA3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/>
              <a:t>Tüketicinin Satın Alma Davranışı</a:t>
            </a:r>
            <a:endParaRPr lang="en-US" sz="4000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BB496849-BDA5-9048-BEEE-AB113E94D9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Fiziksel Ortam</a:t>
            </a:r>
          </a:p>
          <a:p>
            <a:pPr>
              <a:defRPr/>
            </a:pPr>
            <a:r>
              <a:rPr lang="tr-TR"/>
              <a:t>Sosyal Ortam</a:t>
            </a:r>
          </a:p>
          <a:p>
            <a:pPr>
              <a:defRPr/>
            </a:pPr>
            <a:r>
              <a:rPr lang="tr-TR"/>
              <a:t>Zaman Boyutu</a:t>
            </a:r>
          </a:p>
          <a:p>
            <a:pPr>
              <a:defRPr/>
            </a:pPr>
            <a:r>
              <a:rPr lang="tr-TR"/>
              <a:t>Amaç Boyutu</a:t>
            </a:r>
          </a:p>
          <a:p>
            <a:pPr>
              <a:defRPr/>
            </a:pPr>
            <a:r>
              <a:rPr lang="tr-TR"/>
              <a:t>Duygusal Ortam</a:t>
            </a:r>
          </a:p>
          <a:p>
            <a:pPr>
              <a:defRPr/>
            </a:pPr>
            <a:r>
              <a:rPr lang="tr-TR"/>
              <a:t>Kolaylaştırıcı Unsurlar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0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2CCF4E8-A183-7D47-BCDB-9AE5A72619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/>
              <a:t>Tüketici Davranışı</a:t>
            </a:r>
            <a:endParaRPr lang="en-US" sz="2800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5996805-435E-5F46-A0F4-E0DF31C203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Tüketici Davranışı Modelleri-2</a:t>
            </a:r>
          </a:p>
          <a:p>
            <a:pPr lvl="1">
              <a:defRPr/>
            </a:pPr>
            <a:r>
              <a:rPr lang="tr-TR"/>
              <a:t>Wallace Modeli</a:t>
            </a:r>
          </a:p>
          <a:p>
            <a:pPr lvl="1">
              <a:defRPr/>
            </a:pPr>
            <a:endParaRPr lang="tr-TR"/>
          </a:p>
          <a:p>
            <a:pPr lvl="1">
              <a:buFontTx/>
              <a:buNone/>
              <a:defRPr/>
            </a:pPr>
            <a:endParaRPr lang="en-US"/>
          </a:p>
        </p:txBody>
      </p:sp>
      <p:grpSp>
        <p:nvGrpSpPr>
          <p:cNvPr id="51204" name="Group 10">
            <a:extLst>
              <a:ext uri="{FF2B5EF4-FFF2-40B4-BE49-F238E27FC236}">
                <a16:creationId xmlns:a16="http://schemas.microsoft.com/office/drawing/2014/main" id="{C2907E0F-8E89-0C4E-8375-3C5E5B3652AB}"/>
              </a:ext>
            </a:extLst>
          </p:cNvPr>
          <p:cNvGrpSpPr>
            <a:grpSpLocks/>
          </p:cNvGrpSpPr>
          <p:nvPr/>
        </p:nvGrpSpPr>
        <p:grpSpPr bwMode="auto">
          <a:xfrm>
            <a:off x="1919288" y="3789364"/>
            <a:ext cx="8388350" cy="936625"/>
            <a:chOff x="249" y="3022"/>
            <a:chExt cx="5284" cy="590"/>
          </a:xfrm>
        </p:grpSpPr>
        <p:sp>
          <p:nvSpPr>
            <p:cNvPr id="51205" name="Rectangle 5">
              <a:extLst>
                <a:ext uri="{FF2B5EF4-FFF2-40B4-BE49-F238E27FC236}">
                  <a16:creationId xmlns:a16="http://schemas.microsoft.com/office/drawing/2014/main" id="{A2A0F161-6CEE-7B4F-93EB-690262D47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" y="3022"/>
              <a:ext cx="1713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endParaRPr lang="tr-TR" altLang="tr-TR" sz="1000">
                <a:latin typeface="Arial" panose="020B0604020202020204" pitchFamily="34" charset="0"/>
              </a:endParaRPr>
            </a:p>
            <a:p>
              <a:pPr algn="ctr" eaLnBrk="1" hangingPunct="1"/>
              <a:r>
                <a:rPr lang="tr-TR" altLang="tr-TR" sz="2200" b="1">
                  <a:solidFill>
                    <a:srgbClr val="FFFFFF"/>
                  </a:solidFill>
                </a:rPr>
                <a:t>Kişilik</a:t>
              </a:r>
              <a:endParaRPr lang="en-US" altLang="tr-TR" sz="2200"/>
            </a:p>
          </p:txBody>
        </p:sp>
        <p:sp>
          <p:nvSpPr>
            <p:cNvPr id="51206" name="Line 6">
              <a:extLst>
                <a:ext uri="{FF2B5EF4-FFF2-40B4-BE49-F238E27FC236}">
                  <a16:creationId xmlns:a16="http://schemas.microsoft.com/office/drawing/2014/main" id="{8601A0B5-E5A5-864C-9955-772886B1A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38" y="3294"/>
              <a:ext cx="46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1207" name="Line 7">
              <a:extLst>
                <a:ext uri="{FF2B5EF4-FFF2-40B4-BE49-F238E27FC236}">
                  <a16:creationId xmlns:a16="http://schemas.microsoft.com/office/drawing/2014/main" id="{2D21574F-C2DD-EA42-8267-88DA2FD7F6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294"/>
              <a:ext cx="466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1208" name="Rectangle 8">
              <a:extLst>
                <a:ext uri="{FF2B5EF4-FFF2-40B4-BE49-F238E27FC236}">
                  <a16:creationId xmlns:a16="http://schemas.microsoft.com/office/drawing/2014/main" id="{C75A0B7D-C696-6F47-929F-29F9D3FB7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113"/>
              <a:ext cx="93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r" eaLnBrk="1" hangingPunct="1"/>
              <a:r>
                <a:rPr lang="tr-TR" altLang="tr-TR" sz="2200"/>
                <a:t>Kültür</a:t>
              </a:r>
              <a:endParaRPr lang="en-US" altLang="tr-TR" sz="2200"/>
            </a:p>
          </p:txBody>
        </p:sp>
        <p:sp>
          <p:nvSpPr>
            <p:cNvPr id="51209" name="Rectangle 9">
              <a:extLst>
                <a:ext uri="{FF2B5EF4-FFF2-40B4-BE49-F238E27FC236}">
                  <a16:creationId xmlns:a16="http://schemas.microsoft.com/office/drawing/2014/main" id="{070CD60E-1A89-DE4B-B465-9C813553C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2" y="3113"/>
              <a:ext cx="1791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just" eaLnBrk="1" hangingPunct="1"/>
              <a:r>
                <a:rPr lang="tr-TR" altLang="tr-TR" sz="2200"/>
                <a:t>Tüketici Davranışı</a:t>
              </a:r>
              <a:endParaRPr lang="en-US" altLang="tr-TR" sz="2200"/>
            </a:p>
          </p:txBody>
        </p:sp>
      </p:grpSp>
    </p:spTree>
    <p:extLst>
      <p:ext uri="{BB962C8B-B14F-4D97-AF65-F5344CB8AC3E}">
        <p14:creationId xmlns:p14="http://schemas.microsoft.com/office/powerpoint/2010/main" val="1801940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C3D56772-955A-C049-AC43-9FF04A5DA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6084888" cy="476250"/>
          </a:xfrm>
        </p:spPr>
        <p:txBody>
          <a:bodyPr/>
          <a:lstStyle/>
          <a:p>
            <a:pPr>
              <a:defRPr/>
            </a:pPr>
            <a:r>
              <a:rPr lang="tr-TR" sz="2000" b="1"/>
              <a:t>Tüketici Davranışı Modelleri-3 </a:t>
            </a:r>
            <a:r>
              <a:rPr lang="tr-TR" sz="2400" b="1"/>
              <a:t>Nicosia Modeli</a:t>
            </a:r>
            <a:endParaRPr lang="en-US" sz="2400" b="1"/>
          </a:p>
        </p:txBody>
      </p:sp>
      <p:grpSp>
        <p:nvGrpSpPr>
          <p:cNvPr id="52227" name="Group 4">
            <a:extLst>
              <a:ext uri="{FF2B5EF4-FFF2-40B4-BE49-F238E27FC236}">
                <a16:creationId xmlns:a16="http://schemas.microsoft.com/office/drawing/2014/main" id="{907BCFCD-06F7-6B46-AE0C-AF542E80ED54}"/>
              </a:ext>
            </a:extLst>
          </p:cNvPr>
          <p:cNvGrpSpPr>
            <a:grpSpLocks/>
          </p:cNvGrpSpPr>
          <p:nvPr/>
        </p:nvGrpSpPr>
        <p:grpSpPr bwMode="auto">
          <a:xfrm>
            <a:off x="2855913" y="476250"/>
            <a:ext cx="6553200" cy="6192838"/>
            <a:chOff x="2448" y="1701"/>
            <a:chExt cx="7700" cy="7200"/>
          </a:xfrm>
        </p:grpSpPr>
        <p:grpSp>
          <p:nvGrpSpPr>
            <p:cNvPr id="52228" name="Group 5">
              <a:extLst>
                <a:ext uri="{FF2B5EF4-FFF2-40B4-BE49-F238E27FC236}">
                  <a16:creationId xmlns:a16="http://schemas.microsoft.com/office/drawing/2014/main" id="{0D500E20-2C6B-A347-A618-93D2FD0FBF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1701"/>
              <a:ext cx="7700" cy="7200"/>
              <a:chOff x="2448" y="1701"/>
              <a:chExt cx="7700" cy="7200"/>
            </a:xfrm>
          </p:grpSpPr>
          <p:sp>
            <p:nvSpPr>
              <p:cNvPr id="52231" name="Line 6">
                <a:extLst>
                  <a:ext uri="{FF2B5EF4-FFF2-40B4-BE49-F238E27FC236}">
                    <a16:creationId xmlns:a16="http://schemas.microsoft.com/office/drawing/2014/main" id="{A12451CA-591D-8849-A988-7C4286927E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48" y="3501"/>
                <a:ext cx="5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32" name="Rectangle 7">
                <a:extLst>
                  <a:ext uri="{FF2B5EF4-FFF2-40B4-BE49-F238E27FC236}">
                    <a16:creationId xmlns:a16="http://schemas.microsoft.com/office/drawing/2014/main" id="{0F5647A2-8DD9-624C-91C9-51227D4AE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2601"/>
                <a:ext cx="4680" cy="198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  <p:sp>
            <p:nvSpPr>
              <p:cNvPr id="52233" name="Rectangle 8">
                <a:extLst>
                  <a:ext uri="{FF2B5EF4-FFF2-40B4-BE49-F238E27FC236}">
                    <a16:creationId xmlns:a16="http://schemas.microsoft.com/office/drawing/2014/main" id="{3D0580B7-1F12-9E4E-9403-D81095B532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88" y="3321"/>
                <a:ext cx="1260" cy="3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Tutum</a:t>
                </a:r>
                <a:endParaRPr lang="en-US" altLang="tr-TR"/>
              </a:p>
            </p:txBody>
          </p:sp>
          <p:sp>
            <p:nvSpPr>
              <p:cNvPr id="52234" name="Rectangle 9">
                <a:extLst>
                  <a:ext uri="{FF2B5EF4-FFF2-40B4-BE49-F238E27FC236}">
                    <a16:creationId xmlns:a16="http://schemas.microsoft.com/office/drawing/2014/main" id="{2593D19A-AA99-A543-86B2-E2AFB09CAF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28" y="6741"/>
                <a:ext cx="1620" cy="1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 i="1">
                    <a:latin typeface="Arial" panose="020B0604020202020204" pitchFamily="34" charset="0"/>
                  </a:rPr>
                  <a:t>Alan 3</a:t>
                </a:r>
              </a:p>
              <a:p>
                <a:pPr algn="ctr" eaLnBrk="1" hangingPunct="1"/>
                <a:endParaRPr lang="tr-TR" altLang="tr-TR" sz="1000">
                  <a:latin typeface="Arial" panose="020B0604020202020204" pitchFamily="34" charset="0"/>
                </a:endParaRP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Satın alma davranışı-eylemi</a:t>
                </a:r>
                <a:endParaRPr lang="en-US" altLang="tr-TR"/>
              </a:p>
            </p:txBody>
          </p:sp>
          <p:sp>
            <p:nvSpPr>
              <p:cNvPr id="52235" name="Rectangle 10">
                <a:extLst>
                  <a:ext uri="{FF2B5EF4-FFF2-40B4-BE49-F238E27FC236}">
                    <a16:creationId xmlns:a16="http://schemas.microsoft.com/office/drawing/2014/main" id="{D5DD9FCA-BDE9-7447-842B-1263BC4EB2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28" y="4221"/>
                <a:ext cx="1620" cy="19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 i="1">
                    <a:latin typeface="Arial" panose="020B0604020202020204" pitchFamily="34" charset="0"/>
                  </a:rPr>
                  <a:t>Alan 2</a:t>
                </a:r>
              </a:p>
              <a:p>
                <a:pPr algn="ctr" eaLnBrk="1" hangingPunct="1"/>
                <a:endParaRPr lang="tr-TR" altLang="tr-TR" sz="1000">
                  <a:latin typeface="Arial" panose="020B0604020202020204" pitchFamily="34" charset="0"/>
                </a:endParaRP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Araçlar ve ilişkiler için araştırma ve değerlendirme</a:t>
                </a: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(Davranış öncesi alanı)</a:t>
                </a:r>
                <a:endParaRPr lang="en-US" altLang="tr-TR"/>
              </a:p>
            </p:txBody>
          </p:sp>
          <p:sp>
            <p:nvSpPr>
              <p:cNvPr id="52236" name="Rectangle 11">
                <a:extLst>
                  <a:ext uri="{FF2B5EF4-FFF2-40B4-BE49-F238E27FC236}">
                    <a16:creationId xmlns:a16="http://schemas.microsoft.com/office/drawing/2014/main" id="{6F04F95A-B1C3-3040-9B9E-72B896815D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68" y="6201"/>
                <a:ext cx="1620" cy="1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 i="1">
                    <a:latin typeface="Arial" panose="020B0604020202020204" pitchFamily="34" charset="0"/>
                  </a:rPr>
                  <a:t>Alan 3</a:t>
                </a:r>
              </a:p>
              <a:p>
                <a:pPr algn="ctr" eaLnBrk="1" hangingPunct="1"/>
                <a:endParaRPr lang="tr-TR" altLang="tr-TR" sz="1000">
                  <a:latin typeface="Arial" panose="020B0604020202020204" pitchFamily="34" charset="0"/>
                </a:endParaRP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Geri bildirim</a:t>
                </a:r>
                <a:endParaRPr lang="en-US" altLang="tr-TR"/>
              </a:p>
            </p:txBody>
          </p:sp>
          <p:sp>
            <p:nvSpPr>
              <p:cNvPr id="52237" name="Rectangle 12">
                <a:extLst>
                  <a:ext uri="{FF2B5EF4-FFF2-40B4-BE49-F238E27FC236}">
                    <a16:creationId xmlns:a16="http://schemas.microsoft.com/office/drawing/2014/main" id="{6B149EA3-3BA2-D441-A088-EBB9DA7E6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08" y="7061"/>
                <a:ext cx="1620" cy="9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Karar</a:t>
                </a: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(Eylem)</a:t>
                </a:r>
                <a:endParaRPr lang="en-US" altLang="tr-TR"/>
              </a:p>
            </p:txBody>
          </p:sp>
          <p:sp>
            <p:nvSpPr>
              <p:cNvPr id="52238" name="Rectangle 13">
                <a:extLst>
                  <a:ext uri="{FF2B5EF4-FFF2-40B4-BE49-F238E27FC236}">
                    <a16:creationId xmlns:a16="http://schemas.microsoft.com/office/drawing/2014/main" id="{4055F1FE-B3DF-104B-89C3-A6286C2368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8" y="6381"/>
                <a:ext cx="1260" cy="9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Tüketim</a:t>
                </a:r>
              </a:p>
              <a:p>
                <a:pPr algn="ctr" eaLnBrk="1" hangingPunct="1"/>
                <a:endParaRPr lang="tr-TR" altLang="tr-TR" sz="1000">
                  <a:latin typeface="Arial" panose="020B0604020202020204" pitchFamily="34" charset="0"/>
                </a:endParaRP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Saklama</a:t>
                </a:r>
                <a:endParaRPr lang="en-US" altLang="tr-TR"/>
              </a:p>
            </p:txBody>
          </p:sp>
          <p:sp>
            <p:nvSpPr>
              <p:cNvPr id="52239" name="Rectangle 14">
                <a:extLst>
                  <a:ext uri="{FF2B5EF4-FFF2-40B4-BE49-F238E27FC236}">
                    <a16:creationId xmlns:a16="http://schemas.microsoft.com/office/drawing/2014/main" id="{A32AEF31-D8C3-154D-8745-46E49DC7E2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8" y="2781"/>
                <a:ext cx="1440" cy="16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 i="1">
                    <a:latin typeface="Arial" panose="020B0604020202020204" pitchFamily="34" charset="0"/>
                  </a:rPr>
                  <a:t>Alt Alan 2</a:t>
                </a:r>
              </a:p>
              <a:p>
                <a:pPr algn="ctr" eaLnBrk="1" hangingPunct="1"/>
                <a:endParaRPr lang="tr-TR" altLang="tr-TR" sz="1000">
                  <a:latin typeface="Arial" panose="020B0604020202020204" pitchFamily="34" charset="0"/>
                </a:endParaRP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Tüketicinin Nitelikleri (Özellikle yatkınlıklar)</a:t>
                </a:r>
                <a:endParaRPr lang="en-US" altLang="tr-TR"/>
              </a:p>
            </p:txBody>
          </p:sp>
          <p:sp>
            <p:nvSpPr>
              <p:cNvPr id="52240" name="Rectangle 15">
                <a:extLst>
                  <a:ext uri="{FF2B5EF4-FFF2-40B4-BE49-F238E27FC236}">
                    <a16:creationId xmlns:a16="http://schemas.microsoft.com/office/drawing/2014/main" id="{347DA5BE-7F4D-AC42-A226-F4ECECE451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08" y="6241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Motivasyon</a:t>
                </a:r>
                <a:endParaRPr lang="en-US" altLang="tr-TR"/>
              </a:p>
            </p:txBody>
          </p:sp>
          <p:sp>
            <p:nvSpPr>
              <p:cNvPr id="52241" name="Rectangle 16">
                <a:extLst>
                  <a:ext uri="{FF2B5EF4-FFF2-40B4-BE49-F238E27FC236}">
                    <a16:creationId xmlns:a16="http://schemas.microsoft.com/office/drawing/2014/main" id="{6D8A9D4F-F574-D540-887B-4A4699BB9F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8" y="8181"/>
                <a:ext cx="1440" cy="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Satın alma</a:t>
                </a: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Davranışı</a:t>
                </a:r>
                <a:endParaRPr lang="en-US" altLang="tr-TR"/>
              </a:p>
            </p:txBody>
          </p:sp>
          <p:sp>
            <p:nvSpPr>
              <p:cNvPr id="52242" name="Rectangle 17">
                <a:extLst>
                  <a:ext uri="{FF2B5EF4-FFF2-40B4-BE49-F238E27FC236}">
                    <a16:creationId xmlns:a16="http://schemas.microsoft.com/office/drawing/2014/main" id="{580AE4A3-AB80-EB4B-B76C-8A2B4D97D2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8" y="3221"/>
                <a:ext cx="1080" cy="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Mesaj</a:t>
                </a: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Aktarımı</a:t>
                </a:r>
                <a:endParaRPr lang="en-US" altLang="tr-TR"/>
              </a:p>
            </p:txBody>
          </p:sp>
          <p:sp>
            <p:nvSpPr>
              <p:cNvPr id="52243" name="Line 18">
                <a:extLst>
                  <a:ext uri="{FF2B5EF4-FFF2-40B4-BE49-F238E27FC236}">
                    <a16:creationId xmlns:a16="http://schemas.microsoft.com/office/drawing/2014/main" id="{892540B4-5825-474A-9A9E-6C9F83CAC9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8" y="4401"/>
                <a:ext cx="0" cy="3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44" name="Line 19">
                <a:extLst>
                  <a:ext uri="{FF2B5EF4-FFF2-40B4-BE49-F238E27FC236}">
                    <a16:creationId xmlns:a16="http://schemas.microsoft.com/office/drawing/2014/main" id="{91F48C0C-BD5F-504A-909C-70B1AD2C2D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28" y="7281"/>
                <a:ext cx="0" cy="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45" name="Rectangle 20">
                <a:extLst>
                  <a:ext uri="{FF2B5EF4-FFF2-40B4-BE49-F238E27FC236}">
                    <a16:creationId xmlns:a16="http://schemas.microsoft.com/office/drawing/2014/main" id="{A6AB5096-3DE1-3041-B74A-9DA6F48D70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8" y="5221"/>
                <a:ext cx="144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Tecrübe</a:t>
                </a:r>
                <a:endParaRPr lang="en-US" altLang="tr-TR"/>
              </a:p>
            </p:txBody>
          </p:sp>
          <p:sp>
            <p:nvSpPr>
              <p:cNvPr id="52246" name="Line 21">
                <a:extLst>
                  <a:ext uri="{FF2B5EF4-FFF2-40B4-BE49-F238E27FC236}">
                    <a16:creationId xmlns:a16="http://schemas.microsoft.com/office/drawing/2014/main" id="{FB4F1A7B-CA76-3245-A468-CB29723466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28" y="5601"/>
                <a:ext cx="0" cy="7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47" name="Line 22">
                <a:extLst>
                  <a:ext uri="{FF2B5EF4-FFF2-40B4-BE49-F238E27FC236}">
                    <a16:creationId xmlns:a16="http://schemas.microsoft.com/office/drawing/2014/main" id="{16DB687E-8E48-CB45-A12D-BDD4D648BB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28" y="4401"/>
                <a:ext cx="0" cy="7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48" name="Line 23">
                <a:extLst>
                  <a:ext uri="{FF2B5EF4-FFF2-40B4-BE49-F238E27FC236}">
                    <a16:creationId xmlns:a16="http://schemas.microsoft.com/office/drawing/2014/main" id="{7C15B7AC-E088-3142-A486-7FED10E2B2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48" y="8361"/>
                <a:ext cx="23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49" name="Line 24">
                <a:extLst>
                  <a:ext uri="{FF2B5EF4-FFF2-40B4-BE49-F238E27FC236}">
                    <a16:creationId xmlns:a16="http://schemas.microsoft.com/office/drawing/2014/main" id="{A66DCECA-44EC-6140-A735-6AF3838E07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08" y="8361"/>
                <a:ext cx="9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50" name="Line 25">
                <a:extLst>
                  <a:ext uri="{FF2B5EF4-FFF2-40B4-BE49-F238E27FC236}">
                    <a16:creationId xmlns:a16="http://schemas.microsoft.com/office/drawing/2014/main" id="{57B27E45-3A7B-CC49-8761-55863ED017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88" y="8001"/>
                <a:ext cx="0" cy="3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51" name="Line 26">
                <a:extLst>
                  <a:ext uri="{FF2B5EF4-FFF2-40B4-BE49-F238E27FC236}">
                    <a16:creationId xmlns:a16="http://schemas.microsoft.com/office/drawing/2014/main" id="{DB021442-36FF-C441-947F-5D9F5471D6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788" y="5461"/>
                <a:ext cx="0" cy="7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52" name="Rectangle 27">
                <a:extLst>
                  <a:ext uri="{FF2B5EF4-FFF2-40B4-BE49-F238E27FC236}">
                    <a16:creationId xmlns:a16="http://schemas.microsoft.com/office/drawing/2014/main" id="{C3048174-18C8-AE46-A67E-3A9CE46CAE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08" y="4861"/>
                <a:ext cx="1620" cy="9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Araştırma Değerlendirme</a:t>
                </a:r>
                <a:endParaRPr lang="en-US" altLang="tr-TR"/>
              </a:p>
            </p:txBody>
          </p:sp>
          <p:sp>
            <p:nvSpPr>
              <p:cNvPr id="52253" name="Line 28">
                <a:extLst>
                  <a:ext uri="{FF2B5EF4-FFF2-40B4-BE49-F238E27FC236}">
                    <a16:creationId xmlns:a16="http://schemas.microsoft.com/office/drawing/2014/main" id="{C9F02468-17E5-444F-A331-19012E7B3E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88" y="6581"/>
                <a:ext cx="0" cy="4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54" name="Line 29">
                <a:extLst>
                  <a:ext uri="{FF2B5EF4-FFF2-40B4-BE49-F238E27FC236}">
                    <a16:creationId xmlns:a16="http://schemas.microsoft.com/office/drawing/2014/main" id="{C59B2FCE-B05D-9541-9E39-3BDA9BD095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88" y="3781"/>
                <a:ext cx="0" cy="10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255" name="Rectangle 30">
                <a:extLst>
                  <a:ext uri="{FF2B5EF4-FFF2-40B4-BE49-F238E27FC236}">
                    <a16:creationId xmlns:a16="http://schemas.microsoft.com/office/drawing/2014/main" id="{26E5D579-2B64-B549-B4AA-ADDEDCC4D6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1701"/>
                <a:ext cx="468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200" i="1"/>
                  <a:t>Alan 1</a:t>
                </a:r>
              </a:p>
              <a:p>
                <a:pPr eaLnBrk="1" hangingPunct="1"/>
                <a:endParaRPr lang="tr-TR" altLang="tr-TR" sz="1200"/>
              </a:p>
              <a:p>
                <a:pPr algn="ctr" eaLnBrk="1" hangingPunct="1"/>
                <a:r>
                  <a:rPr lang="tr-TR" altLang="tr-TR" sz="1200"/>
                  <a:t>Mesajın Kaynağından Tüketicinin Tutumuna</a:t>
                </a:r>
                <a:endParaRPr lang="en-US" altLang="tr-TR" sz="1200"/>
              </a:p>
            </p:txBody>
          </p:sp>
          <p:sp>
            <p:nvSpPr>
              <p:cNvPr id="52256" name="Rectangle 31">
                <a:extLst>
                  <a:ext uri="{FF2B5EF4-FFF2-40B4-BE49-F238E27FC236}">
                    <a16:creationId xmlns:a16="http://schemas.microsoft.com/office/drawing/2014/main" id="{DAD1F968-2FD3-2146-BA32-F3F4443694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8" y="2781"/>
                <a:ext cx="1440" cy="16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tr-TR" altLang="tr-TR" sz="1000" i="1">
                    <a:latin typeface="Arial" panose="020B0604020202020204" pitchFamily="34" charset="0"/>
                  </a:rPr>
                  <a:t>Alt Alan 1</a:t>
                </a:r>
              </a:p>
              <a:p>
                <a:pPr algn="ctr" eaLnBrk="1" hangingPunct="1"/>
                <a:endParaRPr lang="tr-TR" altLang="tr-TR" sz="1000">
                  <a:latin typeface="Arial" panose="020B0604020202020204" pitchFamily="34" charset="0"/>
                </a:endParaRPr>
              </a:p>
              <a:p>
                <a:pPr algn="ctr" eaLnBrk="1" hangingPunct="1"/>
                <a:r>
                  <a:rPr lang="tr-TR" altLang="tr-TR" sz="1000">
                    <a:latin typeface="Arial" panose="020B0604020202020204" pitchFamily="34" charset="0"/>
                  </a:rPr>
                  <a:t>Firmanın Nitelikleri</a:t>
                </a:r>
                <a:endParaRPr lang="en-US" altLang="tr-TR"/>
              </a:p>
            </p:txBody>
          </p:sp>
        </p:grpSp>
        <p:sp>
          <p:nvSpPr>
            <p:cNvPr id="52229" name="Line 32">
              <a:extLst>
                <a:ext uri="{FF2B5EF4-FFF2-40B4-BE49-F238E27FC236}">
                  <a16:creationId xmlns:a16="http://schemas.microsoft.com/office/drawing/2014/main" id="{F02A0C48-CF21-6B4A-973D-1AEE35628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8" y="3501"/>
              <a:ext cx="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2230" name="Line 33">
              <a:extLst>
                <a:ext uri="{FF2B5EF4-FFF2-40B4-BE49-F238E27FC236}">
                  <a16:creationId xmlns:a16="http://schemas.microsoft.com/office/drawing/2014/main" id="{60F137E2-B729-AD47-8180-B55FCB1295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8" y="3501"/>
              <a:ext cx="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1071820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235</Words>
  <Application>Microsoft Macintosh PowerPoint</Application>
  <PresentationFormat>Geniş ekran</PresentationFormat>
  <Paragraphs>97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Bağlantılar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Verdana</vt:lpstr>
      <vt:lpstr>Wingdings</vt:lpstr>
      <vt:lpstr>Office Teması</vt:lpstr>
      <vt:lpstr>Rakipler</vt:lpstr>
      <vt:lpstr>Belge1!OLE_LINK1</vt:lpstr>
      <vt:lpstr>Tüketici Davranışı</vt:lpstr>
      <vt:lpstr>Tüketici Davranışı</vt:lpstr>
      <vt:lpstr>Tüketicinin Satın Alma Davranışı</vt:lpstr>
      <vt:lpstr>Tüketicinin Satın Alma Karar Sürci</vt:lpstr>
      <vt:lpstr>PowerPoint Sunusu</vt:lpstr>
      <vt:lpstr>Tüketicinin Satın Alma Davranışı</vt:lpstr>
      <vt:lpstr>Tüketici Davranışı</vt:lpstr>
      <vt:lpstr>Tüketici Davranışı Modelleri-3 Nicosia Modeli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Tüketici Davranışı</dc:title>
  <dc:creator>sparrow gulencer</dc:creator>
  <cp:lastModifiedBy>sparrow gulencer</cp:lastModifiedBy>
  <cp:revision>1</cp:revision>
  <dcterms:created xsi:type="dcterms:W3CDTF">2018-04-01T19:05:15Z</dcterms:created>
  <dcterms:modified xsi:type="dcterms:W3CDTF">2018-04-01T19:07:05Z</dcterms:modified>
</cp:coreProperties>
</file>