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3"/>
  </p:notesMasterIdLst>
  <p:sldIdLst>
    <p:sldId id="606" r:id="rId2"/>
    <p:sldId id="297" r:id="rId3"/>
    <p:sldId id="615" r:id="rId4"/>
    <p:sldId id="616" r:id="rId5"/>
    <p:sldId id="617" r:id="rId6"/>
    <p:sldId id="618" r:id="rId7"/>
    <p:sldId id="693" r:id="rId8"/>
    <p:sldId id="620" r:id="rId9"/>
    <p:sldId id="621" r:id="rId10"/>
    <p:sldId id="264" r:id="rId11"/>
    <p:sldId id="622" r:id="rId12"/>
    <p:sldId id="623" r:id="rId13"/>
    <p:sldId id="624" r:id="rId14"/>
    <p:sldId id="268" r:id="rId15"/>
    <p:sldId id="269" r:id="rId16"/>
    <p:sldId id="625" r:id="rId17"/>
    <p:sldId id="318" r:id="rId18"/>
    <p:sldId id="319" r:id="rId19"/>
    <p:sldId id="320" r:id="rId20"/>
    <p:sldId id="626" r:id="rId21"/>
    <p:sldId id="322" r:id="rId22"/>
    <p:sldId id="627" r:id="rId23"/>
    <p:sldId id="325" r:id="rId24"/>
    <p:sldId id="326" r:id="rId25"/>
    <p:sldId id="327" r:id="rId26"/>
    <p:sldId id="328" r:id="rId27"/>
    <p:sldId id="628" r:id="rId28"/>
    <p:sldId id="330" r:id="rId29"/>
    <p:sldId id="331" r:id="rId30"/>
    <p:sldId id="332" r:id="rId31"/>
    <p:sldId id="333" r:id="rId32"/>
    <p:sldId id="334" r:id="rId33"/>
    <p:sldId id="335" r:id="rId34"/>
    <p:sldId id="336" r:id="rId35"/>
    <p:sldId id="337" r:id="rId36"/>
    <p:sldId id="338" r:id="rId37"/>
    <p:sldId id="257" r:id="rId38"/>
    <p:sldId id="258" r:id="rId39"/>
    <p:sldId id="259" r:id="rId40"/>
    <p:sldId id="260" r:id="rId41"/>
    <p:sldId id="261" r:id="rId42"/>
    <p:sldId id="262" r:id="rId43"/>
    <p:sldId id="263" r:id="rId44"/>
    <p:sldId id="629" r:id="rId45"/>
    <p:sldId id="265" r:id="rId46"/>
    <p:sldId id="687" r:id="rId47"/>
    <p:sldId id="688" r:id="rId48"/>
    <p:sldId id="689" r:id="rId49"/>
    <p:sldId id="690" r:id="rId50"/>
    <p:sldId id="691" r:id="rId51"/>
    <p:sldId id="692" r:id="rId5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03"/>
    <p:restoredTop sz="92879"/>
  </p:normalViewPr>
  <p:slideViewPr>
    <p:cSldViewPr snapToGrid="0" snapToObjects="1">
      <p:cViewPr varScale="1">
        <p:scale>
          <a:sx n="106" d="100"/>
          <a:sy n="106" d="100"/>
        </p:scale>
        <p:origin x="1720"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CFCFF2-E07D-F742-880C-6FFCCEA829CB}" type="datetimeFigureOut">
              <a:rPr lang="en-US" smtClean="0"/>
              <a:t>12/28/21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703F3B-8341-354D-9B4F-66222A34BF17}" type="slidenum">
              <a:rPr lang="en-US" smtClean="0"/>
              <a:t>‹#›</a:t>
            </a:fld>
            <a:endParaRPr lang="en-US"/>
          </a:p>
        </p:txBody>
      </p:sp>
    </p:spTree>
    <p:extLst>
      <p:ext uri="{BB962C8B-B14F-4D97-AF65-F5344CB8AC3E}">
        <p14:creationId xmlns:p14="http://schemas.microsoft.com/office/powerpoint/2010/main" val="213582994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D3EC0A3D-5DE1-6A4B-9453-2FBB52E8CC82}"/>
              </a:ext>
            </a:extLst>
          </p:cNvPr>
          <p:cNvSpPr>
            <a:spLocks noGrp="1" noChangeArrowheads="1"/>
          </p:cNvSpPr>
          <p:nvPr>
            <p:ph type="sldNum" sz="quarter" idx="5"/>
          </p:nvPr>
        </p:nvSpPr>
        <p:spPr>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sz="2400" b="1">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sz="2400" b="1">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sz="2400" b="1">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sz="2400" b="1">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sz="2400" b="1">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ea typeface="ＭＳ Ｐゴシック" panose="020B0600070205080204" pitchFamily="34" charset="-128"/>
              </a:defRPr>
            </a:lvl9pPr>
          </a:lstStyle>
          <a:p>
            <a:pPr eaLnBrk="1" hangingPunct="1"/>
            <a:fld id="{5753A01A-249B-A04A-8825-673530A6534E}" type="slidenum">
              <a:rPr lang="tr-TR" altLang="tr-TR" sz="1200" b="0"/>
              <a:pPr eaLnBrk="1" hangingPunct="1"/>
              <a:t>1</a:t>
            </a:fld>
            <a:endParaRPr lang="tr-TR" altLang="tr-TR" sz="1200" b="0"/>
          </a:p>
        </p:txBody>
      </p:sp>
      <p:sp>
        <p:nvSpPr>
          <p:cNvPr id="22530" name="Rectangle 2">
            <a:extLst>
              <a:ext uri="{FF2B5EF4-FFF2-40B4-BE49-F238E27FC236}">
                <a16:creationId xmlns:a16="http://schemas.microsoft.com/office/drawing/2014/main" id="{A41B71EE-346D-DF47-BE65-B9014DC598BC}"/>
              </a:ext>
            </a:extLst>
          </p:cNvPr>
          <p:cNvSpPr>
            <a:spLocks noGrp="1" noRot="1" noChangeAspect="1" noChangeArrowheads="1" noTextEdit="1"/>
          </p:cNvSpPr>
          <p:nvPr>
            <p:ph type="sldImg"/>
          </p:nvPr>
        </p:nvSpPr>
        <p:spPr>
          <a:ln/>
        </p:spPr>
      </p:sp>
      <p:sp>
        <p:nvSpPr>
          <p:cNvPr id="5124" name="Rectangle 3">
            <a:extLst>
              <a:ext uri="{FF2B5EF4-FFF2-40B4-BE49-F238E27FC236}">
                <a16:creationId xmlns:a16="http://schemas.microsoft.com/office/drawing/2014/main" id="{BC4D29ED-72A2-784F-AC4E-98900B04FB8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tr-TR">
              <a:latin typeface="Times New Roman" charset="0"/>
              <a:cs typeface="+mn-cs"/>
            </a:endParaRPr>
          </a:p>
        </p:txBody>
      </p:sp>
    </p:spTree>
    <p:extLst>
      <p:ext uri="{BB962C8B-B14F-4D97-AF65-F5344CB8AC3E}">
        <p14:creationId xmlns:p14="http://schemas.microsoft.com/office/powerpoint/2010/main" val="11121192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Click to edit Master subtitle style</a:t>
            </a:r>
            <a:endParaRPr lang="en-US"/>
          </a:p>
        </p:txBody>
      </p:sp>
      <p:sp>
        <p:nvSpPr>
          <p:cNvPr id="4" name="Date Placeholder 3"/>
          <p:cNvSpPr>
            <a:spLocks noGrp="1"/>
          </p:cNvSpPr>
          <p:nvPr>
            <p:ph type="dt" sz="half" idx="10"/>
          </p:nvPr>
        </p:nvSpPr>
        <p:spPr/>
        <p:txBody>
          <a:bodyPr/>
          <a:lstStyle/>
          <a:p>
            <a:fld id="{04047136-582E-AA43-90A7-3B749059C02C}" type="datetimeFigureOut">
              <a:rPr lang="en-US" smtClean="0"/>
              <a:t>12/28/21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B5FC94-62C6-F641-9495-F55BE6AE8D57}" type="slidenum">
              <a:rPr lang="en-US" smtClean="0"/>
              <a:t>‹#›</a:t>
            </a:fld>
            <a:endParaRPr lang="en-US"/>
          </a:p>
        </p:txBody>
      </p:sp>
    </p:spTree>
    <p:extLst>
      <p:ext uri="{BB962C8B-B14F-4D97-AF65-F5344CB8AC3E}">
        <p14:creationId xmlns:p14="http://schemas.microsoft.com/office/powerpoint/2010/main" val="2679860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Date Placeholder 3"/>
          <p:cNvSpPr>
            <a:spLocks noGrp="1"/>
          </p:cNvSpPr>
          <p:nvPr>
            <p:ph type="dt" sz="half" idx="10"/>
          </p:nvPr>
        </p:nvSpPr>
        <p:spPr/>
        <p:txBody>
          <a:bodyPr/>
          <a:lstStyle/>
          <a:p>
            <a:fld id="{04047136-582E-AA43-90A7-3B749059C02C}" type="datetimeFigureOut">
              <a:rPr lang="en-US" smtClean="0"/>
              <a:t>12/28/21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B5FC94-62C6-F641-9495-F55BE6AE8D57}" type="slidenum">
              <a:rPr lang="en-US" smtClean="0"/>
              <a:t>‹#›</a:t>
            </a:fld>
            <a:endParaRPr lang="en-US"/>
          </a:p>
        </p:txBody>
      </p:sp>
    </p:spTree>
    <p:extLst>
      <p:ext uri="{BB962C8B-B14F-4D97-AF65-F5344CB8AC3E}">
        <p14:creationId xmlns:p14="http://schemas.microsoft.com/office/powerpoint/2010/main" val="2802878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Date Placeholder 3"/>
          <p:cNvSpPr>
            <a:spLocks noGrp="1"/>
          </p:cNvSpPr>
          <p:nvPr>
            <p:ph type="dt" sz="half" idx="10"/>
          </p:nvPr>
        </p:nvSpPr>
        <p:spPr/>
        <p:txBody>
          <a:bodyPr/>
          <a:lstStyle/>
          <a:p>
            <a:fld id="{04047136-582E-AA43-90A7-3B749059C02C}" type="datetimeFigureOut">
              <a:rPr lang="en-US" smtClean="0"/>
              <a:t>12/28/21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B5FC94-62C6-F641-9495-F55BE6AE8D57}" type="slidenum">
              <a:rPr lang="en-US" smtClean="0"/>
              <a:t>‹#›</a:t>
            </a:fld>
            <a:endParaRPr lang="en-US"/>
          </a:p>
        </p:txBody>
      </p:sp>
    </p:spTree>
    <p:extLst>
      <p:ext uri="{BB962C8B-B14F-4D97-AF65-F5344CB8AC3E}">
        <p14:creationId xmlns:p14="http://schemas.microsoft.com/office/powerpoint/2010/main" val="2278941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Click to edit Master title style</a:t>
            </a:r>
            <a:endParaRPr lang="en-US"/>
          </a:p>
        </p:txBody>
      </p:sp>
      <p:sp>
        <p:nvSpPr>
          <p:cNvPr id="3" name="Content Placeholder 2"/>
          <p:cNvSpPr>
            <a:spLocks noGrp="1"/>
          </p:cNvSpPr>
          <p:nvPr>
            <p:ph idx="1"/>
          </p:nvPr>
        </p:nvSpPr>
        <p:spPr/>
        <p:txBody>
          <a:body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Date Placeholder 3"/>
          <p:cNvSpPr>
            <a:spLocks noGrp="1"/>
          </p:cNvSpPr>
          <p:nvPr>
            <p:ph type="dt" sz="half" idx="10"/>
          </p:nvPr>
        </p:nvSpPr>
        <p:spPr/>
        <p:txBody>
          <a:bodyPr/>
          <a:lstStyle/>
          <a:p>
            <a:fld id="{04047136-582E-AA43-90A7-3B749059C02C}" type="datetimeFigureOut">
              <a:rPr lang="en-US" smtClean="0"/>
              <a:t>12/28/21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B5FC94-62C6-F641-9495-F55BE6AE8D57}" type="slidenum">
              <a:rPr lang="en-US" smtClean="0"/>
              <a:t>‹#›</a:t>
            </a:fld>
            <a:endParaRPr lang="en-US"/>
          </a:p>
        </p:txBody>
      </p:sp>
    </p:spTree>
    <p:extLst>
      <p:ext uri="{BB962C8B-B14F-4D97-AF65-F5344CB8AC3E}">
        <p14:creationId xmlns:p14="http://schemas.microsoft.com/office/powerpoint/2010/main" val="548118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Click to edit Master text styles</a:t>
            </a:r>
          </a:p>
        </p:txBody>
      </p:sp>
      <p:sp>
        <p:nvSpPr>
          <p:cNvPr id="4" name="Date Placeholder 3"/>
          <p:cNvSpPr>
            <a:spLocks noGrp="1"/>
          </p:cNvSpPr>
          <p:nvPr>
            <p:ph type="dt" sz="half" idx="10"/>
          </p:nvPr>
        </p:nvSpPr>
        <p:spPr/>
        <p:txBody>
          <a:bodyPr/>
          <a:lstStyle/>
          <a:p>
            <a:fld id="{04047136-582E-AA43-90A7-3B749059C02C}" type="datetimeFigureOut">
              <a:rPr lang="en-US" smtClean="0"/>
              <a:t>12/28/21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B5FC94-62C6-F641-9495-F55BE6AE8D57}" type="slidenum">
              <a:rPr lang="en-US" smtClean="0"/>
              <a:t>‹#›</a:t>
            </a:fld>
            <a:endParaRPr lang="en-US"/>
          </a:p>
        </p:txBody>
      </p:sp>
    </p:spTree>
    <p:extLst>
      <p:ext uri="{BB962C8B-B14F-4D97-AF65-F5344CB8AC3E}">
        <p14:creationId xmlns:p14="http://schemas.microsoft.com/office/powerpoint/2010/main" val="3736069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5" name="Date Placeholder 4"/>
          <p:cNvSpPr>
            <a:spLocks noGrp="1"/>
          </p:cNvSpPr>
          <p:nvPr>
            <p:ph type="dt" sz="half" idx="10"/>
          </p:nvPr>
        </p:nvSpPr>
        <p:spPr/>
        <p:txBody>
          <a:bodyPr/>
          <a:lstStyle/>
          <a:p>
            <a:fld id="{04047136-582E-AA43-90A7-3B749059C02C}" type="datetimeFigureOut">
              <a:rPr lang="en-US" smtClean="0"/>
              <a:t>12/28/21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B5FC94-62C6-F641-9495-F55BE6AE8D57}" type="slidenum">
              <a:rPr lang="en-US" smtClean="0"/>
              <a:t>‹#›</a:t>
            </a:fld>
            <a:endParaRPr lang="en-US"/>
          </a:p>
        </p:txBody>
      </p:sp>
    </p:spTree>
    <p:extLst>
      <p:ext uri="{BB962C8B-B14F-4D97-AF65-F5344CB8AC3E}">
        <p14:creationId xmlns:p14="http://schemas.microsoft.com/office/powerpoint/2010/main" val="1419475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7" name="Date Placeholder 6"/>
          <p:cNvSpPr>
            <a:spLocks noGrp="1"/>
          </p:cNvSpPr>
          <p:nvPr>
            <p:ph type="dt" sz="half" idx="10"/>
          </p:nvPr>
        </p:nvSpPr>
        <p:spPr/>
        <p:txBody>
          <a:bodyPr/>
          <a:lstStyle/>
          <a:p>
            <a:fld id="{04047136-582E-AA43-90A7-3B749059C02C}" type="datetimeFigureOut">
              <a:rPr lang="en-US" smtClean="0"/>
              <a:t>12/28/21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B5FC94-62C6-F641-9495-F55BE6AE8D57}" type="slidenum">
              <a:rPr lang="en-US" smtClean="0"/>
              <a:t>‹#›</a:t>
            </a:fld>
            <a:endParaRPr lang="en-US"/>
          </a:p>
        </p:txBody>
      </p:sp>
    </p:spTree>
    <p:extLst>
      <p:ext uri="{BB962C8B-B14F-4D97-AF65-F5344CB8AC3E}">
        <p14:creationId xmlns:p14="http://schemas.microsoft.com/office/powerpoint/2010/main" val="259121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Click to edit Master title style</a:t>
            </a:r>
            <a:endParaRPr lang="en-US"/>
          </a:p>
        </p:txBody>
      </p:sp>
      <p:sp>
        <p:nvSpPr>
          <p:cNvPr id="3" name="Date Placeholder 2"/>
          <p:cNvSpPr>
            <a:spLocks noGrp="1"/>
          </p:cNvSpPr>
          <p:nvPr>
            <p:ph type="dt" sz="half" idx="10"/>
          </p:nvPr>
        </p:nvSpPr>
        <p:spPr/>
        <p:txBody>
          <a:bodyPr/>
          <a:lstStyle/>
          <a:p>
            <a:fld id="{04047136-582E-AA43-90A7-3B749059C02C}" type="datetimeFigureOut">
              <a:rPr lang="en-US" smtClean="0"/>
              <a:t>12/28/21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B5FC94-62C6-F641-9495-F55BE6AE8D57}" type="slidenum">
              <a:rPr lang="en-US" smtClean="0"/>
              <a:t>‹#›</a:t>
            </a:fld>
            <a:endParaRPr lang="en-US"/>
          </a:p>
        </p:txBody>
      </p:sp>
    </p:spTree>
    <p:extLst>
      <p:ext uri="{BB962C8B-B14F-4D97-AF65-F5344CB8AC3E}">
        <p14:creationId xmlns:p14="http://schemas.microsoft.com/office/powerpoint/2010/main" val="2561016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047136-582E-AA43-90A7-3B749059C02C}" type="datetimeFigureOut">
              <a:rPr lang="en-US" smtClean="0"/>
              <a:t>12/28/21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B5FC94-62C6-F641-9495-F55BE6AE8D57}" type="slidenum">
              <a:rPr lang="en-US" smtClean="0"/>
              <a:t>‹#›</a:t>
            </a:fld>
            <a:endParaRPr lang="en-US"/>
          </a:p>
        </p:txBody>
      </p:sp>
    </p:spTree>
    <p:extLst>
      <p:ext uri="{BB962C8B-B14F-4D97-AF65-F5344CB8AC3E}">
        <p14:creationId xmlns:p14="http://schemas.microsoft.com/office/powerpoint/2010/main" val="401583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Click to edit Master text styles</a:t>
            </a:r>
          </a:p>
        </p:txBody>
      </p:sp>
      <p:sp>
        <p:nvSpPr>
          <p:cNvPr id="5" name="Date Placeholder 4"/>
          <p:cNvSpPr>
            <a:spLocks noGrp="1"/>
          </p:cNvSpPr>
          <p:nvPr>
            <p:ph type="dt" sz="half" idx="10"/>
          </p:nvPr>
        </p:nvSpPr>
        <p:spPr/>
        <p:txBody>
          <a:bodyPr/>
          <a:lstStyle/>
          <a:p>
            <a:fld id="{04047136-582E-AA43-90A7-3B749059C02C}" type="datetimeFigureOut">
              <a:rPr lang="en-US" smtClean="0"/>
              <a:t>12/28/21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B5FC94-62C6-F641-9495-F55BE6AE8D57}" type="slidenum">
              <a:rPr lang="en-US" smtClean="0"/>
              <a:t>‹#›</a:t>
            </a:fld>
            <a:endParaRPr lang="en-US"/>
          </a:p>
        </p:txBody>
      </p:sp>
    </p:spTree>
    <p:extLst>
      <p:ext uri="{BB962C8B-B14F-4D97-AF65-F5344CB8AC3E}">
        <p14:creationId xmlns:p14="http://schemas.microsoft.com/office/powerpoint/2010/main" val="2554313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Click to edit Master text styles</a:t>
            </a:r>
          </a:p>
        </p:txBody>
      </p:sp>
      <p:sp>
        <p:nvSpPr>
          <p:cNvPr id="5" name="Date Placeholder 4"/>
          <p:cNvSpPr>
            <a:spLocks noGrp="1"/>
          </p:cNvSpPr>
          <p:nvPr>
            <p:ph type="dt" sz="half" idx="10"/>
          </p:nvPr>
        </p:nvSpPr>
        <p:spPr/>
        <p:txBody>
          <a:bodyPr/>
          <a:lstStyle/>
          <a:p>
            <a:fld id="{04047136-582E-AA43-90A7-3B749059C02C}" type="datetimeFigureOut">
              <a:rPr lang="en-US" smtClean="0"/>
              <a:t>12/28/21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B5FC94-62C6-F641-9495-F55BE6AE8D57}" type="slidenum">
              <a:rPr lang="en-US" smtClean="0"/>
              <a:t>‹#›</a:t>
            </a:fld>
            <a:endParaRPr lang="en-US"/>
          </a:p>
        </p:txBody>
      </p:sp>
    </p:spTree>
    <p:extLst>
      <p:ext uri="{BB962C8B-B14F-4D97-AF65-F5344CB8AC3E}">
        <p14:creationId xmlns:p14="http://schemas.microsoft.com/office/powerpoint/2010/main" val="4141472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047136-582E-AA43-90A7-3B749059C02C}" type="datetimeFigureOut">
              <a:rPr lang="en-US" smtClean="0"/>
              <a:t>12/28/21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B5FC94-62C6-F641-9495-F55BE6AE8D57}" type="slidenum">
              <a:rPr lang="en-US" smtClean="0"/>
              <a:t>‹#›</a:t>
            </a:fld>
            <a:endParaRPr lang="en-US"/>
          </a:p>
        </p:txBody>
      </p:sp>
    </p:spTree>
    <p:extLst>
      <p:ext uri="{BB962C8B-B14F-4D97-AF65-F5344CB8AC3E}">
        <p14:creationId xmlns:p14="http://schemas.microsoft.com/office/powerpoint/2010/main" val="3516791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049FCDDD-095B-1646-ADEC-64C8EF2DCED3}"/>
              </a:ext>
            </a:extLst>
          </p:cNvPr>
          <p:cNvSpPr>
            <a:spLocks noGrp="1" noChangeArrowheads="1"/>
          </p:cNvSpPr>
          <p:nvPr>
            <p:ph type="ctrTitle"/>
          </p:nvPr>
        </p:nvSpPr>
        <p:spPr>
          <a:xfrm>
            <a:off x="287337" y="1038783"/>
            <a:ext cx="8569325" cy="1914482"/>
          </a:xfrm>
        </p:spPr>
        <p:txBody>
          <a:bodyPr>
            <a:normAutofit/>
          </a:bodyPr>
          <a:lstStyle/>
          <a:p>
            <a:pPr eaLnBrk="1" hangingPunct="1"/>
            <a:r>
              <a:rPr lang="tr-TR" altLang="tr-TR" sz="3200" b="1" dirty="0" err="1">
                <a:latin typeface="Times New Roman" panose="02020603050405020304" pitchFamily="18" charset="0"/>
                <a:ea typeface="ＭＳ Ｐゴシック" panose="020B0600070205080204" pitchFamily="34" charset="-128"/>
                <a:cs typeface="Times New Roman" panose="02020603050405020304" pitchFamily="18" charset="0"/>
              </a:rPr>
              <a:t>Viral</a:t>
            </a:r>
            <a:r>
              <a:rPr lang="tr-TR" altLang="tr-TR" sz="3200" b="1" dirty="0">
                <a:latin typeface="Times New Roman" panose="02020603050405020304" pitchFamily="18" charset="0"/>
                <a:ea typeface="ＭＳ Ｐゴシック" panose="020B0600070205080204" pitchFamily="34" charset="-128"/>
                <a:cs typeface="Times New Roman" panose="02020603050405020304" pitchFamily="18" charset="0"/>
              </a:rPr>
              <a:t> Hastalıklar-4</a:t>
            </a:r>
          </a:p>
        </p:txBody>
      </p:sp>
      <p:sp>
        <p:nvSpPr>
          <p:cNvPr id="3" name="Rectangle 3">
            <a:extLst>
              <a:ext uri="{FF2B5EF4-FFF2-40B4-BE49-F238E27FC236}">
                <a16:creationId xmlns:a16="http://schemas.microsoft.com/office/drawing/2014/main" id="{A7880338-CB14-D447-9C6A-E88C78874722}"/>
              </a:ext>
            </a:extLst>
          </p:cNvPr>
          <p:cNvSpPr>
            <a:spLocks noGrp="1" noChangeArrowheads="1"/>
          </p:cNvSpPr>
          <p:nvPr>
            <p:ph type="subTitle" idx="1"/>
          </p:nvPr>
        </p:nvSpPr>
        <p:spPr>
          <a:xfrm>
            <a:off x="1526918" y="4066617"/>
            <a:ext cx="6400800" cy="1752600"/>
          </a:xfrm>
        </p:spPr>
        <p:txBody>
          <a:bodyPr/>
          <a:lstStyle/>
          <a:p>
            <a:pPr eaLnBrk="1" hangingPunct="1"/>
            <a:r>
              <a:rPr lang="tr-TR" altLang="tr-TR" sz="2800" b="1" dirty="0">
                <a:solidFill>
                  <a:schemeClr val="tx1"/>
                </a:solidFill>
                <a:latin typeface="Times New Roman" panose="02020603050405020304" pitchFamily="18" charset="0"/>
                <a:ea typeface="ＭＳ Ｐゴシック" panose="020B0600070205080204" pitchFamily="34" charset="-128"/>
              </a:rPr>
              <a:t>Prof. Dr. Mehmet Akan</a:t>
            </a:r>
          </a:p>
          <a:p>
            <a:pPr eaLnBrk="1" hangingPunct="1"/>
            <a:r>
              <a:rPr lang="tr-TR" altLang="tr-TR" sz="2800" dirty="0">
                <a:solidFill>
                  <a:schemeClr val="tx1"/>
                </a:solidFill>
                <a:latin typeface="Times New Roman" panose="02020603050405020304" pitchFamily="18" charset="0"/>
                <a:ea typeface="ＭＳ Ｐゴシック" panose="020B0600070205080204" pitchFamily="34" charset="-128"/>
              </a:rPr>
              <a:t>Ankara Üniversitesi Veteriner Fakültesi</a:t>
            </a:r>
          </a:p>
          <a:p>
            <a:pPr eaLnBrk="1" hangingPunct="1"/>
            <a:r>
              <a:rPr lang="tr-TR" altLang="tr-TR" sz="2800" dirty="0">
                <a:solidFill>
                  <a:schemeClr val="tx1"/>
                </a:solidFill>
                <a:latin typeface="Times New Roman" panose="02020603050405020304" pitchFamily="18" charset="0"/>
                <a:ea typeface="ＭＳ Ｐゴシック" panose="020B0600070205080204" pitchFamily="34" charset="-128"/>
              </a:rPr>
              <a:t>Mikrobiyoloji Anabilim Dalı</a:t>
            </a:r>
            <a:endParaRPr lang="tr-TR" altLang="tr-TR" dirty="0">
              <a:solidFill>
                <a:schemeClr val="tx1"/>
              </a:solidFill>
              <a:latin typeface="Times New Roman" panose="02020603050405020304" pitchFamily="18" charset="0"/>
              <a:ea typeface="ＭＳ Ｐゴシック" panose="020B0600070205080204" pitchFamily="34" charset="-128"/>
            </a:endParaRPr>
          </a:p>
        </p:txBody>
      </p:sp>
    </p:spTree>
    <p:extLst>
      <p:ext uri="{BB962C8B-B14F-4D97-AF65-F5344CB8AC3E}">
        <p14:creationId xmlns:p14="http://schemas.microsoft.com/office/powerpoint/2010/main" val="9036912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966776C9-4F2D-E741-9E36-76386044A263}"/>
              </a:ext>
            </a:extLst>
          </p:cNvPr>
          <p:cNvSpPr>
            <a:spLocks noGrp="1" noChangeArrowheads="1"/>
          </p:cNvSpPr>
          <p:nvPr>
            <p:ph type="title" idx="4294967295"/>
          </p:nvPr>
        </p:nvSpPr>
        <p:spPr>
          <a:xfrm>
            <a:off x="533400" y="1158240"/>
            <a:ext cx="7924800" cy="4709160"/>
          </a:xfrm>
        </p:spPr>
        <p:txBody>
          <a:bodyPr>
            <a:noAutofit/>
          </a:bodyPr>
          <a:lstStyle/>
          <a:p>
            <a:pPr algn="l"/>
            <a:r>
              <a:rPr lang="tr-TR" altLang="tr-TR" sz="2800" dirty="0">
                <a:solidFill>
                  <a:schemeClr val="tx1"/>
                </a:solidFill>
                <a:latin typeface="Times New Roman" panose="02020603050405020304" pitchFamily="18" charset="0"/>
                <a:cs typeface="Times New Roman" panose="02020603050405020304" pitchFamily="18" charset="0"/>
              </a:rPr>
              <a:t>Kanat sinirlerinin etkilenmesinde kanat düşer.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Boyun sinirlerinin etkilenmesinde baş aşağıda tutulur ve bazen </a:t>
            </a:r>
            <a:r>
              <a:rPr lang="tr-TR" altLang="tr-TR" sz="2800" dirty="0" err="1">
                <a:solidFill>
                  <a:schemeClr val="tx1"/>
                </a:solidFill>
                <a:latin typeface="Times New Roman" panose="02020603050405020304" pitchFamily="18" charset="0"/>
                <a:cs typeface="Times New Roman" panose="02020603050405020304" pitchFamily="18" charset="0"/>
              </a:rPr>
              <a:t>torticollis</a:t>
            </a:r>
            <a:r>
              <a:rPr lang="tr-TR" altLang="tr-TR" sz="2800" dirty="0">
                <a:solidFill>
                  <a:schemeClr val="tx1"/>
                </a:solidFill>
                <a:latin typeface="Times New Roman" panose="02020603050405020304" pitchFamily="18" charset="0"/>
                <a:cs typeface="Times New Roman" panose="02020603050405020304" pitchFamily="18" charset="0"/>
              </a:rPr>
              <a:t> görülür. </a:t>
            </a:r>
            <a:r>
              <a:rPr lang="tr-TR" altLang="tr-TR" sz="2800" dirty="0" err="1">
                <a:solidFill>
                  <a:schemeClr val="tx1"/>
                </a:solidFill>
                <a:latin typeface="Times New Roman" panose="02020603050405020304" pitchFamily="18" charset="0"/>
                <a:cs typeface="Times New Roman" panose="02020603050405020304" pitchFamily="18" charset="0"/>
              </a:rPr>
              <a:t>Vagus'un</a:t>
            </a:r>
            <a:r>
              <a:rPr lang="tr-TR" altLang="tr-TR" sz="2800" dirty="0">
                <a:solidFill>
                  <a:schemeClr val="tx1"/>
                </a:solidFill>
                <a:latin typeface="Times New Roman" panose="02020603050405020304" pitchFamily="18" charset="0"/>
                <a:cs typeface="Times New Roman" panose="02020603050405020304" pitchFamily="18" charset="0"/>
              </a:rPr>
              <a:t> etkilenmesi sonu kursak genişler ve sarkar, soluma görülür.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err="1">
                <a:solidFill>
                  <a:schemeClr val="tx1"/>
                </a:solidFill>
                <a:latin typeface="Times New Roman" panose="02020603050405020304" pitchFamily="18" charset="0"/>
                <a:cs typeface="Times New Roman" panose="02020603050405020304" pitchFamily="18" charset="0"/>
              </a:rPr>
              <a:t>Lokomotor</a:t>
            </a:r>
            <a:r>
              <a:rPr lang="tr-TR" altLang="tr-TR" sz="2800" dirty="0">
                <a:solidFill>
                  <a:schemeClr val="tx1"/>
                </a:solidFill>
                <a:latin typeface="Times New Roman" panose="02020603050405020304" pitchFamily="18" charset="0"/>
                <a:cs typeface="Times New Roman" panose="02020603050405020304" pitchFamily="18" charset="0"/>
              </a:rPr>
              <a:t> sinirlerin etkilenmesi ile koordinasyon bozulur ve sallantılı yürüyüş dikkati çeker.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err="1">
                <a:solidFill>
                  <a:schemeClr val="tx1"/>
                </a:solidFill>
                <a:latin typeface="Times New Roman" panose="02020603050405020304" pitchFamily="18" charset="0"/>
                <a:cs typeface="Times New Roman" panose="02020603050405020304" pitchFamily="18" charset="0"/>
              </a:rPr>
              <a:t>Enfekte</a:t>
            </a:r>
            <a:r>
              <a:rPr lang="tr-TR" altLang="tr-TR" sz="2800" dirty="0">
                <a:solidFill>
                  <a:schemeClr val="tx1"/>
                </a:solidFill>
                <a:latin typeface="Times New Roman" panose="02020603050405020304" pitchFamily="18" charset="0"/>
                <a:cs typeface="Times New Roman" panose="02020603050405020304" pitchFamily="18" charset="0"/>
              </a:rPr>
              <a:t> tavukta hastalık için tipik sayılan davranış, bir bacağın öne diğerinin ise geriye doğru uzatılmasıdır. Bu tipik oturuş tek taraflı paralizin işaretidir. </a:t>
            </a:r>
            <a:r>
              <a:rPr lang="tr-TR" altLang="tr-TR" sz="2800" dirty="0" err="1">
                <a:solidFill>
                  <a:schemeClr val="tx1"/>
                </a:solidFill>
                <a:latin typeface="Times New Roman" panose="02020603050405020304" pitchFamily="18" charset="0"/>
                <a:cs typeface="Times New Roman" panose="02020603050405020304" pitchFamily="18" charset="0"/>
              </a:rPr>
              <a:t>Marek</a:t>
            </a:r>
            <a:r>
              <a:rPr lang="tr-TR" altLang="tr-TR" sz="2800" dirty="0">
                <a:solidFill>
                  <a:schemeClr val="tx1"/>
                </a:solidFill>
                <a:latin typeface="Times New Roman" panose="02020603050405020304" pitchFamily="18" charset="0"/>
                <a:cs typeface="Times New Roman" panose="02020603050405020304" pitchFamily="18" charset="0"/>
              </a:rPr>
              <a:t> hastalığının klasik şeklinde bu davranış çok sık görülmektedir.</a:t>
            </a:r>
          </a:p>
        </p:txBody>
      </p:sp>
      <p:sp>
        <p:nvSpPr>
          <p:cNvPr id="3" name="Metin kutusu 2">
            <a:extLst>
              <a:ext uri="{FF2B5EF4-FFF2-40B4-BE49-F238E27FC236}">
                <a16:creationId xmlns:a16="http://schemas.microsoft.com/office/drawing/2014/main" id="{D0AC9D14-AB88-4D47-8159-C43DDE7023A0}"/>
              </a:ext>
            </a:extLst>
          </p:cNvPr>
          <p:cNvSpPr txBox="1"/>
          <p:nvPr/>
        </p:nvSpPr>
        <p:spPr>
          <a:xfrm>
            <a:off x="533400" y="317212"/>
            <a:ext cx="4572000" cy="584775"/>
          </a:xfrm>
          <a:prstGeom prst="rect">
            <a:avLst/>
          </a:prstGeom>
          <a:noFill/>
        </p:spPr>
        <p:txBody>
          <a:bodyPr wrap="square">
            <a:spAutoFit/>
          </a:bodyPr>
          <a:lstStyle/>
          <a:p>
            <a:r>
              <a:rPr lang="tr-TR" altLang="tr-TR" sz="3200" b="1" dirty="0">
                <a:solidFill>
                  <a:schemeClr val="tx1"/>
                </a:solidFill>
                <a:latin typeface="Times New Roman" panose="02020603050405020304" pitchFamily="18" charset="0"/>
                <a:cs typeface="Times New Roman" panose="02020603050405020304" pitchFamily="18" charset="0"/>
              </a:rPr>
              <a:t>Semptomlar</a:t>
            </a:r>
            <a:endParaRPr lang="tr-TR" sz="32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36DED819-5CE9-5D42-B1F6-8B8982C54708}"/>
              </a:ext>
            </a:extLst>
          </p:cNvPr>
          <p:cNvSpPr>
            <a:spLocks noGrp="1" noChangeArrowheads="1"/>
          </p:cNvSpPr>
          <p:nvPr>
            <p:ph type="title" idx="4294967295"/>
          </p:nvPr>
        </p:nvSpPr>
        <p:spPr>
          <a:xfrm>
            <a:off x="400812" y="1642872"/>
            <a:ext cx="8342376" cy="3572256"/>
          </a:xfrm>
        </p:spPr>
        <p:txBody>
          <a:bodyPr>
            <a:noAutofit/>
          </a:bodyPr>
          <a:lstStyle/>
          <a:p>
            <a:pPr algn="l"/>
            <a:r>
              <a:rPr lang="tr-TR" altLang="tr-TR" sz="2800" dirty="0">
                <a:solidFill>
                  <a:schemeClr val="tx1"/>
                </a:solidFill>
                <a:latin typeface="Times New Roman" panose="02020603050405020304" pitchFamily="18" charset="0"/>
                <a:cs typeface="Times New Roman" panose="02020603050405020304" pitchFamily="18" charset="0"/>
              </a:rPr>
              <a:t>Bazı </a:t>
            </a:r>
            <a:r>
              <a:rPr lang="tr-TR" altLang="tr-TR" sz="2800" dirty="0" err="1">
                <a:solidFill>
                  <a:schemeClr val="tx1"/>
                </a:solidFill>
                <a:latin typeface="Times New Roman" panose="02020603050405020304" pitchFamily="18" charset="0"/>
                <a:cs typeface="Times New Roman" panose="02020603050405020304" pitchFamily="18" charset="0"/>
              </a:rPr>
              <a:t>virülensi</a:t>
            </a:r>
            <a:r>
              <a:rPr lang="tr-TR" altLang="tr-TR" sz="2800" dirty="0">
                <a:solidFill>
                  <a:schemeClr val="tx1"/>
                </a:solidFill>
                <a:latin typeface="Times New Roman" panose="02020603050405020304" pitchFamily="18" charset="0"/>
                <a:cs typeface="Times New Roman" panose="02020603050405020304" pitchFamily="18" charset="0"/>
              </a:rPr>
              <a:t> yüksek </a:t>
            </a:r>
            <a:r>
              <a:rPr lang="tr-TR" altLang="tr-TR" sz="2800" dirty="0" err="1">
                <a:solidFill>
                  <a:schemeClr val="tx1"/>
                </a:solidFill>
                <a:latin typeface="Times New Roman" panose="02020603050405020304" pitchFamily="18" charset="0"/>
                <a:cs typeface="Times New Roman" panose="02020603050405020304" pitchFamily="18" charset="0"/>
              </a:rPr>
              <a:t>MHV'ları</a:t>
            </a:r>
            <a:r>
              <a:rPr lang="tr-TR" altLang="tr-TR" sz="2800" dirty="0">
                <a:solidFill>
                  <a:schemeClr val="tx1"/>
                </a:solidFill>
                <a:latin typeface="Times New Roman" panose="02020603050405020304" pitchFamily="18" charset="0"/>
                <a:cs typeface="Times New Roman" panose="02020603050405020304" pitchFamily="18" charset="0"/>
              </a:rPr>
              <a:t> ile </a:t>
            </a:r>
            <a:r>
              <a:rPr lang="tr-TR" altLang="tr-TR" sz="2800" dirty="0" err="1">
                <a:solidFill>
                  <a:schemeClr val="tx1"/>
                </a:solidFill>
                <a:latin typeface="Times New Roman" panose="02020603050405020304" pitchFamily="18" charset="0"/>
                <a:cs typeface="Times New Roman" panose="02020603050405020304" pitchFamily="18" charset="0"/>
              </a:rPr>
              <a:t>infeksiyonda</a:t>
            </a:r>
            <a:r>
              <a:rPr lang="tr-TR" altLang="tr-TR" sz="2800" dirty="0">
                <a:solidFill>
                  <a:schemeClr val="tx1"/>
                </a:solidFill>
                <a:latin typeface="Times New Roman" panose="02020603050405020304" pitchFamily="18" charset="0"/>
                <a:cs typeface="Times New Roman" panose="02020603050405020304" pitchFamily="18" charset="0"/>
              </a:rPr>
              <a:t> gözde lezyonlar gelişir, sonuçla körlük şekillenir.</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err="1">
                <a:solidFill>
                  <a:schemeClr val="tx1"/>
                </a:solidFill>
                <a:latin typeface="Times New Roman" panose="02020603050405020304" pitchFamily="18" charset="0"/>
                <a:cs typeface="Times New Roman" panose="02020603050405020304" pitchFamily="18" charset="0"/>
              </a:rPr>
              <a:t>Marek</a:t>
            </a:r>
            <a:r>
              <a:rPr lang="tr-TR" altLang="tr-TR" sz="2800" dirty="0">
                <a:solidFill>
                  <a:schemeClr val="tx1"/>
                </a:solidFill>
                <a:latin typeface="Times New Roman" panose="02020603050405020304" pitchFamily="18" charset="0"/>
                <a:cs typeface="Times New Roman" panose="02020603050405020304" pitchFamily="18" charset="0"/>
              </a:rPr>
              <a:t> hastalığının akut şeklinde, tavukların çoğunda düşkünlük ve zayıflama dikkat çekicidir.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err="1">
                <a:solidFill>
                  <a:schemeClr val="tx1"/>
                </a:solidFill>
                <a:latin typeface="Times New Roman" panose="02020603050405020304" pitchFamily="18" charset="0"/>
                <a:cs typeface="Times New Roman" panose="02020603050405020304" pitchFamily="18" charset="0"/>
              </a:rPr>
              <a:t>Enfekte</a:t>
            </a:r>
            <a:r>
              <a:rPr lang="tr-TR" altLang="tr-TR" sz="2800" dirty="0">
                <a:solidFill>
                  <a:schemeClr val="tx1"/>
                </a:solidFill>
                <a:latin typeface="Times New Roman" panose="02020603050405020304" pitchFamily="18" charset="0"/>
                <a:cs typeface="Times New Roman" panose="02020603050405020304" pitchFamily="18" charset="0"/>
              </a:rPr>
              <a:t> tavuklarda birkaç gün içinde koordinasyon bozuklukları ve </a:t>
            </a:r>
            <a:r>
              <a:rPr lang="tr-TR" altLang="tr-TR" sz="2800" dirty="0" err="1">
                <a:solidFill>
                  <a:schemeClr val="tx1"/>
                </a:solidFill>
                <a:latin typeface="Times New Roman" panose="02020603050405020304" pitchFamily="18" charset="0"/>
                <a:cs typeface="Times New Roman" panose="02020603050405020304" pitchFamily="18" charset="0"/>
              </a:rPr>
              <a:t>paralizler</a:t>
            </a:r>
            <a:r>
              <a:rPr lang="tr-TR" altLang="tr-TR" sz="2800" dirty="0">
                <a:solidFill>
                  <a:schemeClr val="tx1"/>
                </a:solidFill>
                <a:latin typeface="Times New Roman" panose="02020603050405020304" pitchFamily="18" charset="0"/>
                <a:cs typeface="Times New Roman" panose="02020603050405020304" pitchFamily="18" charset="0"/>
              </a:rPr>
              <a:t> başlar.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Kilo kaybı, solgunluk, iştahsızlık ve ishal gibi spesifik olmayan belirtiler ortaya çıkar. </a:t>
            </a:r>
          </a:p>
        </p:txBody>
      </p:sp>
      <p:sp>
        <p:nvSpPr>
          <p:cNvPr id="3" name="Metin kutusu 2">
            <a:extLst>
              <a:ext uri="{FF2B5EF4-FFF2-40B4-BE49-F238E27FC236}">
                <a16:creationId xmlns:a16="http://schemas.microsoft.com/office/drawing/2014/main" id="{18AE8D70-E947-4242-B0AA-7EDDE000A2DC}"/>
              </a:ext>
            </a:extLst>
          </p:cNvPr>
          <p:cNvSpPr txBox="1"/>
          <p:nvPr/>
        </p:nvSpPr>
        <p:spPr>
          <a:xfrm>
            <a:off x="400812" y="926812"/>
            <a:ext cx="4572000" cy="584775"/>
          </a:xfrm>
          <a:prstGeom prst="rect">
            <a:avLst/>
          </a:prstGeom>
          <a:noFill/>
        </p:spPr>
        <p:txBody>
          <a:bodyPr wrap="square">
            <a:spAutoFit/>
          </a:bodyPr>
          <a:lstStyle/>
          <a:p>
            <a:r>
              <a:rPr lang="tr-TR" altLang="tr-TR" sz="3200" b="1" dirty="0">
                <a:solidFill>
                  <a:schemeClr val="tx1"/>
                </a:solidFill>
                <a:latin typeface="Times New Roman" panose="02020603050405020304" pitchFamily="18" charset="0"/>
                <a:cs typeface="Times New Roman" panose="02020603050405020304" pitchFamily="18" charset="0"/>
              </a:rPr>
              <a:t>Semptomlar</a:t>
            </a:r>
            <a:endParaRPr lang="tr-TR" sz="32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3F0FECF8-F9E5-3740-B224-F6FB6FC7220A}"/>
              </a:ext>
            </a:extLst>
          </p:cNvPr>
          <p:cNvSpPr>
            <a:spLocks noGrp="1" noChangeArrowheads="1"/>
          </p:cNvSpPr>
          <p:nvPr>
            <p:ph type="title" idx="4294967295"/>
          </p:nvPr>
        </p:nvSpPr>
        <p:spPr>
          <a:xfrm>
            <a:off x="533400" y="978188"/>
            <a:ext cx="8403336" cy="5562600"/>
          </a:xfrm>
        </p:spPr>
        <p:txBody>
          <a:bodyPr>
            <a:noAutofit/>
          </a:bodyPr>
          <a:lstStyle/>
          <a:p>
            <a:pPr algn="l"/>
            <a:r>
              <a:rPr lang="tr-TR" altLang="tr-TR" sz="2800" dirty="0">
                <a:solidFill>
                  <a:schemeClr val="tx1"/>
                </a:solidFill>
                <a:latin typeface="Times New Roman" panose="02020603050405020304" pitchFamily="18" charset="0"/>
                <a:cs typeface="Times New Roman" panose="02020603050405020304" pitchFamily="18" charset="0"/>
              </a:rPr>
              <a:t>Genellikle hastalık belirtilerini gösteren tavuklar ölürler. Sürü içinde bütün </a:t>
            </a:r>
            <a:r>
              <a:rPr lang="tr-TR" altLang="tr-TR" sz="2800" dirty="0" err="1">
                <a:solidFill>
                  <a:schemeClr val="tx1"/>
                </a:solidFill>
                <a:latin typeface="Times New Roman" panose="02020603050405020304" pitchFamily="18" charset="0"/>
                <a:cs typeface="Times New Roman" panose="02020603050405020304" pitchFamily="18" charset="0"/>
              </a:rPr>
              <a:t>enfekte</a:t>
            </a:r>
            <a:r>
              <a:rPr lang="tr-TR" altLang="tr-TR" sz="2800" dirty="0">
                <a:solidFill>
                  <a:schemeClr val="tx1"/>
                </a:solidFill>
                <a:latin typeface="Times New Roman" panose="02020603050405020304" pitchFamily="18" charset="0"/>
                <a:cs typeface="Times New Roman" panose="02020603050405020304" pitchFamily="18" charset="0"/>
              </a:rPr>
              <a:t> tavuklarda klinik semptomlar oluşmaz.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Bazı işletmelerde </a:t>
            </a:r>
            <a:r>
              <a:rPr lang="tr-TR" altLang="tr-TR" sz="2800" dirty="0" err="1">
                <a:solidFill>
                  <a:schemeClr val="tx1"/>
                </a:solidFill>
                <a:latin typeface="Times New Roman" panose="02020603050405020304" pitchFamily="18" charset="0"/>
                <a:cs typeface="Times New Roman" panose="02020603050405020304" pitchFamily="18" charset="0"/>
              </a:rPr>
              <a:t>morbidite</a:t>
            </a:r>
            <a:r>
              <a:rPr lang="tr-TR" altLang="tr-TR" sz="2800" dirty="0">
                <a:solidFill>
                  <a:schemeClr val="tx1"/>
                </a:solidFill>
                <a:latin typeface="Times New Roman" panose="02020603050405020304" pitchFamily="18" charset="0"/>
                <a:cs typeface="Times New Roman" panose="02020603050405020304" pitchFamily="18" charset="0"/>
              </a:rPr>
              <a:t> %60 ve daha yüksek olmuştur.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Günümüzde yumurta tavuklarının hemen hepsine uygun ve etkili aşılar uygulanmaktadır. Bu  nedenle </a:t>
            </a:r>
            <a:r>
              <a:rPr lang="tr-TR" altLang="tr-TR" sz="2800" dirty="0" err="1">
                <a:solidFill>
                  <a:schemeClr val="tx1"/>
                </a:solidFill>
                <a:latin typeface="Times New Roman" panose="02020603050405020304" pitchFamily="18" charset="0"/>
                <a:cs typeface="Times New Roman" panose="02020603050405020304" pitchFamily="18" charset="0"/>
              </a:rPr>
              <a:t>Marek</a:t>
            </a:r>
            <a:r>
              <a:rPr lang="tr-TR" altLang="tr-TR" sz="2800" dirty="0">
                <a:solidFill>
                  <a:schemeClr val="tx1"/>
                </a:solidFill>
                <a:latin typeface="Times New Roman" panose="02020603050405020304" pitchFamily="18" charset="0"/>
                <a:cs typeface="Times New Roman" panose="02020603050405020304" pitchFamily="18" charset="0"/>
              </a:rPr>
              <a:t> hastalığından ileri gelen </a:t>
            </a:r>
            <a:r>
              <a:rPr lang="tr-TR" altLang="tr-TR" sz="2800" dirty="0" err="1">
                <a:solidFill>
                  <a:schemeClr val="tx1"/>
                </a:solidFill>
                <a:latin typeface="Times New Roman" panose="02020603050405020304" pitchFamily="18" charset="0"/>
                <a:cs typeface="Times New Roman" panose="02020603050405020304" pitchFamily="18" charset="0"/>
              </a:rPr>
              <a:t>morbidite</a:t>
            </a:r>
            <a:r>
              <a:rPr lang="tr-TR" altLang="tr-TR" sz="2800" dirty="0">
                <a:solidFill>
                  <a:schemeClr val="tx1"/>
                </a:solidFill>
                <a:latin typeface="Times New Roman" panose="02020603050405020304" pitchFamily="18" charset="0"/>
                <a:cs typeface="Times New Roman" panose="02020603050405020304" pitchFamily="18" charset="0"/>
              </a:rPr>
              <a:t> ve </a:t>
            </a:r>
            <a:r>
              <a:rPr lang="tr-TR" altLang="tr-TR" sz="2800" dirty="0" err="1">
                <a:solidFill>
                  <a:schemeClr val="tx1"/>
                </a:solidFill>
                <a:latin typeface="Times New Roman" panose="02020603050405020304" pitchFamily="18" charset="0"/>
                <a:cs typeface="Times New Roman" panose="02020603050405020304" pitchFamily="18" charset="0"/>
              </a:rPr>
              <a:t>mortalite</a:t>
            </a:r>
            <a:r>
              <a:rPr lang="tr-TR" altLang="tr-TR" sz="2800" dirty="0">
                <a:solidFill>
                  <a:schemeClr val="tx1"/>
                </a:solidFill>
                <a:latin typeface="Times New Roman" panose="02020603050405020304" pitchFamily="18" charset="0"/>
                <a:cs typeface="Times New Roman" panose="02020603050405020304" pitchFamily="18" charset="0"/>
              </a:rPr>
              <a:t> %5'in altındadır.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Etçi tavuklar bazı ülkelerde aşılanmaktadır, ölümler %0.1 ile %5 arasındadır.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Etçi tavuklarda, deri lezyonları görülür, </a:t>
            </a:r>
            <a:r>
              <a:rPr lang="tr-TR" altLang="tr-TR" sz="2800" dirty="0" err="1">
                <a:solidFill>
                  <a:schemeClr val="tx1"/>
                </a:solidFill>
                <a:latin typeface="Times New Roman" panose="02020603050405020304" pitchFamily="18" charset="0"/>
                <a:cs typeface="Times New Roman" panose="02020603050405020304" pitchFamily="18" charset="0"/>
              </a:rPr>
              <a:t>kaskas</a:t>
            </a:r>
            <a:r>
              <a:rPr lang="tr-TR" altLang="tr-TR" sz="2800" dirty="0">
                <a:solidFill>
                  <a:schemeClr val="tx1"/>
                </a:solidFill>
                <a:latin typeface="Times New Roman" panose="02020603050405020304" pitchFamily="18" charset="0"/>
                <a:cs typeface="Times New Roman" panose="02020603050405020304" pitchFamily="18" charset="0"/>
              </a:rPr>
              <a:t> kayıplarına neden olur</a:t>
            </a:r>
          </a:p>
        </p:txBody>
      </p:sp>
      <p:sp>
        <p:nvSpPr>
          <p:cNvPr id="3" name="Metin kutusu 2">
            <a:extLst>
              <a:ext uri="{FF2B5EF4-FFF2-40B4-BE49-F238E27FC236}">
                <a16:creationId xmlns:a16="http://schemas.microsoft.com/office/drawing/2014/main" id="{049F4A62-6F2A-7D41-AD10-4C8BD10D2B5B}"/>
              </a:ext>
            </a:extLst>
          </p:cNvPr>
          <p:cNvSpPr txBox="1"/>
          <p:nvPr/>
        </p:nvSpPr>
        <p:spPr>
          <a:xfrm>
            <a:off x="533400" y="317212"/>
            <a:ext cx="4572000" cy="584775"/>
          </a:xfrm>
          <a:prstGeom prst="rect">
            <a:avLst/>
          </a:prstGeom>
          <a:noFill/>
        </p:spPr>
        <p:txBody>
          <a:bodyPr wrap="square">
            <a:spAutoFit/>
          </a:bodyPr>
          <a:lstStyle/>
          <a:p>
            <a:r>
              <a:rPr lang="tr-TR" altLang="tr-TR" sz="3200" b="1" dirty="0">
                <a:solidFill>
                  <a:schemeClr val="tx1"/>
                </a:solidFill>
                <a:latin typeface="Times New Roman" panose="02020603050405020304" pitchFamily="18" charset="0"/>
                <a:cs typeface="Times New Roman" panose="02020603050405020304" pitchFamily="18" charset="0"/>
              </a:rPr>
              <a:t>Semptomlar</a:t>
            </a:r>
            <a:endParaRPr lang="tr-TR" sz="32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A918BC7-C9A2-AD4C-9B2B-131CFEC35F8E}"/>
              </a:ext>
            </a:extLst>
          </p:cNvPr>
          <p:cNvSpPr>
            <a:spLocks noGrp="1" noChangeArrowheads="1"/>
          </p:cNvSpPr>
          <p:nvPr>
            <p:ph type="title" idx="4294967295"/>
          </p:nvPr>
        </p:nvSpPr>
        <p:spPr>
          <a:xfrm>
            <a:off x="435864" y="1472184"/>
            <a:ext cx="7924800" cy="4306824"/>
          </a:xfrm>
        </p:spPr>
        <p:txBody>
          <a:bodyPr>
            <a:normAutofit fontScale="90000"/>
          </a:bodyPr>
          <a:lstStyle/>
          <a:p>
            <a:pPr algn="l"/>
            <a:r>
              <a:rPr lang="tr-TR" altLang="tr-TR" sz="2800" dirty="0">
                <a:solidFill>
                  <a:schemeClr val="tx1"/>
                </a:solidFill>
                <a:latin typeface="Times New Roman" panose="02020603050405020304" pitchFamily="18" charset="0"/>
                <a:cs typeface="Times New Roman" panose="02020603050405020304" pitchFamily="18" charset="0"/>
              </a:rPr>
              <a:t>Etkilenen </a:t>
            </a:r>
            <a:r>
              <a:rPr lang="tr-TR" altLang="tr-TR" sz="2800" dirty="0" err="1">
                <a:solidFill>
                  <a:schemeClr val="tx1"/>
                </a:solidFill>
                <a:latin typeface="Times New Roman" panose="02020603050405020304" pitchFamily="18" charset="0"/>
                <a:cs typeface="Times New Roman" panose="02020603050405020304" pitchFamily="18" charset="0"/>
              </a:rPr>
              <a:t>periferal</a:t>
            </a:r>
            <a:r>
              <a:rPr lang="tr-TR" altLang="tr-TR" sz="2800" dirty="0">
                <a:solidFill>
                  <a:schemeClr val="tx1"/>
                </a:solidFill>
                <a:latin typeface="Times New Roman" panose="02020603050405020304" pitchFamily="18" charset="0"/>
                <a:cs typeface="Times New Roman" panose="02020603050405020304" pitchFamily="18" charset="0"/>
              </a:rPr>
              <a:t> sinirlerde değişiklikler, kalınlaşma (2-3 kat) ve renk değişikliği görülür.</a:t>
            </a:r>
            <a:r>
              <a:rPr lang="tr-TR" altLang="tr-TR" sz="2800" dirty="0">
                <a:latin typeface="Times New Roman" panose="02020603050405020304" pitchFamily="18" charset="0"/>
                <a:cs typeface="Times New Roman" panose="02020603050405020304" pitchFamily="18" charset="0"/>
              </a:rPr>
              <a:t> </a:t>
            </a:r>
            <a:r>
              <a:rPr lang="tr-TR" altLang="tr-TR" sz="2800" dirty="0">
                <a:solidFill>
                  <a:schemeClr val="tx1"/>
                </a:solidFill>
                <a:latin typeface="Times New Roman" panose="02020603050405020304" pitchFamily="18" charset="0"/>
                <a:cs typeface="Times New Roman" panose="02020603050405020304" pitchFamily="18" charset="0"/>
              </a:rPr>
              <a:t>Sinirlerde kalınlaşma tek taraflıdır.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err="1">
                <a:solidFill>
                  <a:schemeClr val="tx1"/>
                </a:solidFill>
                <a:latin typeface="Times New Roman" panose="02020603050405020304" pitchFamily="18" charset="0"/>
                <a:cs typeface="Times New Roman" panose="02020603050405020304" pitchFamily="18" charset="0"/>
              </a:rPr>
              <a:t>Lenfoid</a:t>
            </a:r>
            <a:r>
              <a:rPr lang="tr-TR" altLang="tr-TR" sz="2800" dirty="0">
                <a:solidFill>
                  <a:schemeClr val="tx1"/>
                </a:solidFill>
                <a:latin typeface="Times New Roman" panose="02020603050405020304" pitchFamily="18" charset="0"/>
                <a:cs typeface="Times New Roman" panose="02020603050405020304" pitchFamily="18" charset="0"/>
              </a:rPr>
              <a:t> tümörler değişik organlarda şekillenir. Bu organlar akciğer, </a:t>
            </a:r>
            <a:r>
              <a:rPr lang="tr-TR" altLang="tr-TR" sz="2800" dirty="0" err="1">
                <a:solidFill>
                  <a:schemeClr val="tx1"/>
                </a:solidFill>
                <a:latin typeface="Times New Roman" panose="02020603050405020304" pitchFamily="18" charset="0"/>
                <a:cs typeface="Times New Roman" panose="02020603050405020304" pitchFamily="18" charset="0"/>
              </a:rPr>
              <a:t>eşeylik</a:t>
            </a:r>
            <a:r>
              <a:rPr lang="tr-TR" altLang="tr-TR" sz="2800" dirty="0">
                <a:solidFill>
                  <a:schemeClr val="tx1"/>
                </a:solidFill>
                <a:latin typeface="Times New Roman" panose="02020603050405020304" pitchFamily="18" charset="0"/>
                <a:cs typeface="Times New Roman" panose="02020603050405020304" pitchFamily="18" charset="0"/>
              </a:rPr>
              <a:t> organı, </a:t>
            </a:r>
            <a:r>
              <a:rPr lang="tr-TR" altLang="tr-TR" sz="2800" dirty="0" err="1">
                <a:solidFill>
                  <a:schemeClr val="tx1"/>
                </a:solidFill>
                <a:latin typeface="Times New Roman" panose="02020603050405020304" pitchFamily="18" charset="0"/>
                <a:cs typeface="Times New Roman" panose="02020603050405020304" pitchFamily="18" charset="0"/>
              </a:rPr>
              <a:t>ovaryum</a:t>
            </a:r>
            <a:r>
              <a:rPr lang="tr-TR" altLang="tr-TR" sz="2800" dirty="0">
                <a:solidFill>
                  <a:schemeClr val="tx1"/>
                </a:solidFill>
                <a:latin typeface="Times New Roman" panose="02020603050405020304" pitchFamily="18" charset="0"/>
                <a:cs typeface="Times New Roman" panose="02020603050405020304" pitchFamily="18" charset="0"/>
              </a:rPr>
              <a:t>, dalak, karaciğer, pankreas, </a:t>
            </a:r>
            <a:r>
              <a:rPr lang="tr-TR" altLang="tr-TR" sz="2800" dirty="0" err="1">
                <a:solidFill>
                  <a:schemeClr val="tx1"/>
                </a:solidFill>
                <a:latin typeface="Times New Roman" panose="02020603050405020304" pitchFamily="18" charset="0"/>
                <a:cs typeface="Times New Roman" panose="02020603050405020304" pitchFamily="18" charset="0"/>
              </a:rPr>
              <a:t>proventrikulus</a:t>
            </a:r>
            <a:r>
              <a:rPr lang="tr-TR" altLang="tr-TR" sz="2800" dirty="0">
                <a:solidFill>
                  <a:schemeClr val="tx1"/>
                </a:solidFill>
                <a:latin typeface="Times New Roman" panose="02020603050405020304" pitchFamily="18" charset="0"/>
                <a:cs typeface="Times New Roman" panose="02020603050405020304" pitchFamily="18" charset="0"/>
              </a:rPr>
              <a:t>, kas ve deridir.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err="1">
                <a:solidFill>
                  <a:schemeClr val="tx1"/>
                </a:solidFill>
                <a:latin typeface="Times New Roman" panose="02020603050405020304" pitchFamily="18" charset="0"/>
                <a:cs typeface="Times New Roman" panose="02020603050405020304" pitchFamily="18" charset="0"/>
              </a:rPr>
              <a:t>Iç</a:t>
            </a:r>
            <a:r>
              <a:rPr lang="tr-TR" altLang="tr-TR" sz="2800" dirty="0">
                <a:solidFill>
                  <a:schemeClr val="tx1"/>
                </a:solidFill>
                <a:latin typeface="Times New Roman" panose="02020603050405020304" pitchFamily="18" charset="0"/>
                <a:cs typeface="Times New Roman" panose="02020603050405020304" pitchFamily="18" charset="0"/>
              </a:rPr>
              <a:t> organlarda büyüme, normal organ büyüklüğünün birkaç misli olabilir. Genellikle yaygın, grimsi bir renk değişikliği dikkati çeker. Karaciğerde </a:t>
            </a:r>
            <a:r>
              <a:rPr lang="tr-TR" altLang="tr-TR" sz="2800" dirty="0" err="1">
                <a:solidFill>
                  <a:schemeClr val="tx1"/>
                </a:solidFill>
                <a:latin typeface="Times New Roman" panose="02020603050405020304" pitchFamily="18" charset="0"/>
                <a:cs typeface="Times New Roman" panose="02020603050405020304" pitchFamily="18" charset="0"/>
              </a:rPr>
              <a:t>diffuz</a:t>
            </a:r>
            <a:r>
              <a:rPr lang="tr-TR" altLang="tr-TR" sz="2800" dirty="0">
                <a:solidFill>
                  <a:schemeClr val="tx1"/>
                </a:solidFill>
                <a:latin typeface="Times New Roman" panose="02020603050405020304" pitchFamily="18" charset="0"/>
                <a:cs typeface="Times New Roman" panose="02020603050405020304" pitchFamily="18" charset="0"/>
              </a:rPr>
              <a:t> büyüme ve </a:t>
            </a:r>
            <a:r>
              <a:rPr lang="tr-TR" altLang="tr-TR" sz="2800" dirty="0" err="1">
                <a:solidFill>
                  <a:schemeClr val="tx1"/>
                </a:solidFill>
                <a:latin typeface="Times New Roman" panose="02020603050405020304" pitchFamily="18" charset="0"/>
                <a:cs typeface="Times New Roman" panose="02020603050405020304" pitchFamily="18" charset="0"/>
              </a:rPr>
              <a:t>nodular</a:t>
            </a:r>
            <a:r>
              <a:rPr lang="tr-TR" altLang="tr-TR" sz="2800" dirty="0">
                <a:solidFill>
                  <a:schemeClr val="tx1"/>
                </a:solidFill>
                <a:latin typeface="Times New Roman" panose="02020603050405020304" pitchFamily="18" charset="0"/>
                <a:cs typeface="Times New Roman" panose="02020603050405020304" pitchFamily="18" charset="0"/>
              </a:rPr>
              <a:t> tümörler görülür. </a:t>
            </a:r>
          </a:p>
        </p:txBody>
      </p:sp>
      <p:sp>
        <p:nvSpPr>
          <p:cNvPr id="3" name="Metin kutusu 2">
            <a:extLst>
              <a:ext uri="{FF2B5EF4-FFF2-40B4-BE49-F238E27FC236}">
                <a16:creationId xmlns:a16="http://schemas.microsoft.com/office/drawing/2014/main" id="{4B22A812-34D4-334C-B6A2-EF0541DCD5A5}"/>
              </a:ext>
            </a:extLst>
          </p:cNvPr>
          <p:cNvSpPr txBox="1"/>
          <p:nvPr/>
        </p:nvSpPr>
        <p:spPr>
          <a:xfrm>
            <a:off x="435864" y="786604"/>
            <a:ext cx="4572000" cy="584775"/>
          </a:xfrm>
          <a:prstGeom prst="rect">
            <a:avLst/>
          </a:prstGeom>
          <a:noFill/>
        </p:spPr>
        <p:txBody>
          <a:bodyPr wrap="square">
            <a:spAutoFit/>
          </a:bodyPr>
          <a:lstStyle/>
          <a:p>
            <a:r>
              <a:rPr lang="tr-TR" altLang="tr-TR" sz="3200" b="1" dirty="0" err="1">
                <a:solidFill>
                  <a:schemeClr val="tx1"/>
                </a:solidFill>
                <a:latin typeface="Times New Roman" panose="02020603050405020304" pitchFamily="18" charset="0"/>
                <a:cs typeface="Times New Roman" panose="02020603050405020304" pitchFamily="18" charset="0"/>
              </a:rPr>
              <a:t>Nekropsi</a:t>
            </a:r>
            <a:r>
              <a:rPr lang="tr-TR" altLang="tr-TR" sz="3200" b="1" dirty="0">
                <a:solidFill>
                  <a:schemeClr val="tx1"/>
                </a:solidFill>
                <a:latin typeface="Times New Roman" panose="02020603050405020304" pitchFamily="18" charset="0"/>
                <a:cs typeface="Times New Roman" panose="02020603050405020304" pitchFamily="18" charset="0"/>
              </a:rPr>
              <a:t> bulguları</a:t>
            </a:r>
            <a:endParaRPr lang="tr-TR" sz="32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FBEFD6D2-778F-F843-84BF-9A6E90FF4DF0}"/>
              </a:ext>
            </a:extLst>
          </p:cNvPr>
          <p:cNvSpPr>
            <a:spLocks noGrp="1" noChangeArrowheads="1"/>
          </p:cNvSpPr>
          <p:nvPr>
            <p:ph type="title" idx="4294967295"/>
          </p:nvPr>
        </p:nvSpPr>
        <p:spPr>
          <a:xfrm>
            <a:off x="685800" y="1206788"/>
            <a:ext cx="8226552" cy="5047488"/>
          </a:xfrm>
        </p:spPr>
        <p:txBody>
          <a:bodyPr>
            <a:noAutofit/>
          </a:bodyPr>
          <a:lstStyle/>
          <a:p>
            <a:pPr algn="l"/>
            <a:r>
              <a:rPr lang="tr-TR" altLang="tr-TR" sz="2800" dirty="0">
                <a:solidFill>
                  <a:schemeClr val="tx1"/>
                </a:solidFill>
                <a:latin typeface="Times New Roman" panose="02020603050405020304" pitchFamily="18" charset="0"/>
                <a:cs typeface="Times New Roman" panose="02020603050405020304" pitchFamily="18" charset="0"/>
              </a:rPr>
              <a:t>Yumurtalıkta bazı </a:t>
            </a:r>
            <a:r>
              <a:rPr lang="tr-TR" altLang="tr-TR" sz="2800" dirty="0" err="1">
                <a:solidFill>
                  <a:schemeClr val="tx1"/>
                </a:solidFill>
                <a:latin typeface="Times New Roman" panose="02020603050405020304" pitchFamily="18" charset="0"/>
                <a:cs typeface="Times New Roman" panose="02020603050405020304" pitchFamily="18" charset="0"/>
              </a:rPr>
              <a:t>foliküller</a:t>
            </a:r>
            <a:r>
              <a:rPr lang="tr-TR" altLang="tr-TR" sz="2800" dirty="0">
                <a:solidFill>
                  <a:schemeClr val="tx1"/>
                </a:solidFill>
                <a:latin typeface="Times New Roman" panose="02020603050405020304" pitchFamily="18" charset="0"/>
                <a:cs typeface="Times New Roman" panose="02020603050405020304" pitchFamily="18" charset="0"/>
              </a:rPr>
              <a:t> normal, bazıları tümörlüdür. Olgun </a:t>
            </a:r>
            <a:r>
              <a:rPr lang="tr-TR" altLang="tr-TR" sz="2800" dirty="0" err="1">
                <a:solidFill>
                  <a:schemeClr val="tx1"/>
                </a:solidFill>
                <a:latin typeface="Times New Roman" panose="02020603050405020304" pitchFamily="18" charset="0"/>
                <a:cs typeface="Times New Roman" panose="02020603050405020304" pitchFamily="18" charset="0"/>
              </a:rPr>
              <a:t>foliküller</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fonfsiyonlarını</a:t>
            </a:r>
            <a:r>
              <a:rPr lang="tr-TR" altLang="tr-TR" sz="2800" dirty="0">
                <a:solidFill>
                  <a:schemeClr val="tx1"/>
                </a:solidFill>
                <a:latin typeface="Times New Roman" panose="02020603050405020304" pitchFamily="18" charset="0"/>
                <a:cs typeface="Times New Roman" panose="02020603050405020304" pitchFamily="18" charset="0"/>
              </a:rPr>
              <a:t> devam ettirir. </a:t>
            </a:r>
            <a:r>
              <a:rPr lang="tr-TR" altLang="tr-TR" sz="2800" dirty="0" err="1">
                <a:solidFill>
                  <a:schemeClr val="tx1"/>
                </a:solidFill>
                <a:latin typeface="Times New Roman" panose="02020603050405020304" pitchFamily="18" charset="0"/>
                <a:cs typeface="Times New Roman" panose="02020603050405020304" pitchFamily="18" charset="0"/>
              </a:rPr>
              <a:t>Proventrikulus</a:t>
            </a:r>
            <a:r>
              <a:rPr lang="tr-TR" altLang="tr-TR" sz="2800" dirty="0">
                <a:solidFill>
                  <a:schemeClr val="tx1"/>
                </a:solidFill>
                <a:latin typeface="Times New Roman" panose="02020603050405020304" pitchFamily="18" charset="0"/>
                <a:cs typeface="Times New Roman" panose="02020603050405020304" pitchFamily="18" charset="0"/>
              </a:rPr>
              <a:t> kalınlaşır ve sertleşir. Etkilenen kalp solgundur.</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Gözde </a:t>
            </a:r>
            <a:r>
              <a:rPr lang="tr-TR" altLang="tr-TR" sz="2800" dirty="0" err="1">
                <a:solidFill>
                  <a:schemeClr val="tx1"/>
                </a:solidFill>
                <a:latin typeface="Times New Roman" panose="02020603050405020304" pitchFamily="18" charset="0"/>
                <a:cs typeface="Times New Roman" panose="02020603050405020304" pitchFamily="18" charset="0"/>
              </a:rPr>
              <a:t>makroskopik</a:t>
            </a:r>
            <a:r>
              <a:rPr lang="tr-TR" altLang="tr-TR" sz="2800" dirty="0">
                <a:solidFill>
                  <a:schemeClr val="tx1"/>
                </a:solidFill>
                <a:latin typeface="Times New Roman" panose="02020603050405020304" pitchFamily="18" charset="0"/>
                <a:cs typeface="Times New Roman" panose="02020603050405020304" pitchFamily="18" charset="0"/>
              </a:rPr>
              <a:t> değişiklikler, iris renginin solması (gri göz) ve gözbebeğinin düzgün olmaması ve deliğin giderek çok ufalmasıdır.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Bursa </a:t>
            </a:r>
            <a:r>
              <a:rPr lang="tr-TR" altLang="tr-TR" sz="2800" dirty="0" err="1">
                <a:solidFill>
                  <a:schemeClr val="tx1"/>
                </a:solidFill>
                <a:latin typeface="Times New Roman" panose="02020603050405020304" pitchFamily="18" charset="0"/>
                <a:cs typeface="Times New Roman" panose="02020603050405020304" pitchFamily="18" charset="0"/>
              </a:rPr>
              <a:t>Fabricius</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atrofiktir</a:t>
            </a:r>
            <a:r>
              <a:rPr lang="tr-TR" altLang="tr-TR" sz="2800" dirty="0">
                <a:solidFill>
                  <a:schemeClr val="tx1"/>
                </a:solidFill>
                <a:latin typeface="Times New Roman" panose="02020603050405020304" pitchFamily="18" charset="0"/>
                <a:cs typeface="Times New Roman" panose="02020603050405020304" pitchFamily="18" charset="0"/>
              </a:rPr>
              <a:t>. Ender olarak yaygın bir kalınlaşma görülebilir.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Deride oluşan değişiklikler, kesim sonu tüylerin yolunmasından sonra görülebilir.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Kaslarda gri beyaz renkli lezyonlar oluşur.</a:t>
            </a:r>
          </a:p>
        </p:txBody>
      </p:sp>
      <p:sp>
        <p:nvSpPr>
          <p:cNvPr id="3" name="Metin kutusu 2">
            <a:extLst>
              <a:ext uri="{FF2B5EF4-FFF2-40B4-BE49-F238E27FC236}">
                <a16:creationId xmlns:a16="http://schemas.microsoft.com/office/drawing/2014/main" id="{E5645D02-49AB-1A49-9CC5-9AFBB5064FCB}"/>
              </a:ext>
            </a:extLst>
          </p:cNvPr>
          <p:cNvSpPr txBox="1"/>
          <p:nvPr/>
        </p:nvSpPr>
        <p:spPr>
          <a:xfrm>
            <a:off x="685800" y="408652"/>
            <a:ext cx="4572000" cy="584775"/>
          </a:xfrm>
          <a:prstGeom prst="rect">
            <a:avLst/>
          </a:prstGeom>
          <a:noFill/>
        </p:spPr>
        <p:txBody>
          <a:bodyPr wrap="square">
            <a:spAutoFit/>
          </a:bodyPr>
          <a:lstStyle/>
          <a:p>
            <a:r>
              <a:rPr lang="tr-TR" altLang="tr-TR" sz="3200" b="1" dirty="0" err="1">
                <a:solidFill>
                  <a:schemeClr val="tx1"/>
                </a:solidFill>
                <a:latin typeface="Times New Roman" panose="02020603050405020304" pitchFamily="18" charset="0"/>
                <a:cs typeface="Times New Roman" panose="02020603050405020304" pitchFamily="18" charset="0"/>
              </a:rPr>
              <a:t>Nekropsi</a:t>
            </a:r>
            <a:r>
              <a:rPr lang="tr-TR" altLang="tr-TR" sz="3200" b="1" dirty="0">
                <a:solidFill>
                  <a:schemeClr val="tx1"/>
                </a:solidFill>
                <a:latin typeface="Times New Roman" panose="02020603050405020304" pitchFamily="18" charset="0"/>
                <a:cs typeface="Times New Roman" panose="02020603050405020304" pitchFamily="18" charset="0"/>
              </a:rPr>
              <a:t> bulguları</a:t>
            </a:r>
            <a:endParaRPr lang="tr-TR" sz="32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E7DF4CDA-708C-1541-994D-F1F3795942D6}"/>
              </a:ext>
            </a:extLst>
          </p:cNvPr>
          <p:cNvSpPr>
            <a:spLocks noGrp="1" noChangeArrowheads="1"/>
          </p:cNvSpPr>
          <p:nvPr>
            <p:ph type="title" idx="4294967295"/>
          </p:nvPr>
        </p:nvSpPr>
        <p:spPr>
          <a:xfrm>
            <a:off x="571500" y="1517464"/>
            <a:ext cx="8001000" cy="4553932"/>
          </a:xfrm>
        </p:spPr>
        <p:txBody>
          <a:bodyPr>
            <a:noAutofit/>
          </a:bodyPr>
          <a:lstStyle/>
          <a:p>
            <a:pPr algn="l">
              <a:lnSpc>
                <a:spcPct val="150000"/>
              </a:lnSpc>
            </a:pPr>
            <a:br>
              <a:rPr lang="tr-TR" altLang="tr-TR" sz="2800" b="1" dirty="0">
                <a:solidFill>
                  <a:schemeClr val="tx1"/>
                </a:solidFill>
                <a:latin typeface="Times New Roman" panose="02020603050405020304" pitchFamily="18" charset="0"/>
                <a:cs typeface="Times New Roman" panose="02020603050405020304" pitchFamily="18" charset="0"/>
              </a:rPr>
            </a:br>
            <a:br>
              <a:rPr lang="tr-TR" altLang="tr-TR" sz="2800" b="1"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Klinik semptomlar ve </a:t>
            </a:r>
            <a:r>
              <a:rPr lang="tr-TR" altLang="tr-TR" sz="2800" dirty="0" err="1">
                <a:solidFill>
                  <a:schemeClr val="tx1"/>
                </a:solidFill>
                <a:latin typeface="Times New Roman" panose="02020603050405020304" pitchFamily="18" charset="0"/>
                <a:cs typeface="Times New Roman" panose="02020603050405020304" pitchFamily="18" charset="0"/>
              </a:rPr>
              <a:t>nekropsi</a:t>
            </a:r>
            <a:r>
              <a:rPr lang="tr-TR" altLang="tr-TR" sz="2800" dirty="0">
                <a:solidFill>
                  <a:schemeClr val="tx1"/>
                </a:solidFill>
                <a:latin typeface="Times New Roman" panose="02020603050405020304" pitchFamily="18" charset="0"/>
                <a:cs typeface="Times New Roman" panose="02020603050405020304" pitchFamily="18" charset="0"/>
              </a:rPr>
              <a:t> bulguları</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Laboratuvar muayeneler</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	a) </a:t>
            </a:r>
            <a:r>
              <a:rPr lang="tr-TR" altLang="tr-TR" sz="2800" dirty="0" err="1">
                <a:solidFill>
                  <a:schemeClr val="tx1"/>
                </a:solidFill>
                <a:latin typeface="Times New Roman" panose="02020603050405020304" pitchFamily="18" charset="0"/>
                <a:cs typeface="Times New Roman" panose="02020603050405020304" pitchFamily="18" charset="0"/>
              </a:rPr>
              <a:t>Virus</a:t>
            </a:r>
            <a:r>
              <a:rPr lang="tr-TR" altLang="tr-TR" sz="2800" dirty="0">
                <a:solidFill>
                  <a:schemeClr val="tx1"/>
                </a:solidFill>
                <a:latin typeface="Times New Roman" panose="02020603050405020304" pitchFamily="18" charset="0"/>
                <a:cs typeface="Times New Roman" panose="02020603050405020304" pitchFamily="18" charset="0"/>
              </a:rPr>
              <a:t> izolasyonu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	b) Antijen aranması</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	c) Antikor aranması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	d) </a:t>
            </a:r>
            <a:r>
              <a:rPr lang="tr-TR" altLang="tr-TR" sz="2800" dirty="0" err="1">
                <a:solidFill>
                  <a:schemeClr val="tx1"/>
                </a:solidFill>
                <a:latin typeface="Times New Roman" panose="02020603050405020304" pitchFamily="18" charset="0"/>
                <a:cs typeface="Times New Roman" panose="02020603050405020304" pitchFamily="18" charset="0"/>
              </a:rPr>
              <a:t>Histopatolojik</a:t>
            </a:r>
            <a:r>
              <a:rPr lang="tr-TR" altLang="tr-TR" sz="2800" dirty="0">
                <a:solidFill>
                  <a:schemeClr val="tx1"/>
                </a:solidFill>
                <a:latin typeface="Times New Roman" panose="02020603050405020304" pitchFamily="18" charset="0"/>
                <a:cs typeface="Times New Roman" panose="02020603050405020304" pitchFamily="18" charset="0"/>
              </a:rPr>
              <a:t> muayeneler</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	e) Moleküler analiz</a:t>
            </a:r>
            <a:br>
              <a:rPr lang="tr-TR" altLang="tr-TR" sz="2800" dirty="0">
                <a:solidFill>
                  <a:schemeClr val="tx1"/>
                </a:solidFill>
                <a:latin typeface="Times New Roman" panose="02020603050405020304" pitchFamily="18" charset="0"/>
                <a:cs typeface="Times New Roman" panose="02020603050405020304" pitchFamily="18" charset="0"/>
              </a:rPr>
            </a:br>
            <a:br>
              <a:rPr lang="tr-TR" altLang="tr-TR" sz="2800" b="1" dirty="0">
                <a:solidFill>
                  <a:schemeClr val="tx1"/>
                </a:solidFill>
                <a:latin typeface="Times New Roman" panose="02020603050405020304" pitchFamily="18" charset="0"/>
                <a:cs typeface="Times New Roman" panose="02020603050405020304" pitchFamily="18" charset="0"/>
              </a:rPr>
            </a:br>
            <a:endParaRPr lang="tr-TR" altLang="tr-TR" sz="2800" b="1" dirty="0">
              <a:solidFill>
                <a:schemeClr val="tx1"/>
              </a:solidFill>
              <a:latin typeface="Times New Roman" panose="02020603050405020304" pitchFamily="18" charset="0"/>
              <a:cs typeface="Times New Roman" panose="02020603050405020304" pitchFamily="18" charset="0"/>
            </a:endParaRPr>
          </a:p>
        </p:txBody>
      </p:sp>
      <p:sp>
        <p:nvSpPr>
          <p:cNvPr id="3" name="Metin kutusu 2">
            <a:extLst>
              <a:ext uri="{FF2B5EF4-FFF2-40B4-BE49-F238E27FC236}">
                <a16:creationId xmlns:a16="http://schemas.microsoft.com/office/drawing/2014/main" id="{DAF0C3D4-A916-6444-B029-E1A515076DB2}"/>
              </a:ext>
            </a:extLst>
          </p:cNvPr>
          <p:cNvSpPr txBox="1"/>
          <p:nvPr/>
        </p:nvSpPr>
        <p:spPr>
          <a:xfrm>
            <a:off x="435864" y="786604"/>
            <a:ext cx="4572000" cy="584775"/>
          </a:xfrm>
          <a:prstGeom prst="rect">
            <a:avLst/>
          </a:prstGeom>
          <a:noFill/>
        </p:spPr>
        <p:txBody>
          <a:bodyPr wrap="square">
            <a:spAutoFit/>
          </a:bodyPr>
          <a:lstStyle/>
          <a:p>
            <a:r>
              <a:rPr lang="tr-TR" altLang="tr-TR" sz="3200" b="1" dirty="0">
                <a:solidFill>
                  <a:schemeClr val="tx1"/>
                </a:solidFill>
                <a:latin typeface="Times New Roman" panose="02020603050405020304" pitchFamily="18" charset="0"/>
                <a:cs typeface="Times New Roman" panose="02020603050405020304" pitchFamily="18" charset="0"/>
              </a:rPr>
              <a:t>Teşhis</a:t>
            </a:r>
            <a:endParaRPr lang="tr-TR" sz="32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03AAF35A-8440-FB49-BAD6-95BBD022DAB2}"/>
              </a:ext>
            </a:extLst>
          </p:cNvPr>
          <p:cNvSpPr>
            <a:spLocks noGrp="1" noChangeArrowheads="1"/>
          </p:cNvSpPr>
          <p:nvPr>
            <p:ph type="title" idx="4294967295"/>
          </p:nvPr>
        </p:nvSpPr>
        <p:spPr>
          <a:xfrm>
            <a:off x="464820" y="1033272"/>
            <a:ext cx="8214360" cy="4791456"/>
          </a:xfrm>
        </p:spPr>
        <p:txBody>
          <a:bodyPr>
            <a:normAutofit/>
          </a:bodyPr>
          <a:lstStyle/>
          <a:p>
            <a:pPr algn="l"/>
            <a:r>
              <a:rPr lang="tr-TR" altLang="tr-TR" sz="2800" dirty="0">
                <a:solidFill>
                  <a:schemeClr val="tx1"/>
                </a:solidFill>
                <a:latin typeface="Times New Roman" panose="02020603050405020304" pitchFamily="18" charset="0"/>
                <a:cs typeface="Times New Roman" panose="02020603050405020304" pitchFamily="18" charset="0"/>
              </a:rPr>
              <a:t>Kümeslere </a:t>
            </a:r>
            <a:r>
              <a:rPr lang="tr-TR" altLang="tr-TR" sz="2800" dirty="0" err="1">
                <a:solidFill>
                  <a:schemeClr val="tx1"/>
                </a:solidFill>
                <a:latin typeface="Times New Roman" panose="02020603050405020304" pitchFamily="18" charset="0"/>
                <a:cs typeface="Times New Roman" panose="02020603050405020304" pitchFamily="18" charset="0"/>
              </a:rPr>
              <a:t>Marek</a:t>
            </a:r>
            <a:r>
              <a:rPr lang="tr-TR" altLang="tr-TR" sz="2800" dirty="0">
                <a:solidFill>
                  <a:schemeClr val="tx1"/>
                </a:solidFill>
                <a:latin typeface="Times New Roman" panose="02020603050405020304" pitchFamily="18" charset="0"/>
                <a:cs typeface="Times New Roman" panose="02020603050405020304" pitchFamily="18" charset="0"/>
              </a:rPr>
              <a:t> hastalığı </a:t>
            </a:r>
            <a:r>
              <a:rPr lang="tr-TR" altLang="tr-TR" sz="2800" dirty="0" err="1">
                <a:solidFill>
                  <a:schemeClr val="tx1"/>
                </a:solidFill>
                <a:latin typeface="Times New Roman" panose="02020603050405020304" pitchFamily="18" charset="0"/>
                <a:cs typeface="Times New Roman" panose="02020603050405020304" pitchFamily="18" charset="0"/>
              </a:rPr>
              <a:t>viruslarının</a:t>
            </a:r>
            <a:r>
              <a:rPr lang="tr-TR" altLang="tr-TR" sz="2800" dirty="0">
                <a:solidFill>
                  <a:schemeClr val="tx1"/>
                </a:solidFill>
                <a:latin typeface="Times New Roman" panose="02020603050405020304" pitchFamily="18" charset="0"/>
                <a:cs typeface="Times New Roman" panose="02020603050405020304" pitchFamily="18" charset="0"/>
              </a:rPr>
              <a:t> girişini önlemek için bütün koruyucu önlemler alınmalıdır.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Yumurtacı ve damızlıklar aşılanmalıdır.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err="1">
                <a:solidFill>
                  <a:schemeClr val="tx1"/>
                </a:solidFill>
                <a:latin typeface="Times New Roman" panose="02020603050405020304" pitchFamily="18" charset="0"/>
                <a:cs typeface="Times New Roman" panose="02020603050405020304" pitchFamily="18" charset="0"/>
              </a:rPr>
              <a:t>Marek</a:t>
            </a:r>
            <a:r>
              <a:rPr lang="tr-TR" altLang="tr-TR" sz="2800" dirty="0">
                <a:solidFill>
                  <a:schemeClr val="tx1"/>
                </a:solidFill>
                <a:latin typeface="Times New Roman" panose="02020603050405020304" pitchFamily="18" charset="0"/>
                <a:cs typeface="Times New Roman" panose="02020603050405020304" pitchFamily="18" charset="0"/>
              </a:rPr>
              <a:t> hastalığına karşı aşılamada önemli olan hastalık etkeninin vücuda girişinden önce aşılamanın yapılmasıdır. Bu nedenle </a:t>
            </a:r>
            <a:r>
              <a:rPr lang="tr-TR" altLang="tr-TR" sz="2800" dirty="0" err="1">
                <a:solidFill>
                  <a:schemeClr val="tx1"/>
                </a:solidFill>
                <a:latin typeface="Times New Roman" panose="02020603050405020304" pitchFamily="18" charset="0"/>
                <a:cs typeface="Times New Roman" panose="02020603050405020304" pitchFamily="18" charset="0"/>
              </a:rPr>
              <a:t>Marek</a:t>
            </a:r>
            <a:r>
              <a:rPr lang="tr-TR" altLang="tr-TR" sz="2800" dirty="0">
                <a:solidFill>
                  <a:schemeClr val="tx1"/>
                </a:solidFill>
                <a:latin typeface="Times New Roman" panose="02020603050405020304" pitchFamily="18" charset="0"/>
                <a:cs typeface="Times New Roman" panose="02020603050405020304" pitchFamily="18" charset="0"/>
              </a:rPr>
              <a:t> hastalığı aşıları civcivler yumurtadan çıktıktan sonra mümkün olduğu kadar erken aşılanmaktadır. Son yıllarda pek çok işletmede civcivler yumurtadan çıkmadan önce, </a:t>
            </a:r>
            <a:r>
              <a:rPr lang="tr-TR" altLang="tr-TR" sz="2800" dirty="0" err="1">
                <a:solidFill>
                  <a:schemeClr val="tx1"/>
                </a:solidFill>
                <a:latin typeface="Times New Roman" panose="02020603050405020304" pitchFamily="18" charset="0"/>
                <a:cs typeface="Times New Roman" panose="02020603050405020304" pitchFamily="18" charset="0"/>
              </a:rPr>
              <a:t>inkubasyonun</a:t>
            </a:r>
            <a:r>
              <a:rPr lang="tr-TR" altLang="tr-TR" sz="2800" dirty="0">
                <a:solidFill>
                  <a:schemeClr val="tx1"/>
                </a:solidFill>
                <a:latin typeface="Times New Roman" panose="02020603050405020304" pitchFamily="18" charset="0"/>
                <a:cs typeface="Times New Roman" panose="02020603050405020304" pitchFamily="18" charset="0"/>
              </a:rPr>
              <a:t> 18. gününde yumurtada iken aşılanmaktadır (in </a:t>
            </a:r>
            <a:r>
              <a:rPr lang="tr-TR" altLang="tr-TR" sz="2800" dirty="0" err="1">
                <a:solidFill>
                  <a:schemeClr val="tx1"/>
                </a:solidFill>
                <a:latin typeface="Times New Roman" panose="02020603050405020304" pitchFamily="18" charset="0"/>
                <a:cs typeface="Times New Roman" panose="02020603050405020304" pitchFamily="18" charset="0"/>
              </a:rPr>
              <a:t>ovo</a:t>
            </a:r>
            <a:r>
              <a:rPr lang="tr-TR" altLang="tr-TR" sz="2800" dirty="0">
                <a:solidFill>
                  <a:schemeClr val="tx1"/>
                </a:solidFill>
                <a:latin typeface="Times New Roman" panose="02020603050405020304" pitchFamily="18" charset="0"/>
                <a:cs typeface="Times New Roman" panose="02020603050405020304" pitchFamily="18" charset="0"/>
              </a:rPr>
              <a:t>).</a:t>
            </a:r>
          </a:p>
        </p:txBody>
      </p:sp>
      <p:sp>
        <p:nvSpPr>
          <p:cNvPr id="3" name="Metin kutusu 2">
            <a:extLst>
              <a:ext uri="{FF2B5EF4-FFF2-40B4-BE49-F238E27FC236}">
                <a16:creationId xmlns:a16="http://schemas.microsoft.com/office/drawing/2014/main" id="{D7E6FA4C-BB5C-F945-854D-53888FB5CA53}"/>
              </a:ext>
            </a:extLst>
          </p:cNvPr>
          <p:cNvSpPr txBox="1"/>
          <p:nvPr/>
        </p:nvSpPr>
        <p:spPr>
          <a:xfrm>
            <a:off x="464820" y="359884"/>
            <a:ext cx="4572000" cy="584775"/>
          </a:xfrm>
          <a:prstGeom prst="rect">
            <a:avLst/>
          </a:prstGeom>
          <a:noFill/>
        </p:spPr>
        <p:txBody>
          <a:bodyPr wrap="square">
            <a:spAutoFit/>
          </a:bodyPr>
          <a:lstStyle/>
          <a:p>
            <a:r>
              <a:rPr lang="tr-TR" altLang="tr-TR" sz="3200" b="1" dirty="0">
                <a:solidFill>
                  <a:schemeClr val="tx1"/>
                </a:solidFill>
                <a:latin typeface="Times New Roman" panose="02020603050405020304" pitchFamily="18" charset="0"/>
                <a:cs typeface="Times New Roman" panose="02020603050405020304" pitchFamily="18" charset="0"/>
              </a:rPr>
              <a:t>Koruma ve Kontrol</a:t>
            </a:r>
            <a:endParaRPr lang="tr-TR" sz="32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C874DB53-7C17-0143-BB17-135B1D7459A7}"/>
              </a:ext>
            </a:extLst>
          </p:cNvPr>
          <p:cNvSpPr>
            <a:spLocks noGrp="1" noChangeArrowheads="1"/>
          </p:cNvSpPr>
          <p:nvPr>
            <p:ph type="title" idx="4294967295"/>
          </p:nvPr>
        </p:nvSpPr>
        <p:spPr>
          <a:xfrm>
            <a:off x="609600" y="1703832"/>
            <a:ext cx="7924800" cy="3733800"/>
          </a:xfrm>
        </p:spPr>
        <p:txBody>
          <a:bodyPr>
            <a:noAutofit/>
          </a:bodyPr>
          <a:lstStyle/>
          <a:p>
            <a:pPr algn="l"/>
            <a:r>
              <a:rPr lang="tr-TR" altLang="tr-TR" sz="2800" dirty="0">
                <a:latin typeface="Times New Roman" panose="02020603050405020304" pitchFamily="18" charset="0"/>
                <a:cs typeface="Times New Roman" panose="02020603050405020304" pitchFamily="18" charset="0"/>
              </a:rPr>
              <a:t>Kanatlıların </a:t>
            </a:r>
            <a:r>
              <a:rPr lang="tr-TR" altLang="tr-TR" sz="2800" dirty="0" err="1">
                <a:latin typeface="Times New Roman" panose="02020603050405020304" pitchFamily="18" charset="0"/>
                <a:cs typeface="Times New Roman" panose="02020603050405020304" pitchFamily="18" charset="0"/>
              </a:rPr>
              <a:t>neoplastik</a:t>
            </a:r>
            <a:r>
              <a:rPr lang="tr-TR" altLang="tr-TR" sz="2800" dirty="0">
                <a:latin typeface="Times New Roman" panose="02020603050405020304" pitchFamily="18" charset="0"/>
                <a:cs typeface="Times New Roman" panose="02020603050405020304" pitchFamily="18" charset="0"/>
              </a:rPr>
              <a:t> hastalıkları etiyolojik ajanlarına göre iki gruba ayrılmaktadır. Birinci grupta etiyolojisi bilinen neoplazmalar, diğer grupta da etiyolojisi bilinmeyen neoplazmalar yer almaktadır. </a:t>
            </a:r>
            <a:r>
              <a:rPr lang="tr-TR" altLang="tr-TR" sz="2800" dirty="0" err="1">
                <a:latin typeface="Times New Roman" panose="02020603050405020304" pitchFamily="18" charset="0"/>
                <a:cs typeface="Times New Roman" panose="02020603050405020304" pitchFamily="18" charset="0"/>
              </a:rPr>
              <a:t>Virusların</a:t>
            </a:r>
            <a:r>
              <a:rPr lang="tr-TR" altLang="tr-TR" sz="2800" dirty="0">
                <a:latin typeface="Times New Roman" panose="02020603050405020304" pitchFamily="18" charset="0"/>
                <a:cs typeface="Times New Roman" panose="02020603050405020304" pitchFamily="18" charset="0"/>
              </a:rPr>
              <a:t> meydana getirdiği tümörler </a:t>
            </a:r>
            <a:r>
              <a:rPr lang="tr-TR" altLang="tr-TR" sz="2800" dirty="0" err="1">
                <a:latin typeface="Times New Roman" panose="02020603050405020304" pitchFamily="18" charset="0"/>
                <a:cs typeface="Times New Roman" panose="02020603050405020304" pitchFamily="18" charset="0"/>
              </a:rPr>
              <a:t>mezodermal</a:t>
            </a:r>
            <a:r>
              <a:rPr lang="tr-TR" altLang="tr-TR" sz="2800" dirty="0">
                <a:latin typeface="Times New Roman" panose="02020603050405020304" pitchFamily="18" charset="0"/>
                <a:cs typeface="Times New Roman" panose="02020603050405020304" pitchFamily="18" charset="0"/>
              </a:rPr>
              <a:t> kökenli ve aktarılabilir karakterdedir. </a:t>
            </a:r>
            <a:r>
              <a:rPr lang="tr-TR" altLang="tr-TR" sz="2800" dirty="0" err="1">
                <a:latin typeface="Times New Roman" panose="02020603050405020304" pitchFamily="18" charset="0"/>
                <a:cs typeface="Times New Roman" panose="02020603050405020304" pitchFamily="18" charset="0"/>
              </a:rPr>
              <a:t>Neoplastik</a:t>
            </a:r>
            <a:r>
              <a:rPr lang="tr-TR" altLang="tr-TR" sz="2800" dirty="0">
                <a:latin typeface="Times New Roman" panose="02020603050405020304" pitchFamily="18" charset="0"/>
                <a:cs typeface="Times New Roman" panose="02020603050405020304" pitchFamily="18" charset="0"/>
              </a:rPr>
              <a:t> hastalıklar veya hastalık kompleksleri etiyolojik farklılıklarına göre 5 grupta toplanabilirler. </a:t>
            </a:r>
            <a:br>
              <a:rPr lang="tr-TR" altLang="tr-TR" sz="2800" dirty="0">
                <a:latin typeface="Times New Roman" panose="02020603050405020304" pitchFamily="18" charset="0"/>
                <a:cs typeface="Times New Roman" panose="02020603050405020304" pitchFamily="18" charset="0"/>
              </a:rPr>
            </a:br>
            <a:endParaRPr lang="tr-TR" altLang="tr-TR" sz="28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E331FC48-5E74-9F45-B22B-EFDF5E32CF0E}"/>
              </a:ext>
            </a:extLst>
          </p:cNvPr>
          <p:cNvSpPr txBox="1">
            <a:spLocks noChangeArrowheads="1"/>
          </p:cNvSpPr>
          <p:nvPr/>
        </p:nvSpPr>
        <p:spPr>
          <a:xfrm>
            <a:off x="533400" y="609600"/>
            <a:ext cx="7924800" cy="6096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altLang="tr-TR" sz="2800" b="1" dirty="0">
                <a:latin typeface="Times New Roman" panose="02020603050405020304" pitchFamily="18" charset="0"/>
                <a:cs typeface="Times New Roman" panose="02020603050405020304" pitchFamily="18" charset="0"/>
              </a:rPr>
              <a:t>NEOPLASTİK HASTALIKLAR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BF0A39AD-B687-CB48-BE77-E9289FADED39}"/>
              </a:ext>
            </a:extLst>
          </p:cNvPr>
          <p:cNvSpPr>
            <a:spLocks noGrp="1" noChangeArrowheads="1"/>
          </p:cNvSpPr>
          <p:nvPr>
            <p:ph type="title" idx="4294967295"/>
          </p:nvPr>
        </p:nvSpPr>
        <p:spPr>
          <a:xfrm>
            <a:off x="533400" y="1950720"/>
            <a:ext cx="8077200" cy="4108704"/>
          </a:xfrm>
        </p:spPr>
        <p:txBody>
          <a:bodyPr>
            <a:noAutofit/>
          </a:bodyPr>
          <a:lstStyle/>
          <a:p>
            <a:pPr algn="l"/>
            <a:r>
              <a:rPr lang="tr-TR" altLang="tr-TR" sz="2800" b="1" dirty="0">
                <a:latin typeface="Times New Roman" panose="02020603050405020304" pitchFamily="18" charset="0"/>
                <a:cs typeface="Times New Roman" panose="02020603050405020304" pitchFamily="18" charset="0"/>
              </a:rPr>
              <a:t>1-Marek hastalığı: </a:t>
            </a:r>
            <a:r>
              <a:rPr lang="tr-TR" altLang="tr-TR" sz="2800" dirty="0">
                <a:latin typeface="Times New Roman" panose="02020603050405020304" pitchFamily="18" charset="0"/>
                <a:cs typeface="Times New Roman" panose="02020603050405020304" pitchFamily="18" charset="0"/>
              </a:rPr>
              <a:t>Sinir sistemini ve </a:t>
            </a:r>
            <a:r>
              <a:rPr lang="tr-TR" altLang="tr-TR" sz="2800" dirty="0" err="1">
                <a:latin typeface="Times New Roman" panose="02020603050405020304" pitchFamily="18" charset="0"/>
                <a:cs typeface="Times New Roman" panose="02020603050405020304" pitchFamily="18" charset="0"/>
              </a:rPr>
              <a:t>visceral</a:t>
            </a:r>
            <a:r>
              <a:rPr lang="tr-TR" altLang="tr-TR" sz="2800" dirty="0">
                <a:latin typeface="Times New Roman" panose="02020603050405020304" pitchFamily="18" charset="0"/>
                <a:cs typeface="Times New Roman" panose="02020603050405020304" pitchFamily="18" charset="0"/>
              </a:rPr>
              <a:t> organları etkileyen </a:t>
            </a:r>
            <a:r>
              <a:rPr lang="tr-TR" altLang="tr-TR" sz="2800" dirty="0" err="1">
                <a:latin typeface="Times New Roman" panose="02020603050405020304" pitchFamily="18" charset="0"/>
                <a:cs typeface="Times New Roman" panose="02020603050405020304" pitchFamily="18" charset="0"/>
              </a:rPr>
              <a:t>lenfoprolatif</a:t>
            </a:r>
            <a:r>
              <a:rPr lang="tr-TR" altLang="tr-TR" sz="2800" dirty="0">
                <a:latin typeface="Times New Roman" panose="02020603050405020304" pitchFamily="18" charset="0"/>
                <a:cs typeface="Times New Roman" panose="02020603050405020304" pitchFamily="18" charset="0"/>
              </a:rPr>
              <a:t> karakterde bir hastalıktır. Etkeni </a:t>
            </a:r>
            <a:r>
              <a:rPr lang="tr-TR" altLang="tr-TR" sz="2800" dirty="0" err="1">
                <a:latin typeface="Times New Roman" panose="02020603050405020304" pitchFamily="18" charset="0"/>
                <a:cs typeface="Times New Roman" panose="02020603050405020304" pitchFamily="18" charset="0"/>
              </a:rPr>
              <a:t>Herpes</a:t>
            </a:r>
            <a:r>
              <a:rPr lang="tr-TR" altLang="tr-TR" sz="2800" dirty="0">
                <a:latin typeface="Times New Roman" panose="02020603050405020304" pitchFamily="18" charset="0"/>
                <a:cs typeface="Times New Roman" panose="02020603050405020304" pitchFamily="18" charset="0"/>
              </a:rPr>
              <a:t> </a:t>
            </a:r>
            <a:r>
              <a:rPr lang="tr-TR" altLang="tr-TR" sz="2800" dirty="0" err="1">
                <a:latin typeface="Times New Roman" panose="02020603050405020304" pitchFamily="18" charset="0"/>
                <a:cs typeface="Times New Roman" panose="02020603050405020304" pitchFamily="18" charset="0"/>
              </a:rPr>
              <a:t>virustur</a:t>
            </a:r>
            <a:r>
              <a:rPr lang="tr-TR" altLang="tr-TR" sz="2800" dirty="0">
                <a:latin typeface="Times New Roman" panose="02020603050405020304" pitchFamily="18" charset="0"/>
                <a:cs typeface="Times New Roman" panose="02020603050405020304" pitchFamily="18" charset="0"/>
              </a:rPr>
              <a:t>.</a:t>
            </a:r>
            <a:br>
              <a:rPr lang="tr-TR" altLang="tr-TR" sz="2800" dirty="0">
                <a:latin typeface="Times New Roman" panose="02020603050405020304" pitchFamily="18" charset="0"/>
                <a:cs typeface="Times New Roman" panose="02020603050405020304" pitchFamily="18" charset="0"/>
              </a:rPr>
            </a:br>
            <a:r>
              <a:rPr lang="tr-TR" altLang="tr-TR" sz="2800" b="1" dirty="0">
                <a:latin typeface="Times New Roman" panose="02020603050405020304" pitchFamily="18" charset="0"/>
                <a:cs typeface="Times New Roman" panose="02020603050405020304" pitchFamily="18" charset="0"/>
              </a:rPr>
              <a:t>2-Lökozis/Sarkoma Grubu </a:t>
            </a:r>
            <a:r>
              <a:rPr lang="tr-TR" altLang="tr-TR" sz="2800" b="1" dirty="0" err="1">
                <a:latin typeface="Times New Roman" panose="02020603050405020304" pitchFamily="18" charset="0"/>
                <a:cs typeface="Times New Roman" panose="02020603050405020304" pitchFamily="18" charset="0"/>
              </a:rPr>
              <a:t>Virus</a:t>
            </a:r>
            <a:r>
              <a:rPr lang="tr-TR" altLang="tr-TR" sz="2800" b="1" dirty="0">
                <a:latin typeface="Times New Roman" panose="02020603050405020304" pitchFamily="18" charset="0"/>
                <a:cs typeface="Times New Roman" panose="02020603050405020304" pitchFamily="18" charset="0"/>
              </a:rPr>
              <a:t> Hastalıkları:  </a:t>
            </a:r>
            <a:r>
              <a:rPr lang="tr-TR" altLang="tr-TR" sz="2800" dirty="0">
                <a:latin typeface="Times New Roman" panose="02020603050405020304" pitchFamily="18" charset="0"/>
                <a:cs typeface="Times New Roman" panose="02020603050405020304" pitchFamily="18" charset="0"/>
              </a:rPr>
              <a:t>RNA </a:t>
            </a:r>
            <a:r>
              <a:rPr lang="tr-TR" altLang="tr-TR" sz="2800" dirty="0" err="1">
                <a:latin typeface="Times New Roman" panose="02020603050405020304" pitchFamily="18" charset="0"/>
                <a:cs typeface="Times New Roman" panose="02020603050405020304" pitchFamily="18" charset="0"/>
              </a:rPr>
              <a:t>retroviruslarından</a:t>
            </a:r>
            <a:r>
              <a:rPr lang="tr-TR" altLang="tr-TR" sz="2800" dirty="0">
                <a:latin typeface="Times New Roman" panose="02020603050405020304" pitchFamily="18" charset="0"/>
                <a:cs typeface="Times New Roman" panose="02020603050405020304" pitchFamily="18" charset="0"/>
              </a:rPr>
              <a:t> ileri gelen </a:t>
            </a:r>
            <a:r>
              <a:rPr lang="tr-TR" altLang="tr-TR" sz="2800" dirty="0" err="1">
                <a:latin typeface="Times New Roman" panose="02020603050405020304" pitchFamily="18" charset="0"/>
                <a:cs typeface="Times New Roman" panose="02020603050405020304" pitchFamily="18" charset="0"/>
              </a:rPr>
              <a:t>neoplastik</a:t>
            </a:r>
            <a:r>
              <a:rPr lang="tr-TR" altLang="tr-TR" sz="2800" dirty="0">
                <a:latin typeface="Times New Roman" panose="02020603050405020304" pitchFamily="18" charset="0"/>
                <a:cs typeface="Times New Roman" panose="02020603050405020304" pitchFamily="18" charset="0"/>
              </a:rPr>
              <a:t> hastalıklardır. </a:t>
            </a:r>
            <a:r>
              <a:rPr lang="tr-TR" altLang="tr-TR" sz="2800" dirty="0" err="1">
                <a:latin typeface="Times New Roman" panose="02020603050405020304" pitchFamily="18" charset="0"/>
                <a:cs typeface="Times New Roman" panose="02020603050405020304" pitchFamily="18" charset="0"/>
              </a:rPr>
              <a:t>Lenfoid</a:t>
            </a:r>
            <a:r>
              <a:rPr lang="tr-TR" altLang="tr-TR" sz="2800" dirty="0">
                <a:latin typeface="Times New Roman" panose="02020603050405020304" pitchFamily="18" charset="0"/>
                <a:cs typeface="Times New Roman" panose="02020603050405020304" pitchFamily="18" charset="0"/>
              </a:rPr>
              <a:t> </a:t>
            </a:r>
            <a:r>
              <a:rPr lang="tr-TR" altLang="tr-TR" sz="2800" dirty="0" err="1">
                <a:latin typeface="Times New Roman" panose="02020603050405020304" pitchFamily="18" charset="0"/>
                <a:cs typeface="Times New Roman" panose="02020603050405020304" pitchFamily="18" charset="0"/>
              </a:rPr>
              <a:t>lökozis</a:t>
            </a:r>
            <a:r>
              <a:rPr lang="tr-TR" altLang="tr-TR" sz="2800" dirty="0">
                <a:latin typeface="Times New Roman" panose="02020603050405020304" pitchFamily="18" charset="0"/>
                <a:cs typeface="Times New Roman" panose="02020603050405020304" pitchFamily="18" charset="0"/>
              </a:rPr>
              <a:t> en tanınmış olanıdır. </a:t>
            </a:r>
            <a:r>
              <a:rPr lang="tr-TR" altLang="tr-TR" sz="2800" dirty="0" err="1">
                <a:latin typeface="Times New Roman" panose="02020603050405020304" pitchFamily="18" charset="0"/>
                <a:cs typeface="Times New Roman" panose="02020603050405020304" pitchFamily="18" charset="0"/>
              </a:rPr>
              <a:t>Lenfoid</a:t>
            </a:r>
            <a:r>
              <a:rPr lang="tr-TR" altLang="tr-TR" sz="2800" dirty="0">
                <a:latin typeface="Times New Roman" panose="02020603050405020304" pitchFamily="18" charset="0"/>
                <a:cs typeface="Times New Roman" panose="02020603050405020304" pitchFamily="18" charset="0"/>
              </a:rPr>
              <a:t> </a:t>
            </a:r>
            <a:r>
              <a:rPr lang="tr-TR" altLang="tr-TR" sz="2800" dirty="0" err="1">
                <a:latin typeface="Times New Roman" panose="02020603050405020304" pitchFamily="18" charset="0"/>
                <a:cs typeface="Times New Roman" panose="02020603050405020304" pitchFamily="18" charset="0"/>
              </a:rPr>
              <a:t>lökozisde</a:t>
            </a:r>
            <a:r>
              <a:rPr lang="tr-TR" altLang="tr-TR" sz="2800" dirty="0">
                <a:latin typeface="Times New Roman" panose="02020603050405020304" pitchFamily="18" charset="0"/>
                <a:cs typeface="Times New Roman" panose="02020603050405020304" pitchFamily="18" charset="0"/>
              </a:rPr>
              <a:t> başlıca bursa </a:t>
            </a:r>
            <a:r>
              <a:rPr lang="tr-TR" altLang="tr-TR" sz="2800" dirty="0" err="1">
                <a:latin typeface="Times New Roman" panose="02020603050405020304" pitchFamily="18" charset="0"/>
                <a:cs typeface="Times New Roman" panose="02020603050405020304" pitchFamily="18" charset="0"/>
              </a:rPr>
              <a:t>Fabricius</a:t>
            </a:r>
            <a:r>
              <a:rPr lang="tr-TR" altLang="tr-TR" sz="2800" dirty="0">
                <a:latin typeface="Times New Roman" panose="02020603050405020304" pitchFamily="18" charset="0"/>
                <a:cs typeface="Times New Roman" panose="02020603050405020304" pitchFamily="18" charset="0"/>
              </a:rPr>
              <a:t> ve </a:t>
            </a:r>
            <a:r>
              <a:rPr lang="tr-TR" altLang="tr-TR" sz="2800" dirty="0" err="1">
                <a:latin typeface="Times New Roman" panose="02020603050405020304" pitchFamily="18" charset="0"/>
                <a:cs typeface="Times New Roman" panose="02020603050405020304" pitchFamily="18" charset="0"/>
              </a:rPr>
              <a:t>visceral</a:t>
            </a:r>
            <a:r>
              <a:rPr lang="tr-TR" altLang="tr-TR" sz="2800" dirty="0">
                <a:latin typeface="Times New Roman" panose="02020603050405020304" pitchFamily="18" charset="0"/>
                <a:cs typeface="Times New Roman" panose="02020603050405020304" pitchFamily="18" charset="0"/>
              </a:rPr>
              <a:t> organlar etkilenmektedir. Ayrıca </a:t>
            </a:r>
            <a:r>
              <a:rPr lang="tr-TR" altLang="tr-TR" sz="2800" dirty="0" err="1">
                <a:latin typeface="Times New Roman" panose="02020603050405020304" pitchFamily="18" charset="0"/>
                <a:cs typeface="Times New Roman" panose="02020603050405020304" pitchFamily="18" charset="0"/>
              </a:rPr>
              <a:t>hematopoetik</a:t>
            </a:r>
            <a:r>
              <a:rPr lang="tr-TR" altLang="tr-TR" sz="2800" dirty="0">
                <a:latin typeface="Times New Roman" panose="02020603050405020304" pitchFamily="18" charset="0"/>
                <a:cs typeface="Times New Roman" panose="02020603050405020304" pitchFamily="18" charset="0"/>
              </a:rPr>
              <a:t> orijinli diğer neoplazmalar da bu grupta yer alırlar. Bunlar </a:t>
            </a:r>
            <a:r>
              <a:rPr lang="tr-TR" altLang="tr-TR" sz="2800" dirty="0" err="1">
                <a:latin typeface="Times New Roman" panose="02020603050405020304" pitchFamily="18" charset="0"/>
                <a:cs typeface="Times New Roman" panose="02020603050405020304" pitchFamily="18" charset="0"/>
              </a:rPr>
              <a:t>erythroblastosis</a:t>
            </a:r>
            <a:r>
              <a:rPr lang="tr-TR" altLang="tr-TR" sz="2800" dirty="0">
                <a:latin typeface="Times New Roman" panose="02020603050405020304" pitchFamily="18" charset="0"/>
                <a:cs typeface="Times New Roman" panose="02020603050405020304" pitchFamily="18" charset="0"/>
              </a:rPr>
              <a:t>, </a:t>
            </a:r>
            <a:r>
              <a:rPr lang="tr-TR" altLang="tr-TR" sz="2800" dirty="0" err="1">
                <a:latin typeface="Times New Roman" panose="02020603050405020304" pitchFamily="18" charset="0"/>
                <a:cs typeface="Times New Roman" panose="02020603050405020304" pitchFamily="18" charset="0"/>
              </a:rPr>
              <a:t>myeloblastosis</a:t>
            </a:r>
            <a:r>
              <a:rPr lang="tr-TR" altLang="tr-TR" sz="2800" dirty="0">
                <a:latin typeface="Times New Roman" panose="02020603050405020304" pitchFamily="18" charset="0"/>
                <a:cs typeface="Times New Roman" panose="02020603050405020304" pitchFamily="18" charset="0"/>
              </a:rPr>
              <a:t>, </a:t>
            </a:r>
            <a:r>
              <a:rPr lang="tr-TR" altLang="tr-TR" sz="2800" dirty="0" err="1">
                <a:latin typeface="Times New Roman" panose="02020603050405020304" pitchFamily="18" charset="0"/>
                <a:cs typeface="Times New Roman" panose="02020603050405020304" pitchFamily="18" charset="0"/>
              </a:rPr>
              <a:t>myelocytomatosis</a:t>
            </a:r>
            <a:r>
              <a:rPr lang="tr-TR" altLang="tr-TR" sz="2800" dirty="0">
                <a:latin typeface="Times New Roman" panose="02020603050405020304" pitchFamily="18" charset="0"/>
                <a:cs typeface="Times New Roman" panose="02020603050405020304" pitchFamily="18" charset="0"/>
              </a:rPr>
              <a:t>, </a:t>
            </a:r>
            <a:r>
              <a:rPr lang="tr-TR" altLang="tr-TR" sz="2800" dirty="0" err="1">
                <a:latin typeface="Times New Roman" panose="02020603050405020304" pitchFamily="18" charset="0"/>
                <a:cs typeface="Times New Roman" panose="02020603050405020304" pitchFamily="18" charset="0"/>
              </a:rPr>
              <a:t>nephroblastoma</a:t>
            </a:r>
            <a:r>
              <a:rPr lang="tr-TR" altLang="tr-TR" sz="2800" dirty="0">
                <a:latin typeface="Times New Roman" panose="02020603050405020304" pitchFamily="18" charset="0"/>
                <a:cs typeface="Times New Roman" panose="02020603050405020304" pitchFamily="18" charset="0"/>
              </a:rPr>
              <a:t> ve </a:t>
            </a:r>
            <a:r>
              <a:rPr lang="tr-TR" altLang="tr-TR" sz="2800" dirty="0" err="1">
                <a:latin typeface="Times New Roman" panose="02020603050405020304" pitchFamily="18" charset="0"/>
                <a:cs typeface="Times New Roman" panose="02020603050405020304" pitchFamily="18" charset="0"/>
              </a:rPr>
              <a:t>osteopetrosis</a:t>
            </a:r>
            <a:r>
              <a:rPr lang="tr-TR" altLang="en-US" sz="2800" dirty="0" err="1">
                <a:latin typeface="Times New Roman" panose="02020603050405020304" pitchFamily="18" charset="0"/>
                <a:cs typeface="Times New Roman" panose="02020603050405020304" pitchFamily="18" charset="0"/>
              </a:rPr>
              <a:t>’</a:t>
            </a:r>
            <a:r>
              <a:rPr lang="tr-TR" altLang="ja-JP" sz="2800" dirty="0" err="1">
                <a:latin typeface="Times New Roman" panose="02020603050405020304" pitchFamily="18" charset="0"/>
                <a:cs typeface="Times New Roman" panose="02020603050405020304" pitchFamily="18" charset="0"/>
              </a:rPr>
              <a:t>dir</a:t>
            </a:r>
            <a:r>
              <a:rPr lang="tr-TR" altLang="ja-JP" sz="2800" dirty="0">
                <a:latin typeface="Times New Roman" panose="02020603050405020304" pitchFamily="18" charset="0"/>
                <a:cs typeface="Times New Roman" panose="02020603050405020304" pitchFamily="18" charset="0"/>
              </a:rPr>
              <a:t>.</a:t>
            </a:r>
            <a:br>
              <a:rPr lang="tr-TR" altLang="ja-JP" sz="2800" dirty="0">
                <a:latin typeface="Times New Roman" panose="02020603050405020304" pitchFamily="18" charset="0"/>
                <a:cs typeface="Times New Roman" panose="02020603050405020304" pitchFamily="18" charset="0"/>
              </a:rPr>
            </a:br>
            <a:endParaRPr lang="tr-TR" altLang="tr-TR" sz="28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EF0341F-74C6-B84F-A6D4-D755676C07C4}"/>
              </a:ext>
            </a:extLst>
          </p:cNvPr>
          <p:cNvSpPr txBox="1">
            <a:spLocks noChangeArrowheads="1"/>
          </p:cNvSpPr>
          <p:nvPr/>
        </p:nvSpPr>
        <p:spPr>
          <a:xfrm>
            <a:off x="289560" y="493776"/>
            <a:ext cx="7924800" cy="6096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altLang="tr-TR" sz="2800" b="1" dirty="0">
                <a:latin typeface="Times New Roman" panose="02020603050405020304" pitchFamily="18" charset="0"/>
                <a:cs typeface="Times New Roman" panose="02020603050405020304" pitchFamily="18" charset="0"/>
              </a:rPr>
              <a:t>NEOPLASTİK HASTALIKLAR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7309EA49-1EEF-F049-AF59-F221413BD520}"/>
              </a:ext>
            </a:extLst>
          </p:cNvPr>
          <p:cNvSpPr>
            <a:spLocks noGrp="1" noChangeArrowheads="1"/>
          </p:cNvSpPr>
          <p:nvPr>
            <p:ph type="title" idx="4294967295"/>
          </p:nvPr>
        </p:nvSpPr>
        <p:spPr>
          <a:xfrm>
            <a:off x="277368" y="1133856"/>
            <a:ext cx="8589264" cy="4953000"/>
          </a:xfrm>
        </p:spPr>
        <p:txBody>
          <a:bodyPr>
            <a:noAutofit/>
          </a:bodyPr>
          <a:lstStyle/>
          <a:p>
            <a:pPr algn="l"/>
            <a:r>
              <a:rPr lang="tr-TR" altLang="tr-TR" sz="2800" b="1" dirty="0">
                <a:latin typeface="Times New Roman" panose="02020603050405020304" pitchFamily="18" charset="0"/>
                <a:cs typeface="Times New Roman" panose="02020603050405020304" pitchFamily="18" charset="0"/>
              </a:rPr>
              <a:t>3-Reticuloendotheliosis: </a:t>
            </a:r>
            <a:r>
              <a:rPr lang="tr-TR" altLang="tr-TR" sz="2800" dirty="0">
                <a:latin typeface="Times New Roman" panose="02020603050405020304" pitchFamily="18" charset="0"/>
                <a:cs typeface="Times New Roman" panose="02020603050405020304" pitchFamily="18" charset="0"/>
              </a:rPr>
              <a:t>RNA içeren </a:t>
            </a:r>
            <a:r>
              <a:rPr lang="tr-TR" altLang="tr-TR" sz="2800" dirty="0" err="1">
                <a:latin typeface="Times New Roman" panose="02020603050405020304" pitchFamily="18" charset="0"/>
                <a:cs typeface="Times New Roman" panose="02020603050405020304" pitchFamily="18" charset="0"/>
              </a:rPr>
              <a:t>retroviruslarla</a:t>
            </a:r>
            <a:r>
              <a:rPr lang="tr-TR" altLang="tr-TR" sz="2800" dirty="0">
                <a:latin typeface="Times New Roman" panose="02020603050405020304" pitchFamily="18" charset="0"/>
                <a:cs typeface="Times New Roman" panose="02020603050405020304" pitchFamily="18" charset="0"/>
              </a:rPr>
              <a:t> </a:t>
            </a:r>
            <a:r>
              <a:rPr lang="tr-TR" altLang="tr-TR" sz="2800" dirty="0" err="1">
                <a:latin typeface="Times New Roman" panose="02020603050405020304" pitchFamily="18" charset="0"/>
                <a:cs typeface="Times New Roman" panose="02020603050405020304" pitchFamily="18" charset="0"/>
              </a:rPr>
              <a:t>antijenik</a:t>
            </a:r>
            <a:r>
              <a:rPr lang="tr-TR" altLang="tr-TR" sz="2800" dirty="0">
                <a:latin typeface="Times New Roman" panose="02020603050405020304" pitchFamily="18" charset="0"/>
                <a:cs typeface="Times New Roman" panose="02020603050405020304" pitchFamily="18" charset="0"/>
              </a:rPr>
              <a:t> olarak ilişkili olan bu grubun bazı üyeleri ördeklerde </a:t>
            </a:r>
            <a:r>
              <a:rPr lang="tr-TR" altLang="tr-TR" sz="2800" dirty="0" err="1">
                <a:latin typeface="Times New Roman" panose="02020603050405020304" pitchFamily="18" charset="0"/>
                <a:cs typeface="Times New Roman" panose="02020603050405020304" pitchFamily="18" charset="0"/>
              </a:rPr>
              <a:t>neoplastik</a:t>
            </a:r>
            <a:r>
              <a:rPr lang="tr-TR" altLang="tr-TR" sz="2800" dirty="0">
                <a:latin typeface="Times New Roman" panose="02020603050405020304" pitchFamily="18" charset="0"/>
                <a:cs typeface="Times New Roman" panose="02020603050405020304" pitchFamily="18" charset="0"/>
              </a:rPr>
              <a:t> hastalıklara neden olur. Diğerleri, hindilerde </a:t>
            </a:r>
            <a:r>
              <a:rPr lang="tr-TR" altLang="tr-TR" sz="2800" dirty="0" err="1">
                <a:latin typeface="Times New Roman" panose="02020603050405020304" pitchFamily="18" charset="0"/>
                <a:cs typeface="Times New Roman" panose="02020603050405020304" pitchFamily="18" charset="0"/>
              </a:rPr>
              <a:t>lenfoid</a:t>
            </a:r>
            <a:r>
              <a:rPr lang="tr-TR" altLang="tr-TR" sz="2800" dirty="0">
                <a:latin typeface="Times New Roman" panose="02020603050405020304" pitchFamily="18" charset="0"/>
                <a:cs typeface="Times New Roman" panose="02020603050405020304" pitchFamily="18" charset="0"/>
              </a:rPr>
              <a:t> neoplazmaların nedenidir. </a:t>
            </a:r>
            <a:br>
              <a:rPr lang="tr-TR" altLang="tr-TR" sz="2800" dirty="0">
                <a:latin typeface="Times New Roman" panose="02020603050405020304" pitchFamily="18" charset="0"/>
                <a:cs typeface="Times New Roman" panose="02020603050405020304" pitchFamily="18" charset="0"/>
              </a:rPr>
            </a:br>
            <a:r>
              <a:rPr lang="tr-TR" altLang="tr-TR" sz="2800" b="1" dirty="0">
                <a:latin typeface="Times New Roman" panose="02020603050405020304" pitchFamily="18" charset="0"/>
                <a:cs typeface="Times New Roman" panose="02020603050405020304" pitchFamily="18" charset="0"/>
              </a:rPr>
              <a:t>4-Hindilerin </a:t>
            </a:r>
            <a:r>
              <a:rPr lang="tr-TR" altLang="tr-TR" sz="2800" b="1" dirty="0" err="1">
                <a:latin typeface="Times New Roman" panose="02020603050405020304" pitchFamily="18" charset="0"/>
                <a:cs typeface="Times New Roman" panose="02020603050405020304" pitchFamily="18" charset="0"/>
              </a:rPr>
              <a:t>Lenfoprolatif</a:t>
            </a:r>
            <a:r>
              <a:rPr lang="tr-TR" altLang="tr-TR" sz="2800" b="1" dirty="0">
                <a:latin typeface="Times New Roman" panose="02020603050405020304" pitchFamily="18" charset="0"/>
                <a:cs typeface="Times New Roman" panose="02020603050405020304" pitchFamily="18" charset="0"/>
              </a:rPr>
              <a:t> Hastalığı: </a:t>
            </a:r>
            <a:r>
              <a:rPr lang="tr-TR" altLang="tr-TR" sz="2800" dirty="0">
                <a:latin typeface="Times New Roman" panose="02020603050405020304" pitchFamily="18" charset="0"/>
                <a:cs typeface="Times New Roman" panose="02020603050405020304" pitchFamily="18" charset="0"/>
              </a:rPr>
              <a:t> </a:t>
            </a:r>
            <a:r>
              <a:rPr lang="tr-TR" altLang="tr-TR" sz="2800" dirty="0" err="1">
                <a:latin typeface="Times New Roman" panose="02020603050405020304" pitchFamily="18" charset="0"/>
                <a:cs typeface="Times New Roman" panose="02020603050405020304" pitchFamily="18" charset="0"/>
              </a:rPr>
              <a:t>Lökozis</a:t>
            </a:r>
            <a:r>
              <a:rPr lang="tr-TR" altLang="tr-TR" sz="2800" dirty="0">
                <a:latin typeface="Times New Roman" panose="02020603050405020304" pitchFamily="18" charset="0"/>
                <a:cs typeface="Times New Roman" panose="02020603050405020304" pitchFamily="18" charset="0"/>
              </a:rPr>
              <a:t>/</a:t>
            </a:r>
            <a:r>
              <a:rPr lang="tr-TR" altLang="tr-TR" sz="2800" dirty="0" err="1">
                <a:latin typeface="Times New Roman" panose="02020603050405020304" pitchFamily="18" charset="0"/>
                <a:cs typeface="Times New Roman" panose="02020603050405020304" pitchFamily="18" charset="0"/>
              </a:rPr>
              <a:t>Sarcoma</a:t>
            </a:r>
            <a:r>
              <a:rPr lang="tr-TR" altLang="tr-TR" sz="2800" dirty="0">
                <a:latin typeface="Times New Roman" panose="02020603050405020304" pitchFamily="18" charset="0"/>
                <a:cs typeface="Times New Roman" panose="02020603050405020304" pitchFamily="18" charset="0"/>
              </a:rPr>
              <a:t> ve </a:t>
            </a:r>
            <a:r>
              <a:rPr lang="tr-TR" altLang="tr-TR" sz="2800" dirty="0" err="1">
                <a:latin typeface="Times New Roman" panose="02020603050405020304" pitchFamily="18" charset="0"/>
                <a:cs typeface="Times New Roman" panose="02020603050405020304" pitchFamily="18" charset="0"/>
              </a:rPr>
              <a:t>reticuloendotheliosis</a:t>
            </a:r>
            <a:r>
              <a:rPr lang="tr-TR" altLang="tr-TR" sz="2800" dirty="0">
                <a:latin typeface="Times New Roman" panose="02020603050405020304" pitchFamily="18" charset="0"/>
                <a:cs typeface="Times New Roman" panose="02020603050405020304" pitchFamily="18" charset="0"/>
              </a:rPr>
              <a:t> </a:t>
            </a:r>
            <a:r>
              <a:rPr lang="tr-TR" altLang="tr-TR" sz="2800" dirty="0" err="1">
                <a:latin typeface="Times New Roman" panose="02020603050405020304" pitchFamily="18" charset="0"/>
                <a:cs typeface="Times New Roman" panose="02020603050405020304" pitchFamily="18" charset="0"/>
              </a:rPr>
              <a:t>virusu</a:t>
            </a:r>
            <a:r>
              <a:rPr lang="tr-TR" altLang="tr-TR" sz="2800" dirty="0">
                <a:latin typeface="Times New Roman" panose="02020603050405020304" pitchFamily="18" charset="0"/>
                <a:cs typeface="Times New Roman" panose="02020603050405020304" pitchFamily="18" charset="0"/>
              </a:rPr>
              <a:t> gruplarından ayrı bir başka RNA </a:t>
            </a:r>
            <a:r>
              <a:rPr lang="tr-TR" altLang="tr-TR" sz="2800" dirty="0" err="1">
                <a:latin typeface="Times New Roman" panose="02020603050405020304" pitchFamily="18" charset="0"/>
                <a:cs typeface="Times New Roman" panose="02020603050405020304" pitchFamily="18" charset="0"/>
              </a:rPr>
              <a:t>retrovirusunun</a:t>
            </a:r>
            <a:r>
              <a:rPr lang="tr-TR" altLang="tr-TR" sz="2800" dirty="0">
                <a:latin typeface="Times New Roman" panose="02020603050405020304" pitchFamily="18" charset="0"/>
                <a:cs typeface="Times New Roman" panose="02020603050405020304" pitchFamily="18" charset="0"/>
              </a:rPr>
              <a:t> neden olduğu hastalıktır.</a:t>
            </a:r>
            <a:br>
              <a:rPr lang="tr-TR" altLang="tr-TR" sz="2800" dirty="0">
                <a:latin typeface="Times New Roman" panose="02020603050405020304" pitchFamily="18" charset="0"/>
                <a:cs typeface="Times New Roman" panose="02020603050405020304" pitchFamily="18" charset="0"/>
              </a:rPr>
            </a:br>
            <a:r>
              <a:rPr lang="tr-TR" altLang="tr-TR" sz="2800" b="1" dirty="0">
                <a:latin typeface="Times New Roman" panose="02020603050405020304" pitchFamily="18" charset="0"/>
                <a:cs typeface="Times New Roman" panose="02020603050405020304" pitchFamily="18" charset="0"/>
              </a:rPr>
              <a:t>5-Etiyolojisi Bilinmeyen neoplazmalar</a:t>
            </a:r>
            <a:r>
              <a:rPr lang="tr-TR" altLang="tr-TR" sz="2800" dirty="0">
                <a:latin typeface="Times New Roman" panose="02020603050405020304" pitchFamily="18" charset="0"/>
                <a:cs typeface="Times New Roman" panose="02020603050405020304" pitchFamily="18" charset="0"/>
              </a:rPr>
              <a:t>: </a:t>
            </a:r>
            <a:r>
              <a:rPr lang="tr-TR" altLang="tr-TR" sz="2800" dirty="0" err="1">
                <a:latin typeface="Times New Roman" panose="02020603050405020304" pitchFamily="18" charset="0"/>
                <a:cs typeface="Times New Roman" panose="02020603050405020304" pitchFamily="18" charset="0"/>
              </a:rPr>
              <a:t>Bening</a:t>
            </a:r>
            <a:r>
              <a:rPr lang="tr-TR" altLang="tr-TR" sz="2800" dirty="0">
                <a:latin typeface="Times New Roman" panose="02020603050405020304" pitchFamily="18" charset="0"/>
                <a:cs typeface="Times New Roman" panose="02020603050405020304" pitchFamily="18" charset="0"/>
              </a:rPr>
              <a:t> ve </a:t>
            </a:r>
            <a:r>
              <a:rPr lang="tr-TR" altLang="tr-TR" sz="2800" dirty="0" err="1">
                <a:latin typeface="Times New Roman" panose="02020603050405020304" pitchFamily="18" charset="0"/>
                <a:cs typeface="Times New Roman" panose="02020603050405020304" pitchFamily="18" charset="0"/>
              </a:rPr>
              <a:t>malign</a:t>
            </a:r>
            <a:r>
              <a:rPr lang="tr-TR" altLang="tr-TR" sz="2800" dirty="0">
                <a:latin typeface="Times New Roman" panose="02020603050405020304" pitchFamily="18" charset="0"/>
                <a:cs typeface="Times New Roman" panose="02020603050405020304" pitchFamily="18" charset="0"/>
              </a:rPr>
              <a:t> neoplazmaların geniş bir bölümünü içeren bu gruptaki neoplazmalar kas, </a:t>
            </a:r>
            <a:r>
              <a:rPr lang="tr-TR" altLang="tr-TR" sz="2800" dirty="0" err="1">
                <a:latin typeface="Times New Roman" panose="02020603050405020304" pitchFamily="18" charset="0"/>
                <a:cs typeface="Times New Roman" panose="02020603050405020304" pitchFamily="18" charset="0"/>
              </a:rPr>
              <a:t>epitel</a:t>
            </a:r>
            <a:r>
              <a:rPr lang="tr-TR" altLang="tr-TR" sz="2800" dirty="0">
                <a:latin typeface="Times New Roman" panose="02020603050405020304" pitchFamily="18" charset="0"/>
                <a:cs typeface="Times New Roman" panose="02020603050405020304" pitchFamily="18" charset="0"/>
              </a:rPr>
              <a:t>, sinir dokusu, </a:t>
            </a:r>
            <a:r>
              <a:rPr lang="tr-TR" altLang="tr-TR" sz="2800" dirty="0" err="1">
                <a:latin typeface="Times New Roman" panose="02020603050405020304" pitchFamily="18" charset="0"/>
                <a:cs typeface="Times New Roman" panose="02020603050405020304" pitchFamily="18" charset="0"/>
              </a:rPr>
              <a:t>seröz</a:t>
            </a:r>
            <a:r>
              <a:rPr lang="tr-TR" altLang="tr-TR" sz="2800" dirty="0">
                <a:latin typeface="Times New Roman" panose="02020603050405020304" pitchFamily="18" charset="0"/>
                <a:cs typeface="Times New Roman" panose="02020603050405020304" pitchFamily="18" charset="0"/>
              </a:rPr>
              <a:t> </a:t>
            </a:r>
            <a:r>
              <a:rPr lang="tr-TR" altLang="tr-TR" sz="2800" dirty="0" err="1">
                <a:latin typeface="Times New Roman" panose="02020603050405020304" pitchFamily="18" charset="0"/>
                <a:cs typeface="Times New Roman" panose="02020603050405020304" pitchFamily="18" charset="0"/>
              </a:rPr>
              <a:t>membranlar</a:t>
            </a:r>
            <a:r>
              <a:rPr lang="tr-TR" altLang="tr-TR" sz="2800" dirty="0">
                <a:latin typeface="Times New Roman" panose="02020603050405020304" pitchFamily="18" charset="0"/>
                <a:cs typeface="Times New Roman" panose="02020603050405020304" pitchFamily="18" charset="0"/>
              </a:rPr>
              <a:t> ve pigmentli hücrelerden köken almışlardır.</a:t>
            </a:r>
          </a:p>
        </p:txBody>
      </p:sp>
      <p:sp>
        <p:nvSpPr>
          <p:cNvPr id="3" name="Rectangle 2">
            <a:extLst>
              <a:ext uri="{FF2B5EF4-FFF2-40B4-BE49-F238E27FC236}">
                <a16:creationId xmlns:a16="http://schemas.microsoft.com/office/drawing/2014/main" id="{4C335EAF-CB06-F34E-86F7-A696B86D8F9B}"/>
              </a:ext>
            </a:extLst>
          </p:cNvPr>
          <p:cNvSpPr txBox="1">
            <a:spLocks noChangeArrowheads="1"/>
          </p:cNvSpPr>
          <p:nvPr/>
        </p:nvSpPr>
        <p:spPr>
          <a:xfrm>
            <a:off x="335280" y="381000"/>
            <a:ext cx="7924800" cy="6096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altLang="tr-TR" sz="2800" b="1" dirty="0">
                <a:latin typeface="Times New Roman" panose="02020603050405020304" pitchFamily="18" charset="0"/>
                <a:cs typeface="Times New Roman" panose="02020603050405020304" pitchFamily="18" charset="0"/>
              </a:rPr>
              <a:t>NEOPLASTİK HASTALIKLAR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37CE127-A1F3-4D43-837F-BF70235B3B84}"/>
              </a:ext>
            </a:extLst>
          </p:cNvPr>
          <p:cNvSpPr txBox="1">
            <a:spLocks noChangeArrowheads="1"/>
          </p:cNvSpPr>
          <p:nvPr/>
        </p:nvSpPr>
        <p:spPr>
          <a:xfrm>
            <a:off x="405384" y="640187"/>
            <a:ext cx="7772400" cy="633984"/>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altLang="tr-TR" sz="3200" b="1" dirty="0">
                <a:latin typeface="Times New Roman" panose="02020603050405020304" pitchFamily="18" charset="0"/>
                <a:cs typeface="Times New Roman" panose="02020603050405020304" pitchFamily="18" charset="0"/>
              </a:rPr>
              <a:t>MAREK HASTALIĞI</a:t>
            </a:r>
          </a:p>
        </p:txBody>
      </p:sp>
      <p:sp>
        <p:nvSpPr>
          <p:cNvPr id="5" name="Metin kutusu 4">
            <a:extLst>
              <a:ext uri="{FF2B5EF4-FFF2-40B4-BE49-F238E27FC236}">
                <a16:creationId xmlns:a16="http://schemas.microsoft.com/office/drawing/2014/main" id="{A0A84983-FB6B-704D-A523-3E2EDD041512}"/>
              </a:ext>
            </a:extLst>
          </p:cNvPr>
          <p:cNvSpPr txBox="1"/>
          <p:nvPr/>
        </p:nvSpPr>
        <p:spPr>
          <a:xfrm>
            <a:off x="256032" y="1499616"/>
            <a:ext cx="8631936" cy="4401205"/>
          </a:xfrm>
          <a:prstGeom prst="rect">
            <a:avLst/>
          </a:prstGeom>
          <a:noFill/>
        </p:spPr>
        <p:txBody>
          <a:bodyPr wrap="square">
            <a:spAutoFit/>
          </a:bodyPr>
          <a:lstStyle/>
          <a:p>
            <a:pPr marL="457200" indent="-457200">
              <a:buFont typeface="Arial" panose="020B0604020202020204" pitchFamily="34" charset="0"/>
              <a:buChar char="•"/>
            </a:pPr>
            <a:r>
              <a:rPr lang="tr-TR" altLang="tr-TR" sz="2800" dirty="0" err="1">
                <a:solidFill>
                  <a:schemeClr val="tx1"/>
                </a:solidFill>
                <a:latin typeface="Times New Roman" panose="02020603050405020304" pitchFamily="18" charset="0"/>
                <a:cs typeface="Times New Roman" panose="02020603050405020304" pitchFamily="18" charset="0"/>
              </a:rPr>
              <a:t>Marek</a:t>
            </a:r>
            <a:r>
              <a:rPr lang="tr-TR" altLang="tr-TR" sz="2800" dirty="0">
                <a:solidFill>
                  <a:schemeClr val="tx1"/>
                </a:solidFill>
                <a:latin typeface="Times New Roman" panose="02020603050405020304" pitchFamily="18" charset="0"/>
                <a:cs typeface="Times New Roman" panose="02020603050405020304" pitchFamily="18" charset="0"/>
              </a:rPr>
              <a:t> hastalığı (MH) tavukların </a:t>
            </a:r>
            <a:r>
              <a:rPr lang="tr-TR" altLang="tr-TR" sz="2800" dirty="0" err="1">
                <a:solidFill>
                  <a:schemeClr val="tx1"/>
                </a:solidFill>
                <a:latin typeface="Times New Roman" panose="02020603050405020304" pitchFamily="18" charset="0"/>
                <a:cs typeface="Times New Roman" panose="02020603050405020304" pitchFamily="18" charset="0"/>
              </a:rPr>
              <a:t>tümoral</a:t>
            </a:r>
            <a:r>
              <a:rPr lang="tr-TR" altLang="tr-TR" sz="2800" dirty="0">
                <a:solidFill>
                  <a:schemeClr val="tx1"/>
                </a:solidFill>
                <a:latin typeface="Times New Roman" panose="02020603050405020304" pitchFamily="18" charset="0"/>
                <a:cs typeface="Times New Roman" panose="02020603050405020304" pitchFamily="18" charset="0"/>
              </a:rPr>
              <a:t> ve öldürücü seyreder.</a:t>
            </a:r>
          </a:p>
          <a:p>
            <a:pPr marL="457200" indent="-457200">
              <a:buFont typeface="Arial" panose="020B0604020202020204" pitchFamily="34" charset="0"/>
              <a:buChar char="•"/>
            </a:pPr>
            <a:r>
              <a:rPr lang="tr-TR" altLang="tr-TR" sz="2800" dirty="0">
                <a:solidFill>
                  <a:schemeClr val="tx1"/>
                </a:solidFill>
                <a:latin typeface="Times New Roman" panose="02020603050405020304" pitchFamily="18" charset="0"/>
                <a:cs typeface="Times New Roman" panose="02020603050405020304" pitchFamily="18" charset="0"/>
              </a:rPr>
              <a:t>Dünyada yaygın olan hastalık </a:t>
            </a:r>
            <a:r>
              <a:rPr lang="tr-TR" altLang="tr-TR" sz="2800" dirty="0" err="1">
                <a:solidFill>
                  <a:schemeClr val="tx1"/>
                </a:solidFill>
                <a:latin typeface="Times New Roman" panose="02020603050405020304" pitchFamily="18" charset="0"/>
                <a:cs typeface="Times New Roman" panose="02020603050405020304" pitchFamily="18" charset="0"/>
              </a:rPr>
              <a:t>periferal</a:t>
            </a:r>
            <a:r>
              <a:rPr lang="tr-TR" altLang="tr-TR" sz="2800" dirty="0">
                <a:solidFill>
                  <a:schemeClr val="tx1"/>
                </a:solidFill>
                <a:latin typeface="Times New Roman" panose="02020603050405020304" pitchFamily="18" charset="0"/>
                <a:cs typeface="Times New Roman" panose="02020603050405020304" pitchFamily="18" charset="0"/>
              </a:rPr>
              <a:t> sinirler, </a:t>
            </a:r>
            <a:r>
              <a:rPr lang="tr-TR" altLang="tr-TR" sz="2800" dirty="0" err="1">
                <a:solidFill>
                  <a:schemeClr val="tx1"/>
                </a:solidFill>
                <a:latin typeface="Times New Roman" panose="02020603050405020304" pitchFamily="18" charset="0"/>
                <a:cs typeface="Times New Roman" panose="02020603050405020304" pitchFamily="18" charset="0"/>
              </a:rPr>
              <a:t>eşeylik</a:t>
            </a:r>
            <a:r>
              <a:rPr lang="tr-TR" altLang="tr-TR" sz="2800" dirty="0">
                <a:solidFill>
                  <a:schemeClr val="tx1"/>
                </a:solidFill>
                <a:latin typeface="Times New Roman" panose="02020603050405020304" pitchFamily="18" charset="0"/>
                <a:cs typeface="Times New Roman" panose="02020603050405020304" pitchFamily="18" charset="0"/>
              </a:rPr>
              <a:t> organı, iris, iç organlar, kas ve deride </a:t>
            </a:r>
            <a:r>
              <a:rPr lang="tr-TR" altLang="tr-TR" sz="2800" dirty="0" err="1">
                <a:solidFill>
                  <a:schemeClr val="tx1"/>
                </a:solidFill>
                <a:latin typeface="Times New Roman" panose="02020603050405020304" pitchFamily="18" charset="0"/>
                <a:cs typeface="Times New Roman" panose="02020603050405020304" pitchFamily="18" charset="0"/>
              </a:rPr>
              <a:t>lenfoproliferatif</a:t>
            </a:r>
            <a:r>
              <a:rPr lang="tr-TR" altLang="tr-TR" sz="2800" dirty="0">
                <a:solidFill>
                  <a:schemeClr val="tx1"/>
                </a:solidFill>
                <a:latin typeface="Times New Roman" panose="02020603050405020304" pitchFamily="18" charset="0"/>
                <a:cs typeface="Times New Roman" panose="02020603050405020304" pitchFamily="18" charset="0"/>
              </a:rPr>
              <a:t> sonu oluşan </a:t>
            </a:r>
            <a:r>
              <a:rPr lang="tr-TR" altLang="tr-TR" sz="2800" dirty="0" err="1">
                <a:solidFill>
                  <a:schemeClr val="tx1"/>
                </a:solidFill>
                <a:latin typeface="Times New Roman" panose="02020603050405020304" pitchFamily="18" charset="0"/>
                <a:cs typeface="Times New Roman" panose="02020603050405020304" pitchFamily="18" charset="0"/>
              </a:rPr>
              <a:t>tümoral</a:t>
            </a:r>
            <a:r>
              <a:rPr lang="tr-TR" altLang="tr-TR" sz="2800" dirty="0">
                <a:solidFill>
                  <a:schemeClr val="tx1"/>
                </a:solidFill>
                <a:latin typeface="Times New Roman" panose="02020603050405020304" pitchFamily="18" charset="0"/>
                <a:cs typeface="Times New Roman" panose="02020603050405020304" pitchFamily="18" charset="0"/>
              </a:rPr>
              <a:t> bozukluklar ve ölüm ile karakterizedir</a:t>
            </a:r>
          </a:p>
          <a:p>
            <a:pPr marL="457200" indent="-457200">
              <a:buFont typeface="Arial" panose="020B0604020202020204" pitchFamily="34" charset="0"/>
              <a:buChar char="•"/>
            </a:pPr>
            <a:r>
              <a:rPr lang="tr-TR" altLang="tr-TR" sz="2800" dirty="0">
                <a:solidFill>
                  <a:schemeClr val="tx1"/>
                </a:solidFill>
                <a:latin typeface="Times New Roman" panose="02020603050405020304" pitchFamily="18" charset="0"/>
                <a:cs typeface="Times New Roman" panose="02020603050405020304" pitchFamily="18" charset="0"/>
              </a:rPr>
              <a:t>Türkiye'de de </a:t>
            </a:r>
            <a:r>
              <a:rPr lang="tr-TR" altLang="tr-TR" sz="2800" dirty="0" err="1">
                <a:solidFill>
                  <a:schemeClr val="tx1"/>
                </a:solidFill>
                <a:latin typeface="Times New Roman" panose="02020603050405020304" pitchFamily="18" charset="0"/>
                <a:cs typeface="Times New Roman" panose="02020603050405020304" pitchFamily="18" charset="0"/>
              </a:rPr>
              <a:t>Marek</a:t>
            </a:r>
            <a:r>
              <a:rPr lang="tr-TR" altLang="tr-TR" sz="2800" dirty="0">
                <a:solidFill>
                  <a:schemeClr val="tx1"/>
                </a:solidFill>
                <a:latin typeface="Times New Roman" panose="02020603050405020304" pitchFamily="18" charset="0"/>
                <a:cs typeface="Times New Roman" panose="02020603050405020304" pitchFamily="18" charset="0"/>
              </a:rPr>
              <a:t> hastalığı ölümler ve verim düşüklükleri ile önemli ekonomik kayıplara neden olmuştur</a:t>
            </a:r>
          </a:p>
          <a:p>
            <a:pPr marL="457200" indent="-457200">
              <a:buFont typeface="Arial" panose="020B0604020202020204" pitchFamily="34" charset="0"/>
              <a:buChar char="•"/>
            </a:pPr>
            <a:r>
              <a:rPr lang="tr-TR" altLang="tr-TR" sz="2800" dirty="0" err="1">
                <a:solidFill>
                  <a:schemeClr val="tx1"/>
                </a:solidFill>
                <a:latin typeface="Times New Roman" panose="02020603050405020304" pitchFamily="18" charset="0"/>
                <a:cs typeface="Times New Roman" panose="02020603050405020304" pitchFamily="18" charset="0"/>
              </a:rPr>
              <a:t>İmmunosupresif</a:t>
            </a:r>
            <a:r>
              <a:rPr lang="tr-TR" altLang="tr-TR" sz="2800" dirty="0">
                <a:solidFill>
                  <a:schemeClr val="tx1"/>
                </a:solidFill>
                <a:latin typeface="Times New Roman" panose="02020603050405020304" pitchFamily="18" charset="0"/>
                <a:cs typeface="Times New Roman" panose="02020603050405020304" pitchFamily="18" charset="0"/>
              </a:rPr>
              <a:t> bir hastalıktır</a:t>
            </a:r>
            <a:endParaRPr lang="tr-T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580A4400-98C3-6E4F-B8CD-6DE2F064672B}"/>
              </a:ext>
            </a:extLst>
          </p:cNvPr>
          <p:cNvSpPr>
            <a:spLocks noGrp="1" noChangeArrowheads="1"/>
          </p:cNvSpPr>
          <p:nvPr>
            <p:ph type="title" idx="4294967295"/>
          </p:nvPr>
        </p:nvSpPr>
        <p:spPr>
          <a:xfrm>
            <a:off x="182880" y="353568"/>
            <a:ext cx="8778240" cy="6303264"/>
          </a:xfrm>
        </p:spPr>
        <p:txBody>
          <a:bodyPr>
            <a:noAutofit/>
          </a:bodyPr>
          <a:lstStyle/>
          <a:p>
            <a:pPr algn="l"/>
            <a:r>
              <a:rPr lang="tr-TR" altLang="tr-TR" sz="2800" b="1" dirty="0" err="1">
                <a:latin typeface="Times New Roman" panose="02020603050405020304" pitchFamily="18" charset="0"/>
                <a:cs typeface="Times New Roman" panose="02020603050405020304" pitchFamily="18" charset="0"/>
              </a:rPr>
              <a:t>Lökozis</a:t>
            </a:r>
            <a:r>
              <a:rPr lang="tr-TR" altLang="tr-TR" sz="2800" b="1" dirty="0">
                <a:latin typeface="Times New Roman" panose="02020603050405020304" pitchFamily="18" charset="0"/>
                <a:cs typeface="Times New Roman" panose="02020603050405020304" pitchFamily="18" charset="0"/>
              </a:rPr>
              <a:t>/sarkoma grubu </a:t>
            </a:r>
            <a:r>
              <a:rPr lang="tr-TR" altLang="tr-TR" sz="2800" b="1" dirty="0" err="1">
                <a:latin typeface="Times New Roman" panose="02020603050405020304" pitchFamily="18" charset="0"/>
                <a:cs typeface="Times New Roman" panose="02020603050405020304" pitchFamily="18" charset="0"/>
              </a:rPr>
              <a:t>virus</a:t>
            </a:r>
            <a:r>
              <a:rPr lang="tr-TR" altLang="tr-TR" sz="2800" b="1" dirty="0">
                <a:latin typeface="Times New Roman" panose="02020603050405020304" pitchFamily="18" charset="0"/>
                <a:cs typeface="Times New Roman" panose="02020603050405020304" pitchFamily="18" charset="0"/>
              </a:rPr>
              <a:t> </a:t>
            </a:r>
            <a:r>
              <a:rPr lang="tr-TR" altLang="tr-TR" sz="2800" b="1" dirty="0" err="1">
                <a:latin typeface="Times New Roman" panose="02020603050405020304" pitchFamily="18" charset="0"/>
                <a:cs typeface="Times New Roman" panose="02020603050405020304" pitchFamily="18" charset="0"/>
              </a:rPr>
              <a:t>infeksiyonları</a:t>
            </a:r>
            <a:br>
              <a:rPr lang="tr-TR" altLang="tr-TR" sz="2800" b="1" dirty="0">
                <a:latin typeface="Times New Roman" panose="02020603050405020304" pitchFamily="18" charset="0"/>
                <a:cs typeface="Times New Roman" panose="02020603050405020304" pitchFamily="18" charset="0"/>
              </a:rPr>
            </a:br>
            <a:br>
              <a:rPr lang="tr-TR" altLang="tr-TR" sz="2800" b="1" dirty="0">
                <a:latin typeface="Times New Roman" panose="02020603050405020304" pitchFamily="18" charset="0"/>
                <a:cs typeface="Times New Roman" panose="02020603050405020304" pitchFamily="18" charset="0"/>
              </a:rPr>
            </a:br>
            <a:r>
              <a:rPr lang="tr-TR" altLang="tr-TR" sz="2800" dirty="0" err="1">
                <a:solidFill>
                  <a:schemeClr val="tx1"/>
                </a:solidFill>
                <a:latin typeface="Times New Roman" panose="02020603050405020304" pitchFamily="18" charset="0"/>
                <a:cs typeface="Times New Roman" panose="02020603050405020304" pitchFamily="18" charset="0"/>
              </a:rPr>
              <a:t>Lökozis</a:t>
            </a:r>
            <a:r>
              <a:rPr lang="tr-TR" altLang="tr-TR" sz="2800" dirty="0">
                <a:solidFill>
                  <a:schemeClr val="tx1"/>
                </a:solidFill>
                <a:latin typeface="Times New Roman" panose="02020603050405020304" pitchFamily="18" charset="0"/>
                <a:cs typeface="Times New Roman" panose="02020603050405020304" pitchFamily="18" charset="0"/>
              </a:rPr>
              <a:t>/Sarkoma hastalık grubunun etiyolojik  etkeni, </a:t>
            </a:r>
            <a:r>
              <a:rPr lang="tr-TR" altLang="tr-TR" sz="2800" dirty="0" err="1">
                <a:solidFill>
                  <a:schemeClr val="tx1"/>
                </a:solidFill>
                <a:latin typeface="Times New Roman" panose="02020603050405020304" pitchFamily="18" charset="0"/>
                <a:cs typeface="Times New Roman" panose="02020603050405020304" pitchFamily="18" charset="0"/>
              </a:rPr>
              <a:t>Retroviridae</a:t>
            </a:r>
            <a:r>
              <a:rPr lang="tr-TR" altLang="tr-TR" sz="2800" dirty="0">
                <a:solidFill>
                  <a:schemeClr val="tx1"/>
                </a:solidFill>
                <a:latin typeface="Times New Roman" panose="02020603050405020304" pitchFamily="18" charset="0"/>
                <a:cs typeface="Times New Roman" panose="02020603050405020304" pitchFamily="18" charset="0"/>
              </a:rPr>
              <a:t> familyasına ait  </a:t>
            </a:r>
            <a:r>
              <a:rPr lang="tr-TR" altLang="tr-TR" sz="2800" dirty="0" err="1">
                <a:solidFill>
                  <a:schemeClr val="tx1"/>
                </a:solidFill>
                <a:latin typeface="Times New Roman" panose="02020603050405020304" pitchFamily="18" charset="0"/>
                <a:cs typeface="Times New Roman" panose="02020603050405020304" pitchFamily="18" charset="0"/>
              </a:rPr>
              <a:t>avian</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retrovirus</a:t>
            </a:r>
            <a:r>
              <a:rPr lang="tr-TR" altLang="tr-TR" sz="2800" dirty="0" err="1">
                <a:latin typeface="Times New Roman" panose="02020603050405020304" pitchFamily="18" charset="0"/>
                <a:cs typeface="Times New Roman" panose="02020603050405020304" pitchFamily="18" charset="0"/>
              </a:rPr>
              <a:t>tur</a:t>
            </a:r>
            <a:r>
              <a:rPr lang="tr-TR" altLang="tr-TR" sz="2800" dirty="0">
                <a:latin typeface="Times New Roman" panose="02020603050405020304" pitchFamily="18" charset="0"/>
                <a:cs typeface="Times New Roman" panose="02020603050405020304" pitchFamily="18" charset="0"/>
              </a:rPr>
              <a:t>.</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Doğal koşullar altında en fazla </a:t>
            </a:r>
            <a:r>
              <a:rPr lang="tr-TR" altLang="tr-TR" sz="2800" dirty="0" err="1">
                <a:solidFill>
                  <a:schemeClr val="tx1"/>
                </a:solidFill>
                <a:latin typeface="Times New Roman" panose="02020603050405020304" pitchFamily="18" charset="0"/>
                <a:cs typeface="Times New Roman" panose="02020603050405020304" pitchFamily="18" charset="0"/>
              </a:rPr>
              <a:t>lenfoid</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lökozis</a:t>
            </a:r>
            <a:r>
              <a:rPr lang="tr-TR" altLang="tr-TR" sz="2800" dirty="0">
                <a:solidFill>
                  <a:schemeClr val="tx1"/>
                </a:solidFill>
                <a:latin typeface="Times New Roman" panose="02020603050405020304" pitchFamily="18" charset="0"/>
                <a:cs typeface="Times New Roman" panose="02020603050405020304" pitchFamily="18" charset="0"/>
              </a:rPr>
              <a:t> görülmektedir.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Diğer önemli hastalıklar, </a:t>
            </a:r>
            <a:r>
              <a:rPr lang="tr-TR" altLang="tr-TR" sz="2800" dirty="0" err="1">
                <a:solidFill>
                  <a:schemeClr val="tx1"/>
                </a:solidFill>
                <a:latin typeface="Times New Roman" panose="02020603050405020304" pitchFamily="18" charset="0"/>
                <a:cs typeface="Times New Roman" panose="02020603050405020304" pitchFamily="18" charset="0"/>
              </a:rPr>
              <a:t>erythroblastosis</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myeloblastosis</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myelocytomatosis</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endothelioma</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nephroblastoma</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hepatocarcinoma</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fibrosarcoma</a:t>
            </a:r>
            <a:r>
              <a:rPr lang="tr-TR" altLang="tr-TR" sz="2800" dirty="0">
                <a:solidFill>
                  <a:schemeClr val="tx1"/>
                </a:solidFill>
                <a:latin typeface="Times New Roman" panose="02020603050405020304" pitchFamily="18" charset="0"/>
                <a:cs typeface="Times New Roman" panose="02020603050405020304" pitchFamily="18" charset="0"/>
              </a:rPr>
              <a:t> ve </a:t>
            </a:r>
            <a:r>
              <a:rPr lang="tr-TR" altLang="tr-TR" sz="2800" dirty="0" err="1">
                <a:solidFill>
                  <a:schemeClr val="tx1"/>
                </a:solidFill>
                <a:latin typeface="Times New Roman" panose="02020603050405020304" pitchFamily="18" charset="0"/>
                <a:cs typeface="Times New Roman" panose="02020603050405020304" pitchFamily="18" charset="0"/>
              </a:rPr>
              <a:t>osteopetrosis</a:t>
            </a:r>
            <a:r>
              <a:rPr lang="tr-TR" altLang="en-US" sz="2800" dirty="0" err="1">
                <a:solidFill>
                  <a:schemeClr val="tx1"/>
                </a:solidFill>
                <a:latin typeface="Times New Roman" panose="02020603050405020304" pitchFamily="18" charset="0"/>
                <a:cs typeface="Times New Roman" panose="02020603050405020304" pitchFamily="18" charset="0"/>
              </a:rPr>
              <a:t>’</a:t>
            </a:r>
            <a:r>
              <a:rPr lang="tr-TR" altLang="ja-JP" sz="2800" dirty="0" err="1">
                <a:solidFill>
                  <a:schemeClr val="tx1"/>
                </a:solidFill>
                <a:latin typeface="Times New Roman" panose="02020603050405020304" pitchFamily="18" charset="0"/>
                <a:cs typeface="Times New Roman" panose="02020603050405020304" pitchFamily="18" charset="0"/>
              </a:rPr>
              <a:t>dir</a:t>
            </a:r>
            <a:r>
              <a:rPr lang="tr-TR" altLang="ja-JP" sz="2800" dirty="0">
                <a:solidFill>
                  <a:schemeClr val="tx1"/>
                </a:solidFill>
                <a:latin typeface="Times New Roman" panose="02020603050405020304" pitchFamily="18" charset="0"/>
                <a:cs typeface="Times New Roman" panose="02020603050405020304" pitchFamily="18" charset="0"/>
              </a:rPr>
              <a:t>. </a:t>
            </a:r>
            <a:br>
              <a:rPr lang="tr-TR" altLang="ja-JP" sz="2800" dirty="0">
                <a:solidFill>
                  <a:schemeClr val="tx1"/>
                </a:solidFill>
                <a:latin typeface="Times New Roman" panose="02020603050405020304" pitchFamily="18" charset="0"/>
                <a:cs typeface="Times New Roman" panose="02020603050405020304" pitchFamily="18" charset="0"/>
              </a:rPr>
            </a:br>
            <a:r>
              <a:rPr lang="tr-TR" altLang="ja-JP" sz="2800" dirty="0" err="1">
                <a:solidFill>
                  <a:schemeClr val="tx1"/>
                </a:solidFill>
                <a:latin typeface="Times New Roman" panose="02020603050405020304" pitchFamily="18" charset="0"/>
                <a:cs typeface="Times New Roman" panose="02020603050405020304" pitchFamily="18" charset="0"/>
              </a:rPr>
              <a:t>Lenfoid</a:t>
            </a:r>
            <a:r>
              <a:rPr lang="tr-TR" altLang="ja-JP" sz="2800" dirty="0">
                <a:solidFill>
                  <a:schemeClr val="tx1"/>
                </a:solidFill>
                <a:latin typeface="Times New Roman" panose="02020603050405020304" pitchFamily="18" charset="0"/>
                <a:cs typeface="Times New Roman" panose="02020603050405020304" pitchFamily="18" charset="0"/>
              </a:rPr>
              <a:t> </a:t>
            </a:r>
            <a:r>
              <a:rPr lang="tr-TR" altLang="ja-JP" sz="2800" dirty="0" err="1">
                <a:solidFill>
                  <a:schemeClr val="tx1"/>
                </a:solidFill>
                <a:latin typeface="Times New Roman" panose="02020603050405020304" pitchFamily="18" charset="0"/>
                <a:cs typeface="Times New Roman" panose="02020603050405020304" pitchFamily="18" charset="0"/>
              </a:rPr>
              <a:t>lökozis</a:t>
            </a:r>
            <a:r>
              <a:rPr lang="tr-TR" altLang="ja-JP" sz="2800" dirty="0">
                <a:solidFill>
                  <a:schemeClr val="tx1"/>
                </a:solidFill>
                <a:latin typeface="Times New Roman" panose="02020603050405020304" pitchFamily="18" charset="0"/>
                <a:cs typeface="Times New Roman" panose="02020603050405020304" pitchFamily="18" charset="0"/>
              </a:rPr>
              <a:t> ekonomik öneme sahiptir.</a:t>
            </a:r>
            <a:br>
              <a:rPr lang="tr-TR" altLang="ja-JP" sz="2800" dirty="0">
                <a:solidFill>
                  <a:schemeClr val="tx1"/>
                </a:solidFill>
                <a:latin typeface="Times New Roman" panose="02020603050405020304" pitchFamily="18" charset="0"/>
                <a:cs typeface="Times New Roman" panose="02020603050405020304" pitchFamily="18" charset="0"/>
              </a:rPr>
            </a:br>
            <a:r>
              <a:rPr lang="tr-TR" altLang="ja-JP" sz="2800" dirty="0">
                <a:solidFill>
                  <a:schemeClr val="tx1"/>
                </a:solidFill>
                <a:latin typeface="Times New Roman" panose="02020603050405020304" pitchFamily="18" charset="0"/>
                <a:cs typeface="Times New Roman" panose="02020603050405020304" pitchFamily="18" charset="0"/>
              </a:rPr>
              <a:t>Diğer hastalıklar bazı istisnalar hariç </a:t>
            </a:r>
            <a:r>
              <a:rPr lang="tr-TR" altLang="ja-JP" sz="2800" dirty="0" err="1">
                <a:solidFill>
                  <a:schemeClr val="tx1"/>
                </a:solidFill>
                <a:latin typeface="Times New Roman" panose="02020603050405020304" pitchFamily="18" charset="0"/>
                <a:cs typeface="Times New Roman" panose="02020603050405020304" pitchFamily="18" charset="0"/>
              </a:rPr>
              <a:t>sporadik</a:t>
            </a:r>
            <a:r>
              <a:rPr lang="tr-TR" altLang="ja-JP" sz="2800" dirty="0">
                <a:solidFill>
                  <a:schemeClr val="tx1"/>
                </a:solidFill>
                <a:latin typeface="Times New Roman" panose="02020603050405020304" pitchFamily="18" charset="0"/>
                <a:cs typeface="Times New Roman" panose="02020603050405020304" pitchFamily="18" charset="0"/>
              </a:rPr>
              <a:t> olarak meydana gelmektedir. Son yıllarda, </a:t>
            </a:r>
            <a:r>
              <a:rPr lang="tr-TR" altLang="ja-JP" sz="2800" dirty="0" err="1">
                <a:solidFill>
                  <a:schemeClr val="tx1"/>
                </a:solidFill>
                <a:latin typeface="Times New Roman" panose="02020603050405020304" pitchFamily="18" charset="0"/>
                <a:cs typeface="Times New Roman" panose="02020603050405020304" pitchFamily="18" charset="0"/>
              </a:rPr>
              <a:t>avian</a:t>
            </a:r>
            <a:r>
              <a:rPr lang="tr-TR" altLang="ja-JP" sz="2800" dirty="0">
                <a:solidFill>
                  <a:schemeClr val="tx1"/>
                </a:solidFill>
                <a:latin typeface="Times New Roman" panose="02020603050405020304" pitchFamily="18" charset="0"/>
                <a:cs typeface="Times New Roman" panose="02020603050405020304" pitchFamily="18" charset="0"/>
              </a:rPr>
              <a:t> </a:t>
            </a:r>
            <a:r>
              <a:rPr lang="tr-TR" altLang="ja-JP" sz="2800" dirty="0" err="1">
                <a:solidFill>
                  <a:schemeClr val="tx1"/>
                </a:solidFill>
                <a:latin typeface="Times New Roman" panose="02020603050405020304" pitchFamily="18" charset="0"/>
                <a:cs typeface="Times New Roman" panose="02020603050405020304" pitchFamily="18" charset="0"/>
              </a:rPr>
              <a:t>lökozis</a:t>
            </a:r>
            <a:r>
              <a:rPr lang="tr-TR" altLang="ja-JP" sz="2800" dirty="0">
                <a:solidFill>
                  <a:schemeClr val="tx1"/>
                </a:solidFill>
                <a:latin typeface="Times New Roman" panose="02020603050405020304" pitchFamily="18" charset="0"/>
                <a:cs typeface="Times New Roman" panose="02020603050405020304" pitchFamily="18" charset="0"/>
              </a:rPr>
              <a:t> </a:t>
            </a:r>
            <a:r>
              <a:rPr lang="tr-TR" altLang="ja-JP" sz="2800" dirty="0" err="1">
                <a:solidFill>
                  <a:schemeClr val="tx1"/>
                </a:solidFill>
                <a:latin typeface="Times New Roman" panose="02020603050405020304" pitchFamily="18" charset="0"/>
                <a:cs typeface="Times New Roman" panose="02020603050405020304" pitchFamily="18" charset="0"/>
              </a:rPr>
              <a:t>virusunun</a:t>
            </a:r>
            <a:r>
              <a:rPr lang="tr-TR" altLang="ja-JP" sz="2800" dirty="0">
                <a:solidFill>
                  <a:schemeClr val="tx1"/>
                </a:solidFill>
                <a:latin typeface="Times New Roman" panose="02020603050405020304" pitchFamily="18" charset="0"/>
                <a:cs typeface="Times New Roman" panose="02020603050405020304" pitchFamily="18" charset="0"/>
              </a:rPr>
              <a:t> neden olduğu </a:t>
            </a:r>
            <a:r>
              <a:rPr lang="tr-TR" altLang="ja-JP" sz="2800" dirty="0" err="1">
                <a:solidFill>
                  <a:schemeClr val="tx1"/>
                </a:solidFill>
                <a:latin typeface="Times New Roman" panose="02020603050405020304" pitchFamily="18" charset="0"/>
                <a:cs typeface="Times New Roman" panose="02020603050405020304" pitchFamily="18" charset="0"/>
              </a:rPr>
              <a:t>neoplastik</a:t>
            </a:r>
            <a:r>
              <a:rPr lang="tr-TR" altLang="ja-JP" sz="2800" dirty="0">
                <a:solidFill>
                  <a:schemeClr val="tx1"/>
                </a:solidFill>
                <a:latin typeface="Times New Roman" panose="02020603050405020304" pitchFamily="18" charset="0"/>
                <a:cs typeface="Times New Roman" panose="02020603050405020304" pitchFamily="18" charset="0"/>
              </a:rPr>
              <a:t> bozukluklar olmaksızın meydana gelen </a:t>
            </a:r>
            <a:r>
              <a:rPr lang="tr-TR" altLang="ja-JP" sz="2800" dirty="0" err="1">
                <a:solidFill>
                  <a:schemeClr val="tx1"/>
                </a:solidFill>
                <a:latin typeface="Times New Roman" panose="02020603050405020304" pitchFamily="18" charset="0"/>
                <a:cs typeface="Times New Roman" panose="02020603050405020304" pitchFamily="18" charset="0"/>
              </a:rPr>
              <a:t>subklinik</a:t>
            </a:r>
            <a:r>
              <a:rPr lang="tr-TR" altLang="ja-JP" sz="2800" dirty="0">
                <a:solidFill>
                  <a:schemeClr val="tx1"/>
                </a:solidFill>
                <a:latin typeface="Times New Roman" panose="02020603050405020304" pitchFamily="18" charset="0"/>
                <a:cs typeface="Times New Roman" panose="02020603050405020304" pitchFamily="18" charset="0"/>
              </a:rPr>
              <a:t> olgulara da rastlanmaktadır. </a:t>
            </a:r>
            <a:endParaRPr lang="tr-TR" altLang="tr-TR" sz="2800"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D1A1CD0D-0380-474A-A09B-44015E5127B0}"/>
              </a:ext>
            </a:extLst>
          </p:cNvPr>
          <p:cNvSpPr>
            <a:spLocks noGrp="1" noChangeArrowheads="1"/>
          </p:cNvSpPr>
          <p:nvPr>
            <p:ph type="title" idx="4294967295"/>
          </p:nvPr>
        </p:nvSpPr>
        <p:spPr>
          <a:xfrm>
            <a:off x="134112" y="441960"/>
            <a:ext cx="8692896" cy="5974080"/>
          </a:xfrm>
        </p:spPr>
        <p:txBody>
          <a:bodyPr>
            <a:noAutofit/>
          </a:bodyPr>
          <a:lstStyle/>
          <a:p>
            <a:pPr algn="l"/>
            <a:r>
              <a:rPr lang="tr-TR" altLang="tr-TR" sz="2800" b="1" dirty="0">
                <a:latin typeface="Times New Roman" panose="02020603050405020304" pitchFamily="18" charset="0"/>
                <a:cs typeface="Times New Roman" panose="02020603050405020304" pitchFamily="18" charset="0"/>
              </a:rPr>
              <a:t>Etiyoloji</a:t>
            </a:r>
            <a:br>
              <a:rPr lang="tr-TR" altLang="tr-TR" sz="2800" b="1" dirty="0">
                <a:latin typeface="Times New Roman" panose="02020603050405020304" pitchFamily="18" charset="0"/>
                <a:cs typeface="Times New Roman" panose="02020603050405020304" pitchFamily="18" charset="0"/>
              </a:rPr>
            </a:br>
            <a:br>
              <a:rPr lang="tr-TR" altLang="tr-TR" sz="2800" b="1" dirty="0">
                <a:latin typeface="Times New Roman" panose="02020603050405020304" pitchFamily="18" charset="0"/>
                <a:cs typeface="Times New Roman" panose="02020603050405020304" pitchFamily="18" charset="0"/>
              </a:rPr>
            </a:br>
            <a:r>
              <a:rPr lang="tr-TR" altLang="tr-TR" sz="2800" dirty="0" err="1">
                <a:latin typeface="Times New Roman" panose="02020603050405020304" pitchFamily="18" charset="0"/>
                <a:cs typeface="Times New Roman" panose="02020603050405020304" pitchFamily="18" charset="0"/>
              </a:rPr>
              <a:t>Retroviridae</a:t>
            </a:r>
            <a:r>
              <a:rPr lang="tr-TR" altLang="tr-TR" sz="2800" dirty="0">
                <a:latin typeface="Times New Roman" panose="02020603050405020304" pitchFamily="18" charset="0"/>
                <a:cs typeface="Times New Roman" panose="02020603050405020304" pitchFamily="18" charset="0"/>
              </a:rPr>
              <a:t> familyasının </a:t>
            </a:r>
            <a:r>
              <a:rPr lang="tr-TR" altLang="tr-TR" sz="2800" dirty="0" err="1">
                <a:latin typeface="Times New Roman" panose="02020603050405020304" pitchFamily="18" charset="0"/>
                <a:cs typeface="Times New Roman" panose="02020603050405020304" pitchFamily="18" charset="0"/>
              </a:rPr>
              <a:t>avian</a:t>
            </a:r>
            <a:r>
              <a:rPr lang="tr-TR" altLang="tr-TR" sz="2800" dirty="0">
                <a:latin typeface="Times New Roman" panose="02020603050405020304" pitchFamily="18" charset="0"/>
                <a:cs typeface="Times New Roman" panose="02020603050405020304" pitchFamily="18" charset="0"/>
              </a:rPr>
              <a:t> tip C </a:t>
            </a:r>
            <a:r>
              <a:rPr lang="tr-TR" altLang="tr-TR" sz="2800" dirty="0" err="1">
                <a:latin typeface="Times New Roman" panose="02020603050405020304" pitchFamily="18" charset="0"/>
                <a:cs typeface="Times New Roman" panose="02020603050405020304" pitchFamily="18" charset="0"/>
              </a:rPr>
              <a:t>onkovirusları</a:t>
            </a:r>
            <a:br>
              <a:rPr lang="tr-TR" altLang="tr-TR" sz="2800" dirty="0">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ALSV zarf </a:t>
            </a:r>
            <a:r>
              <a:rPr lang="tr-TR" altLang="tr-TR" sz="2800" dirty="0" err="1">
                <a:solidFill>
                  <a:schemeClr val="tx1"/>
                </a:solidFill>
                <a:latin typeface="Times New Roman" panose="02020603050405020304" pitchFamily="18" charset="0"/>
                <a:cs typeface="Times New Roman" panose="02020603050405020304" pitchFamily="18" charset="0"/>
              </a:rPr>
              <a:t>glikoproteinlerindeki</a:t>
            </a:r>
            <a:r>
              <a:rPr lang="tr-TR" altLang="tr-TR" sz="2800" dirty="0">
                <a:solidFill>
                  <a:schemeClr val="tx1"/>
                </a:solidFill>
                <a:latin typeface="Times New Roman" panose="02020603050405020304" pitchFamily="18" charset="0"/>
                <a:cs typeface="Times New Roman" panose="02020603050405020304" pitchFamily="18" charset="0"/>
              </a:rPr>
              <a:t> farklılıklara göre 6 </a:t>
            </a:r>
            <a:r>
              <a:rPr lang="tr-TR" altLang="tr-TR" sz="2800" dirty="0" err="1">
                <a:solidFill>
                  <a:schemeClr val="tx1"/>
                </a:solidFill>
                <a:latin typeface="Times New Roman" panose="02020603050405020304" pitchFamily="18" charset="0"/>
                <a:cs typeface="Times New Roman" panose="02020603050405020304" pitchFamily="18" charset="0"/>
              </a:rPr>
              <a:t>altgruba</a:t>
            </a:r>
            <a:r>
              <a:rPr lang="tr-TR" altLang="tr-TR" sz="2800" dirty="0">
                <a:solidFill>
                  <a:schemeClr val="tx1"/>
                </a:solidFill>
                <a:latin typeface="Times New Roman" panose="02020603050405020304" pitchFamily="18" charset="0"/>
                <a:cs typeface="Times New Roman" panose="02020603050405020304" pitchFamily="18" charset="0"/>
              </a:rPr>
              <a:t> (A, B, C, D, E ve J) ayrılmıştır.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E tipi </a:t>
            </a:r>
            <a:r>
              <a:rPr lang="tr-TR" altLang="tr-TR" sz="2800" dirty="0" err="1">
                <a:solidFill>
                  <a:schemeClr val="tx1"/>
                </a:solidFill>
                <a:latin typeface="Times New Roman" panose="02020603050405020304" pitchFamily="18" charset="0"/>
                <a:cs typeface="Times New Roman" panose="02020603050405020304" pitchFamily="18" charset="0"/>
              </a:rPr>
              <a:t>viruslar</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endojen</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lökozis</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viruslarıdır</a:t>
            </a:r>
            <a:r>
              <a:rPr lang="tr-TR" altLang="tr-TR" sz="2800" dirty="0">
                <a:solidFill>
                  <a:schemeClr val="tx1"/>
                </a:solidFill>
                <a:latin typeface="Times New Roman" panose="02020603050405020304" pitchFamily="18" charset="0"/>
                <a:cs typeface="Times New Roman" panose="02020603050405020304" pitchFamily="18" charset="0"/>
              </a:rPr>
              <a:t> ve tavuklar için yok denecek kadar az </a:t>
            </a:r>
            <a:r>
              <a:rPr lang="tr-TR" altLang="tr-TR" sz="2800" dirty="0" err="1">
                <a:solidFill>
                  <a:schemeClr val="tx1"/>
                </a:solidFill>
                <a:latin typeface="Times New Roman" panose="02020603050405020304" pitchFamily="18" charset="0"/>
                <a:cs typeface="Times New Roman" panose="02020603050405020304" pitchFamily="18" charset="0"/>
              </a:rPr>
              <a:t>onkojenisiteye</a:t>
            </a:r>
            <a:r>
              <a:rPr lang="tr-TR" altLang="tr-TR" sz="2800" dirty="0">
                <a:solidFill>
                  <a:schemeClr val="tx1"/>
                </a:solidFill>
                <a:latin typeface="Times New Roman" panose="02020603050405020304" pitchFamily="18" charset="0"/>
                <a:cs typeface="Times New Roman" panose="02020603050405020304" pitchFamily="18" charset="0"/>
              </a:rPr>
              <a:t> sahiptirler. Bu grup dışında kalanlar ise dış kaynaklı olan </a:t>
            </a:r>
            <a:r>
              <a:rPr lang="tr-TR" altLang="tr-TR" sz="2800" dirty="0" err="1">
                <a:solidFill>
                  <a:schemeClr val="tx1"/>
                </a:solidFill>
                <a:latin typeface="Times New Roman" panose="02020603050405020304" pitchFamily="18" charset="0"/>
                <a:cs typeface="Times New Roman" panose="02020603050405020304" pitchFamily="18" charset="0"/>
              </a:rPr>
              <a:t>eksojen</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viruslardır</a:t>
            </a:r>
            <a:r>
              <a:rPr lang="tr-TR" altLang="tr-TR" sz="2800" dirty="0">
                <a:solidFill>
                  <a:schemeClr val="tx1"/>
                </a:solidFill>
                <a:latin typeface="Times New Roman" panose="02020603050405020304" pitchFamily="18" charset="0"/>
                <a:cs typeface="Times New Roman" panose="02020603050405020304" pitchFamily="18" charset="0"/>
              </a:rPr>
              <a:t>. A ve B sahada en fazla rastlanılan </a:t>
            </a:r>
            <a:r>
              <a:rPr lang="tr-TR" altLang="tr-TR" sz="2800" dirty="0" err="1">
                <a:solidFill>
                  <a:schemeClr val="tx1"/>
                </a:solidFill>
                <a:latin typeface="Times New Roman" panose="02020603050405020304" pitchFamily="18" charset="0"/>
                <a:cs typeface="Times New Roman" panose="02020603050405020304" pitchFamily="18" charset="0"/>
              </a:rPr>
              <a:t>eksojen</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viruslardır</a:t>
            </a:r>
            <a:r>
              <a:rPr lang="tr-TR" altLang="tr-TR" sz="2800" dirty="0">
                <a:solidFill>
                  <a:schemeClr val="tx1"/>
                </a:solidFill>
                <a:latin typeface="Times New Roman" panose="02020603050405020304" pitchFamily="18" charset="0"/>
                <a:cs typeface="Times New Roman" panose="02020603050405020304" pitchFamily="18" charset="0"/>
              </a:rPr>
              <a:t>. C ve D </a:t>
            </a:r>
            <a:r>
              <a:rPr lang="tr-TR" altLang="tr-TR" sz="2800" dirty="0" err="1">
                <a:solidFill>
                  <a:schemeClr val="tx1"/>
                </a:solidFill>
                <a:latin typeface="Times New Roman" panose="02020603050405020304" pitchFamily="18" charset="0"/>
                <a:cs typeface="Times New Roman" panose="02020603050405020304" pitchFamily="18" charset="0"/>
              </a:rPr>
              <a:t>virusları</a:t>
            </a:r>
            <a:r>
              <a:rPr lang="tr-TR" altLang="tr-TR" sz="2800" dirty="0">
                <a:solidFill>
                  <a:schemeClr val="tx1"/>
                </a:solidFill>
                <a:latin typeface="Times New Roman" panose="02020603050405020304" pitchFamily="18" charset="0"/>
                <a:cs typeface="Times New Roman" panose="02020603050405020304" pitchFamily="18" charset="0"/>
              </a:rPr>
              <a:t> nadir olarak bildirilmiştir. J tipi son zamanlarda et tipi tavuklardan izole edilmektedir.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err="1">
                <a:solidFill>
                  <a:schemeClr val="tx1"/>
                </a:solidFill>
                <a:latin typeface="Times New Roman" panose="02020603050405020304" pitchFamily="18" charset="0"/>
                <a:cs typeface="Times New Roman" panose="02020603050405020304" pitchFamily="18" charset="0"/>
              </a:rPr>
              <a:t>Altgruplar</a:t>
            </a:r>
            <a:r>
              <a:rPr lang="tr-TR" altLang="tr-TR" sz="2800" dirty="0">
                <a:solidFill>
                  <a:schemeClr val="tx1"/>
                </a:solidFill>
                <a:latin typeface="Times New Roman" panose="02020603050405020304" pitchFamily="18" charset="0"/>
                <a:cs typeface="Times New Roman" panose="02020603050405020304" pitchFamily="18" charset="0"/>
              </a:rPr>
              <a:t> arasındaki kros nötralizasyon B ve D dışındakiler de önemsizdir.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Zarflı </a:t>
            </a:r>
            <a:r>
              <a:rPr lang="tr-TR" altLang="tr-TR" sz="2800" dirty="0" err="1">
                <a:solidFill>
                  <a:schemeClr val="tx1"/>
                </a:solidFill>
                <a:latin typeface="Times New Roman" panose="02020603050405020304" pitchFamily="18" charset="0"/>
                <a:cs typeface="Times New Roman" panose="02020603050405020304" pitchFamily="18" charset="0"/>
              </a:rPr>
              <a:t>viruslardır</a:t>
            </a:r>
            <a:r>
              <a:rPr lang="tr-TR" altLang="tr-TR" sz="2800" dirty="0">
                <a:solidFill>
                  <a:schemeClr val="tx1"/>
                </a:solidFill>
                <a:latin typeface="Times New Roman" panose="02020603050405020304" pitchFamily="18" charset="0"/>
                <a:cs typeface="Times New Roman" panose="02020603050405020304" pitchFamily="18" charset="0"/>
              </a:rPr>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20CD031C-AE0D-CC4C-AD65-D82BB53B1238}"/>
              </a:ext>
            </a:extLst>
          </p:cNvPr>
          <p:cNvSpPr>
            <a:spLocks noGrp="1" noChangeArrowheads="1"/>
          </p:cNvSpPr>
          <p:nvPr>
            <p:ph type="title" idx="4294967295"/>
          </p:nvPr>
        </p:nvSpPr>
        <p:spPr>
          <a:xfrm>
            <a:off x="292608" y="438912"/>
            <a:ext cx="8741664" cy="5961888"/>
          </a:xfrm>
        </p:spPr>
        <p:txBody>
          <a:bodyPr>
            <a:noAutofit/>
          </a:bodyPr>
          <a:lstStyle/>
          <a:p>
            <a:pPr algn="l"/>
            <a:r>
              <a:rPr lang="tr-TR" altLang="tr-TR" sz="2800" b="1" dirty="0">
                <a:latin typeface="Times New Roman" panose="02020603050405020304" pitchFamily="18" charset="0"/>
                <a:cs typeface="Times New Roman" panose="02020603050405020304" pitchFamily="18" charset="0"/>
              </a:rPr>
              <a:t>Epidemiyoloji</a:t>
            </a:r>
            <a:br>
              <a:rPr lang="tr-TR" altLang="tr-TR" sz="2800" b="1" dirty="0">
                <a:latin typeface="Times New Roman" panose="02020603050405020304" pitchFamily="18" charset="0"/>
                <a:cs typeface="Times New Roman" panose="02020603050405020304" pitchFamily="18" charset="0"/>
              </a:rPr>
            </a:br>
            <a:br>
              <a:rPr lang="tr-TR" altLang="tr-TR" sz="2800" b="1" dirty="0">
                <a:latin typeface="Times New Roman" panose="02020603050405020304" pitchFamily="18" charset="0"/>
                <a:cs typeface="Times New Roman" panose="02020603050405020304" pitchFamily="18" charset="0"/>
              </a:rPr>
            </a:br>
            <a:r>
              <a:rPr lang="tr-TR" altLang="tr-TR" sz="2800" dirty="0">
                <a:latin typeface="Times New Roman" panose="02020603050405020304" pitchFamily="18" charset="0"/>
                <a:cs typeface="Times New Roman" panose="02020603050405020304" pitchFamily="18" charset="0"/>
              </a:rPr>
              <a:t>Tavuklar ALSV grubundaki bütün </a:t>
            </a:r>
            <a:r>
              <a:rPr lang="tr-TR" altLang="tr-TR" sz="2800" dirty="0" err="1">
                <a:latin typeface="Times New Roman" panose="02020603050405020304" pitchFamily="18" charset="0"/>
                <a:cs typeface="Times New Roman" panose="02020603050405020304" pitchFamily="18" charset="0"/>
              </a:rPr>
              <a:t>viruslar</a:t>
            </a:r>
            <a:r>
              <a:rPr lang="tr-TR" altLang="tr-TR" sz="2800" dirty="0">
                <a:latin typeface="Times New Roman" panose="02020603050405020304" pitchFamily="18" charset="0"/>
                <a:cs typeface="Times New Roman" panose="02020603050405020304" pitchFamily="18" charset="0"/>
              </a:rPr>
              <a:t> için doğal konakçıdırlar. </a:t>
            </a:r>
            <a:br>
              <a:rPr lang="tr-TR" altLang="tr-TR" sz="2800" dirty="0">
                <a:latin typeface="Times New Roman" panose="02020603050405020304" pitchFamily="18" charset="0"/>
                <a:cs typeface="Times New Roman" panose="02020603050405020304" pitchFamily="18" charset="0"/>
              </a:rPr>
            </a:br>
            <a:r>
              <a:rPr lang="tr-TR" altLang="tr-TR" sz="2800" dirty="0">
                <a:latin typeface="Times New Roman" panose="02020603050405020304" pitchFamily="18" charset="0"/>
                <a:cs typeface="Times New Roman" panose="02020603050405020304" pitchFamily="18" charset="0"/>
              </a:rPr>
              <a:t>Meydana getirdikleri hastalıklar sülün, keklik ve bıldırcın dışındaki diğer tüm kanatlılarda görülür. </a:t>
            </a:r>
            <a:br>
              <a:rPr lang="tr-TR" altLang="tr-TR" sz="2800" dirty="0">
                <a:latin typeface="Times New Roman" panose="02020603050405020304" pitchFamily="18" charset="0"/>
                <a:cs typeface="Times New Roman" panose="02020603050405020304" pitchFamily="18" charset="0"/>
              </a:rPr>
            </a:br>
            <a:r>
              <a:rPr lang="tr-TR" altLang="tr-TR" sz="2800" dirty="0" err="1">
                <a:latin typeface="Times New Roman" panose="02020603050405020304" pitchFamily="18" charset="0"/>
                <a:cs typeface="Times New Roman" panose="02020603050405020304" pitchFamily="18" charset="0"/>
              </a:rPr>
              <a:t>Virus</a:t>
            </a:r>
            <a:r>
              <a:rPr lang="tr-TR" altLang="tr-TR" sz="2800" dirty="0">
                <a:latin typeface="Times New Roman" panose="02020603050405020304" pitchFamily="18" charset="0"/>
                <a:cs typeface="Times New Roman" panose="02020603050405020304" pitchFamily="18" charset="0"/>
              </a:rPr>
              <a:t> tavuk, hindi, ördek, ve diğer kanatlılarda tümörlere neden olur. </a:t>
            </a:r>
            <a:br>
              <a:rPr lang="tr-TR" altLang="tr-TR" sz="2800" dirty="0">
                <a:latin typeface="Times New Roman" panose="02020603050405020304" pitchFamily="18" charset="0"/>
                <a:cs typeface="Times New Roman" panose="02020603050405020304" pitchFamily="18" charset="0"/>
              </a:rPr>
            </a:br>
            <a:r>
              <a:rPr lang="tr-TR" altLang="tr-TR" sz="2800" dirty="0">
                <a:latin typeface="Times New Roman" panose="02020603050405020304" pitchFamily="18" charset="0"/>
                <a:cs typeface="Times New Roman" panose="02020603050405020304" pitchFamily="18" charset="0"/>
              </a:rPr>
              <a:t>Dişiler </a:t>
            </a:r>
            <a:r>
              <a:rPr lang="tr-TR" altLang="tr-TR" sz="2800" dirty="0" err="1">
                <a:latin typeface="Times New Roman" panose="02020603050405020304" pitchFamily="18" charset="0"/>
                <a:cs typeface="Times New Roman" panose="02020603050405020304" pitchFamily="18" charset="0"/>
              </a:rPr>
              <a:t>lenfoid</a:t>
            </a:r>
            <a:r>
              <a:rPr lang="tr-TR" altLang="tr-TR" sz="2800" dirty="0">
                <a:latin typeface="Times New Roman" panose="02020603050405020304" pitchFamily="18" charset="0"/>
                <a:cs typeface="Times New Roman" panose="02020603050405020304" pitchFamily="18" charset="0"/>
              </a:rPr>
              <a:t> </a:t>
            </a:r>
            <a:r>
              <a:rPr lang="tr-TR" altLang="tr-TR" sz="2800" dirty="0" err="1">
                <a:latin typeface="Times New Roman" panose="02020603050405020304" pitchFamily="18" charset="0"/>
                <a:cs typeface="Times New Roman" panose="02020603050405020304" pitchFamily="18" charset="0"/>
              </a:rPr>
              <a:t>lökozise</a:t>
            </a:r>
            <a:r>
              <a:rPr lang="tr-TR" altLang="tr-TR" sz="2800" dirty="0">
                <a:latin typeface="Times New Roman" panose="02020603050405020304" pitchFamily="18" charset="0"/>
                <a:cs typeface="Times New Roman" panose="02020603050405020304" pitchFamily="18" charset="0"/>
              </a:rPr>
              <a:t> erkeklerden daha duyarlıdırlar.  </a:t>
            </a:r>
            <a:br>
              <a:rPr lang="tr-TR" altLang="tr-TR" sz="2800" dirty="0">
                <a:latin typeface="Times New Roman" panose="02020603050405020304" pitchFamily="18" charset="0"/>
                <a:cs typeface="Times New Roman" panose="02020603050405020304" pitchFamily="18" charset="0"/>
              </a:rPr>
            </a:br>
            <a:r>
              <a:rPr lang="tr-TR" altLang="tr-TR" sz="2800" dirty="0">
                <a:latin typeface="Times New Roman" panose="02020603050405020304" pitchFamily="18" charset="0"/>
                <a:cs typeface="Times New Roman" panose="02020603050405020304" pitchFamily="18" charset="0"/>
              </a:rPr>
              <a:t>Ticari tavukların çoğu </a:t>
            </a:r>
            <a:r>
              <a:rPr lang="tr-TR" altLang="tr-TR" sz="2800" dirty="0" err="1">
                <a:latin typeface="Times New Roman" panose="02020603050405020304" pitchFamily="18" charset="0"/>
                <a:cs typeface="Times New Roman" panose="02020603050405020304" pitchFamily="18" charset="0"/>
              </a:rPr>
              <a:t>eksojen</a:t>
            </a:r>
            <a:r>
              <a:rPr lang="tr-TR" altLang="tr-TR" sz="2800" dirty="0">
                <a:latin typeface="Times New Roman" panose="02020603050405020304" pitchFamily="18" charset="0"/>
                <a:cs typeface="Times New Roman" panose="02020603050405020304" pitchFamily="18" charset="0"/>
              </a:rPr>
              <a:t> </a:t>
            </a:r>
            <a:r>
              <a:rPr lang="tr-TR" altLang="tr-TR" sz="2800" dirty="0" err="1">
                <a:latin typeface="Times New Roman" panose="02020603050405020304" pitchFamily="18" charset="0"/>
                <a:cs typeface="Times New Roman" panose="02020603050405020304" pitchFamily="18" charset="0"/>
              </a:rPr>
              <a:t>ALSV</a:t>
            </a:r>
            <a:r>
              <a:rPr lang="tr-TR" altLang="en-US" sz="2800" dirty="0" err="1">
                <a:latin typeface="Times New Roman" panose="02020603050405020304" pitchFamily="18" charset="0"/>
                <a:cs typeface="Times New Roman" panose="02020603050405020304" pitchFamily="18" charset="0"/>
              </a:rPr>
              <a:t>’</a:t>
            </a:r>
            <a:r>
              <a:rPr lang="tr-TR" altLang="ja-JP" sz="2800" dirty="0" err="1">
                <a:latin typeface="Times New Roman" panose="02020603050405020304" pitchFamily="18" charset="0"/>
                <a:cs typeface="Times New Roman" panose="02020603050405020304" pitchFamily="18" charset="0"/>
              </a:rPr>
              <a:t>ye</a:t>
            </a:r>
            <a:r>
              <a:rPr lang="tr-TR" altLang="ja-JP" sz="2800" dirty="0">
                <a:latin typeface="Times New Roman" panose="02020603050405020304" pitchFamily="18" charset="0"/>
                <a:cs typeface="Times New Roman" panose="02020603050405020304" pitchFamily="18" charset="0"/>
              </a:rPr>
              <a:t>  duyarlıdırlar ve </a:t>
            </a:r>
            <a:r>
              <a:rPr lang="tr-TR" altLang="ja-JP" sz="2800" dirty="0" err="1">
                <a:latin typeface="Times New Roman" panose="02020603050405020304" pitchFamily="18" charset="0"/>
                <a:cs typeface="Times New Roman" panose="02020603050405020304" pitchFamily="18" charset="0"/>
              </a:rPr>
              <a:t>endojen</a:t>
            </a:r>
            <a:r>
              <a:rPr lang="tr-TR" altLang="ja-JP" sz="2800" dirty="0">
                <a:latin typeface="Times New Roman" panose="02020603050405020304" pitchFamily="18" charset="0"/>
                <a:cs typeface="Times New Roman" panose="02020603050405020304" pitchFamily="18" charset="0"/>
              </a:rPr>
              <a:t> </a:t>
            </a:r>
            <a:r>
              <a:rPr lang="tr-TR" altLang="ja-JP" sz="2800" dirty="0" err="1">
                <a:latin typeface="Times New Roman" panose="02020603050405020304" pitchFamily="18" charset="0"/>
                <a:cs typeface="Times New Roman" panose="02020603050405020304" pitchFamily="18" charset="0"/>
              </a:rPr>
              <a:t>lökozis</a:t>
            </a:r>
            <a:r>
              <a:rPr lang="tr-TR" altLang="ja-JP" sz="2800" dirty="0">
                <a:latin typeface="Times New Roman" panose="02020603050405020304" pitchFamily="18" charset="0"/>
                <a:cs typeface="Times New Roman" panose="02020603050405020304" pitchFamily="18" charset="0"/>
              </a:rPr>
              <a:t> </a:t>
            </a:r>
            <a:r>
              <a:rPr lang="tr-TR" altLang="ja-JP" sz="2800" dirty="0" err="1">
                <a:latin typeface="Times New Roman" panose="02020603050405020304" pitchFamily="18" charset="0"/>
                <a:cs typeface="Times New Roman" panose="02020603050405020304" pitchFamily="18" charset="0"/>
              </a:rPr>
              <a:t>virusunu</a:t>
            </a:r>
            <a:r>
              <a:rPr lang="tr-TR" altLang="ja-JP" sz="2800" dirty="0">
                <a:latin typeface="Times New Roman" panose="02020603050405020304" pitchFamily="18" charset="0"/>
                <a:cs typeface="Times New Roman" panose="02020603050405020304" pitchFamily="18" charset="0"/>
              </a:rPr>
              <a:t> taşırlar. Ancak, bunların küçük bir yüzdesinde </a:t>
            </a:r>
            <a:r>
              <a:rPr lang="tr-TR" altLang="ja-JP" sz="2800" dirty="0" err="1">
                <a:latin typeface="Times New Roman" panose="02020603050405020304" pitchFamily="18" charset="0"/>
                <a:cs typeface="Times New Roman" panose="02020603050405020304" pitchFamily="18" charset="0"/>
              </a:rPr>
              <a:t>Lenfoid</a:t>
            </a:r>
            <a:r>
              <a:rPr lang="tr-TR" altLang="ja-JP" sz="2800" dirty="0">
                <a:latin typeface="Times New Roman" panose="02020603050405020304" pitchFamily="18" charset="0"/>
                <a:cs typeface="Times New Roman" panose="02020603050405020304" pitchFamily="18" charset="0"/>
              </a:rPr>
              <a:t> </a:t>
            </a:r>
            <a:r>
              <a:rPr lang="tr-TR" altLang="ja-JP" sz="2800" dirty="0" err="1">
                <a:latin typeface="Times New Roman" panose="02020603050405020304" pitchFamily="18" charset="0"/>
                <a:cs typeface="Times New Roman" panose="02020603050405020304" pitchFamily="18" charset="0"/>
              </a:rPr>
              <a:t>lökozis</a:t>
            </a:r>
            <a:r>
              <a:rPr lang="tr-TR" altLang="ja-JP" sz="2800" dirty="0">
                <a:latin typeface="Times New Roman" panose="02020603050405020304" pitchFamily="18" charset="0"/>
                <a:cs typeface="Times New Roman" panose="02020603050405020304" pitchFamily="18" charset="0"/>
              </a:rPr>
              <a:t> veya diğer tümörler gelişir. </a:t>
            </a:r>
            <a:br>
              <a:rPr lang="tr-TR" altLang="ja-JP" sz="2800" dirty="0">
                <a:latin typeface="Times New Roman" panose="02020603050405020304" pitchFamily="18" charset="0"/>
                <a:cs typeface="Times New Roman" panose="02020603050405020304" pitchFamily="18" charset="0"/>
              </a:rPr>
            </a:br>
            <a:r>
              <a:rPr lang="tr-TR" altLang="ja-JP" sz="2800" dirty="0">
                <a:latin typeface="Times New Roman" panose="02020603050405020304" pitchFamily="18" charset="0"/>
                <a:cs typeface="Times New Roman" panose="02020603050405020304" pitchFamily="18" charset="0"/>
              </a:rPr>
              <a:t>Kayıplar nadiren %30</a:t>
            </a:r>
            <a:r>
              <a:rPr lang="tr-TR" altLang="en-US" sz="2800" dirty="0">
                <a:latin typeface="Times New Roman" panose="02020603050405020304" pitchFamily="18" charset="0"/>
                <a:cs typeface="Times New Roman" panose="02020603050405020304" pitchFamily="18" charset="0"/>
              </a:rPr>
              <a:t>’</a:t>
            </a:r>
            <a:r>
              <a:rPr lang="tr-TR" altLang="ja-JP" sz="2800" dirty="0">
                <a:latin typeface="Times New Roman" panose="02020603050405020304" pitchFamily="18" charset="0"/>
                <a:cs typeface="Times New Roman" panose="02020603050405020304" pitchFamily="18" charset="0"/>
              </a:rPr>
              <a:t>u aşar. </a:t>
            </a:r>
            <a:br>
              <a:rPr lang="tr-TR" altLang="ja-JP" sz="2800" dirty="0">
                <a:latin typeface="Times New Roman" panose="02020603050405020304" pitchFamily="18" charset="0"/>
                <a:cs typeface="Times New Roman" panose="02020603050405020304" pitchFamily="18" charset="0"/>
              </a:rPr>
            </a:br>
            <a:endParaRPr lang="tr-TR" altLang="tr-TR" sz="2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D2C6826D-3E14-0F4B-BD34-DC64317B5418}"/>
              </a:ext>
            </a:extLst>
          </p:cNvPr>
          <p:cNvSpPr>
            <a:spLocks noGrp="1" noChangeArrowheads="1"/>
          </p:cNvSpPr>
          <p:nvPr>
            <p:ph type="title" idx="4294967295"/>
          </p:nvPr>
        </p:nvSpPr>
        <p:spPr>
          <a:xfrm>
            <a:off x="335280" y="440436"/>
            <a:ext cx="8473440" cy="5977128"/>
          </a:xfrm>
        </p:spPr>
        <p:txBody>
          <a:bodyPr>
            <a:noAutofit/>
          </a:bodyPr>
          <a:lstStyle/>
          <a:p>
            <a:pPr algn="l"/>
            <a:r>
              <a:rPr lang="tr-TR" altLang="tr-TR" sz="2800" b="1" dirty="0">
                <a:latin typeface="Times New Roman" panose="02020603050405020304" pitchFamily="18" charset="0"/>
                <a:cs typeface="Times New Roman" panose="02020603050405020304" pitchFamily="18" charset="0"/>
              </a:rPr>
              <a:t>Epidemiyoloji</a:t>
            </a:r>
            <a:br>
              <a:rPr lang="tr-TR" altLang="tr-TR" sz="2800" b="1" dirty="0">
                <a:latin typeface="Times New Roman" panose="02020603050405020304" pitchFamily="18" charset="0"/>
                <a:cs typeface="Times New Roman" panose="02020603050405020304" pitchFamily="18" charset="0"/>
              </a:rPr>
            </a:br>
            <a:r>
              <a:rPr lang="tr-TR" altLang="tr-TR" sz="2800" b="1" dirty="0">
                <a:latin typeface="Times New Roman" panose="02020603050405020304" pitchFamily="18" charset="0"/>
                <a:cs typeface="Times New Roman" panose="02020603050405020304" pitchFamily="18" charset="0"/>
              </a:rPr>
              <a:t> </a:t>
            </a:r>
            <a:br>
              <a:rPr lang="tr-TR" altLang="tr-TR" sz="2800" b="1" dirty="0">
                <a:latin typeface="Times New Roman" panose="02020603050405020304" pitchFamily="18" charset="0"/>
                <a:cs typeface="Times New Roman" panose="02020603050405020304" pitchFamily="18" charset="0"/>
              </a:rPr>
            </a:br>
            <a:r>
              <a:rPr lang="tr-TR" altLang="tr-TR" sz="2800" dirty="0" err="1">
                <a:latin typeface="Times New Roman" panose="02020603050405020304" pitchFamily="18" charset="0"/>
                <a:cs typeface="Times New Roman" panose="02020603050405020304" pitchFamily="18" charset="0"/>
              </a:rPr>
              <a:t>Lenfoid</a:t>
            </a:r>
            <a:r>
              <a:rPr lang="tr-TR" altLang="tr-TR" sz="2800" dirty="0">
                <a:latin typeface="Times New Roman" panose="02020603050405020304" pitchFamily="18" charset="0"/>
                <a:cs typeface="Times New Roman" panose="02020603050405020304" pitchFamily="18" charset="0"/>
              </a:rPr>
              <a:t> </a:t>
            </a:r>
            <a:r>
              <a:rPr lang="tr-TR" altLang="tr-TR" sz="2800" dirty="0" err="1">
                <a:latin typeface="Times New Roman" panose="02020603050405020304" pitchFamily="18" charset="0"/>
                <a:cs typeface="Times New Roman" panose="02020603050405020304" pitchFamily="18" charset="0"/>
              </a:rPr>
              <a:t>lökozis</a:t>
            </a:r>
            <a:r>
              <a:rPr lang="tr-TR" altLang="en-US" sz="2800" dirty="0" err="1">
                <a:latin typeface="Times New Roman" panose="02020603050405020304" pitchFamily="18" charset="0"/>
                <a:cs typeface="Times New Roman" panose="02020603050405020304" pitchFamily="18" charset="0"/>
              </a:rPr>
              <a:t>’</a:t>
            </a:r>
            <a:r>
              <a:rPr lang="tr-TR" altLang="ja-JP" sz="2800" dirty="0" err="1">
                <a:latin typeface="Times New Roman" panose="02020603050405020304" pitchFamily="18" charset="0"/>
                <a:cs typeface="Times New Roman" panose="02020603050405020304" pitchFamily="18" charset="0"/>
              </a:rPr>
              <a:t>den</a:t>
            </a:r>
            <a:r>
              <a:rPr lang="tr-TR" altLang="ja-JP" sz="2800" dirty="0">
                <a:latin typeface="Times New Roman" panose="02020603050405020304" pitchFamily="18" charset="0"/>
                <a:cs typeface="Times New Roman" panose="02020603050405020304" pitchFamily="18" charset="0"/>
              </a:rPr>
              <a:t> oluşan </a:t>
            </a:r>
            <a:r>
              <a:rPr lang="tr-TR" altLang="ja-JP" sz="2800" dirty="0" err="1">
                <a:latin typeface="Times New Roman" panose="02020603050405020304" pitchFamily="18" charset="0"/>
                <a:cs typeface="Times New Roman" panose="02020603050405020304" pitchFamily="18" charset="0"/>
              </a:rPr>
              <a:t>mortalite</a:t>
            </a:r>
            <a:r>
              <a:rPr lang="tr-TR" altLang="ja-JP" sz="2800" dirty="0">
                <a:latin typeface="Times New Roman" panose="02020603050405020304" pitchFamily="18" charset="0"/>
                <a:cs typeface="Times New Roman" panose="02020603050405020304" pitchFamily="18" charset="0"/>
              </a:rPr>
              <a:t> ve ekonomik kayıplar prensip olarak yumurtacı ve damızlık yumurtacıların 5-9. aylarından itibaren başlar. Diğer </a:t>
            </a:r>
            <a:r>
              <a:rPr lang="tr-TR" altLang="ja-JP" sz="2800" dirty="0" err="1">
                <a:latin typeface="Times New Roman" panose="02020603050405020304" pitchFamily="18" charset="0"/>
                <a:cs typeface="Times New Roman" panose="02020603050405020304" pitchFamily="18" charset="0"/>
              </a:rPr>
              <a:t>neoplastik</a:t>
            </a:r>
            <a:r>
              <a:rPr lang="tr-TR" altLang="ja-JP" sz="2800" dirty="0">
                <a:latin typeface="Times New Roman" panose="02020603050405020304" pitchFamily="18" charset="0"/>
                <a:cs typeface="Times New Roman" panose="02020603050405020304" pitchFamily="18" charset="0"/>
              </a:rPr>
              <a:t> hastalıklar </a:t>
            </a:r>
            <a:r>
              <a:rPr lang="tr-TR" altLang="ja-JP" sz="2800" dirty="0" err="1">
                <a:latin typeface="Times New Roman" panose="02020603050405020304" pitchFamily="18" charset="0"/>
                <a:cs typeface="Times New Roman" panose="02020603050405020304" pitchFamily="18" charset="0"/>
              </a:rPr>
              <a:t>sporadik</a:t>
            </a:r>
            <a:r>
              <a:rPr lang="tr-TR" altLang="ja-JP" sz="2800" dirty="0">
                <a:latin typeface="Times New Roman" panose="02020603050405020304" pitchFamily="18" charset="0"/>
                <a:cs typeface="Times New Roman" panose="02020603050405020304" pitchFamily="18" charset="0"/>
              </a:rPr>
              <a:t> olarak görülürler. </a:t>
            </a:r>
            <a:br>
              <a:rPr lang="tr-TR" altLang="ja-JP" sz="2800" dirty="0">
                <a:latin typeface="Times New Roman" panose="02020603050405020304" pitchFamily="18" charset="0"/>
                <a:cs typeface="Times New Roman" panose="02020603050405020304" pitchFamily="18" charset="0"/>
              </a:rPr>
            </a:br>
            <a:r>
              <a:rPr lang="tr-TR" altLang="ja-JP" sz="2800" dirty="0" err="1">
                <a:latin typeface="Times New Roman" panose="02020603050405020304" pitchFamily="18" charset="0"/>
                <a:cs typeface="Times New Roman" panose="02020603050405020304" pitchFamily="18" charset="0"/>
              </a:rPr>
              <a:t>Vertikal</a:t>
            </a:r>
            <a:r>
              <a:rPr lang="tr-TR" altLang="ja-JP" sz="2800" dirty="0">
                <a:latin typeface="Times New Roman" panose="02020603050405020304" pitchFamily="18" charset="0"/>
                <a:cs typeface="Times New Roman" panose="02020603050405020304" pitchFamily="18" charset="0"/>
              </a:rPr>
              <a:t> ve </a:t>
            </a:r>
            <a:r>
              <a:rPr lang="tr-TR" altLang="ja-JP" sz="2800" dirty="0" err="1">
                <a:latin typeface="Times New Roman" panose="02020603050405020304" pitchFamily="18" charset="0"/>
                <a:cs typeface="Times New Roman" panose="02020603050405020304" pitchFamily="18" charset="0"/>
              </a:rPr>
              <a:t>horizontal</a:t>
            </a:r>
            <a:r>
              <a:rPr lang="tr-TR" altLang="ja-JP" sz="2800" dirty="0">
                <a:latin typeface="Times New Roman" panose="02020603050405020304" pitchFamily="18" charset="0"/>
                <a:cs typeface="Times New Roman" panose="02020603050405020304" pitchFamily="18" charset="0"/>
              </a:rPr>
              <a:t> yolla bulaşma görülür</a:t>
            </a:r>
            <a:br>
              <a:rPr lang="tr-TR" altLang="ja-JP" sz="2800" dirty="0">
                <a:latin typeface="Times New Roman" panose="02020603050405020304" pitchFamily="18" charset="0"/>
                <a:cs typeface="Times New Roman" panose="02020603050405020304" pitchFamily="18" charset="0"/>
              </a:rPr>
            </a:br>
            <a:r>
              <a:rPr lang="tr-TR" altLang="ja-JP" sz="2800" dirty="0">
                <a:latin typeface="Times New Roman" panose="02020603050405020304" pitchFamily="18" charset="0"/>
                <a:cs typeface="Times New Roman" panose="02020603050405020304" pitchFamily="18" charset="0"/>
              </a:rPr>
              <a:t>Anneden kaynaklanan </a:t>
            </a:r>
            <a:r>
              <a:rPr lang="tr-TR" altLang="ja-JP" sz="2800" dirty="0" err="1">
                <a:latin typeface="Times New Roman" panose="02020603050405020304" pitchFamily="18" charset="0"/>
                <a:cs typeface="Times New Roman" panose="02020603050405020304" pitchFamily="18" charset="0"/>
              </a:rPr>
              <a:t>vertikal</a:t>
            </a:r>
            <a:r>
              <a:rPr lang="tr-TR" altLang="ja-JP" sz="2800" dirty="0">
                <a:latin typeface="Times New Roman" panose="02020603050405020304" pitchFamily="18" charset="0"/>
                <a:cs typeface="Times New Roman" panose="02020603050405020304" pitchFamily="18" charset="0"/>
              </a:rPr>
              <a:t> bulaşmada ALSV </a:t>
            </a:r>
            <a:r>
              <a:rPr lang="tr-TR" altLang="ja-JP" sz="2800" dirty="0" err="1">
                <a:latin typeface="Times New Roman" panose="02020603050405020304" pitchFamily="18" charset="0"/>
                <a:cs typeface="Times New Roman" panose="02020603050405020304" pitchFamily="18" charset="0"/>
              </a:rPr>
              <a:t>oviduktan</a:t>
            </a:r>
            <a:r>
              <a:rPr lang="tr-TR" altLang="ja-JP" sz="2800" dirty="0">
                <a:latin typeface="Times New Roman" panose="02020603050405020304" pitchFamily="18" charset="0"/>
                <a:cs typeface="Times New Roman" panose="02020603050405020304" pitchFamily="18" charset="0"/>
              </a:rPr>
              <a:t> yumurta </a:t>
            </a:r>
            <a:r>
              <a:rPr lang="tr-TR" altLang="ja-JP" sz="2800" dirty="0" err="1">
                <a:latin typeface="Times New Roman" panose="02020603050405020304" pitchFamily="18" charset="0"/>
                <a:cs typeface="Times New Roman" panose="02020603050405020304" pitchFamily="18" charset="0"/>
              </a:rPr>
              <a:t>albuminine</a:t>
            </a:r>
            <a:r>
              <a:rPr lang="tr-TR" altLang="ja-JP" sz="2800" dirty="0">
                <a:latin typeface="Times New Roman" panose="02020603050405020304" pitchFamily="18" charset="0"/>
                <a:cs typeface="Times New Roman" panose="02020603050405020304" pitchFamily="18" charset="0"/>
              </a:rPr>
              <a:t> oradan da embriyoya bulaşır. </a:t>
            </a:r>
            <a:br>
              <a:rPr lang="tr-TR" altLang="ja-JP" sz="2800" dirty="0">
                <a:latin typeface="Times New Roman" panose="02020603050405020304" pitchFamily="18" charset="0"/>
                <a:cs typeface="Times New Roman" panose="02020603050405020304" pitchFamily="18" charset="0"/>
              </a:rPr>
            </a:br>
            <a:r>
              <a:rPr lang="tr-TR" altLang="ja-JP" sz="2800" dirty="0" err="1">
                <a:latin typeface="Times New Roman" panose="02020603050405020304" pitchFamily="18" charset="0"/>
                <a:cs typeface="Times New Roman" panose="02020603050405020304" pitchFamily="18" charset="0"/>
              </a:rPr>
              <a:t>Virus</a:t>
            </a:r>
            <a:r>
              <a:rPr lang="tr-TR" altLang="ja-JP" sz="2800" dirty="0">
                <a:latin typeface="Times New Roman" panose="02020603050405020304" pitchFamily="18" charset="0"/>
                <a:cs typeface="Times New Roman" panose="02020603050405020304" pitchFamily="18" charset="0"/>
              </a:rPr>
              <a:t> cinsiyet hücrelerinde üremez. Bulaşmada horozların rolü yoktur. Ancak, </a:t>
            </a:r>
            <a:r>
              <a:rPr lang="tr-TR" altLang="ja-JP" sz="2800" dirty="0" err="1">
                <a:latin typeface="Times New Roman" panose="02020603050405020304" pitchFamily="18" charset="0"/>
                <a:cs typeface="Times New Roman" panose="02020603050405020304" pitchFamily="18" charset="0"/>
              </a:rPr>
              <a:t>infekte</a:t>
            </a:r>
            <a:r>
              <a:rPr lang="tr-TR" altLang="ja-JP" sz="2800" dirty="0">
                <a:latin typeface="Times New Roman" panose="02020603050405020304" pitchFamily="18" charset="0"/>
                <a:cs typeface="Times New Roman" panose="02020603050405020304" pitchFamily="18" charset="0"/>
              </a:rPr>
              <a:t> horozlar bünyelerinde </a:t>
            </a:r>
            <a:r>
              <a:rPr lang="tr-TR" altLang="ja-JP" sz="2800" dirty="0" err="1">
                <a:latin typeface="Times New Roman" panose="02020603050405020304" pitchFamily="18" charset="0"/>
                <a:cs typeface="Times New Roman" panose="02020603050405020304" pitchFamily="18" charset="0"/>
              </a:rPr>
              <a:t>virusu</a:t>
            </a:r>
            <a:r>
              <a:rPr lang="tr-TR" altLang="ja-JP" sz="2800" dirty="0">
                <a:latin typeface="Times New Roman" panose="02020603050405020304" pitchFamily="18" charset="0"/>
                <a:cs typeface="Times New Roman" panose="02020603050405020304" pitchFamily="18" charset="0"/>
              </a:rPr>
              <a:t> barındırdıkları için portör olabilirler. </a:t>
            </a:r>
            <a:endParaRPr lang="tr-TR" altLang="tr-TR" sz="2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A54D0639-A271-2542-96BE-B5F9852F50D2}"/>
              </a:ext>
            </a:extLst>
          </p:cNvPr>
          <p:cNvSpPr>
            <a:spLocks noGrp="1" noChangeArrowheads="1"/>
          </p:cNvSpPr>
          <p:nvPr>
            <p:ph type="title" idx="4294967295"/>
          </p:nvPr>
        </p:nvSpPr>
        <p:spPr>
          <a:xfrm>
            <a:off x="292608" y="195072"/>
            <a:ext cx="8165592" cy="6129528"/>
          </a:xfrm>
        </p:spPr>
        <p:txBody>
          <a:bodyPr>
            <a:noAutofit/>
          </a:bodyPr>
          <a:lstStyle/>
          <a:p>
            <a:pPr algn="l"/>
            <a:r>
              <a:rPr lang="tr-TR" altLang="tr-TR" sz="2400" b="1" dirty="0">
                <a:latin typeface="Times New Roman" panose="02020603050405020304" pitchFamily="18" charset="0"/>
                <a:cs typeface="Times New Roman" panose="02020603050405020304" pitchFamily="18" charset="0"/>
              </a:rPr>
              <a:t>Semptomlar-</a:t>
            </a:r>
            <a:r>
              <a:rPr lang="tr-TR" altLang="tr-TR" sz="2400" b="1" dirty="0" err="1">
                <a:latin typeface="Times New Roman" panose="02020603050405020304" pitchFamily="18" charset="0"/>
                <a:cs typeface="Times New Roman" panose="02020603050405020304" pitchFamily="18" charset="0"/>
              </a:rPr>
              <a:t>Lenfoid</a:t>
            </a:r>
            <a:r>
              <a:rPr lang="tr-TR" altLang="tr-TR" sz="2400" b="1" dirty="0">
                <a:latin typeface="Times New Roman" panose="02020603050405020304" pitchFamily="18" charset="0"/>
                <a:cs typeface="Times New Roman" panose="02020603050405020304" pitchFamily="18" charset="0"/>
              </a:rPr>
              <a:t> </a:t>
            </a:r>
            <a:r>
              <a:rPr lang="tr-TR" altLang="tr-TR" sz="2400" b="1" dirty="0" err="1">
                <a:latin typeface="Times New Roman" panose="02020603050405020304" pitchFamily="18" charset="0"/>
                <a:cs typeface="Times New Roman" panose="02020603050405020304" pitchFamily="18" charset="0"/>
              </a:rPr>
              <a:t>Lökozis</a:t>
            </a:r>
            <a:br>
              <a:rPr lang="tr-TR" altLang="tr-TR" sz="2400" b="1" dirty="0">
                <a:latin typeface="Times New Roman" panose="02020603050405020304" pitchFamily="18" charset="0"/>
                <a:cs typeface="Times New Roman" panose="02020603050405020304" pitchFamily="18" charset="0"/>
              </a:rPr>
            </a:br>
            <a:br>
              <a:rPr lang="tr-TR" altLang="tr-TR" sz="2400" b="1" dirty="0">
                <a:latin typeface="Times New Roman" panose="02020603050405020304" pitchFamily="18" charset="0"/>
                <a:cs typeface="Times New Roman" panose="02020603050405020304" pitchFamily="18" charset="0"/>
              </a:rPr>
            </a:br>
            <a:r>
              <a:rPr lang="tr-TR" altLang="tr-TR" sz="2400" dirty="0" err="1">
                <a:latin typeface="Times New Roman" panose="02020603050405020304" pitchFamily="18" charset="0"/>
                <a:cs typeface="Times New Roman" panose="02020603050405020304" pitchFamily="18" charset="0"/>
              </a:rPr>
              <a:t>Virusun</a:t>
            </a:r>
            <a:r>
              <a:rPr lang="tr-TR" altLang="tr-TR" sz="2400" dirty="0">
                <a:latin typeface="Times New Roman" panose="02020603050405020304" pitchFamily="18" charset="0"/>
                <a:cs typeface="Times New Roman" panose="02020603050405020304" pitchFamily="18" charset="0"/>
              </a:rPr>
              <a:t> RPL12, B15, F42 veya RAV1 standart </a:t>
            </a:r>
            <a:r>
              <a:rPr lang="tr-TR" altLang="tr-TR" sz="2400" dirty="0" err="1">
                <a:latin typeface="Times New Roman" panose="02020603050405020304" pitchFamily="18" charset="0"/>
                <a:cs typeface="Times New Roman" panose="02020603050405020304" pitchFamily="18" charset="0"/>
              </a:rPr>
              <a:t>suşlarının</a:t>
            </a:r>
            <a:r>
              <a:rPr lang="tr-TR" altLang="tr-TR" sz="2400" dirty="0">
                <a:latin typeface="Times New Roman" panose="02020603050405020304" pitchFamily="18" charset="0"/>
                <a:cs typeface="Times New Roman" panose="02020603050405020304" pitchFamily="18" charset="0"/>
              </a:rPr>
              <a:t> duyarlı embriyolara veya 1-14 günlük duyarlı civcivlere </a:t>
            </a:r>
            <a:r>
              <a:rPr lang="tr-TR" altLang="tr-TR" sz="2400" dirty="0" err="1">
                <a:latin typeface="Times New Roman" panose="02020603050405020304" pitchFamily="18" charset="0"/>
                <a:cs typeface="Times New Roman" panose="02020603050405020304" pitchFamily="18" charset="0"/>
              </a:rPr>
              <a:t>inokulasyonundan</a:t>
            </a:r>
            <a:r>
              <a:rPr lang="tr-TR" altLang="tr-TR" sz="2400" dirty="0">
                <a:latin typeface="Times New Roman" panose="02020603050405020304" pitchFamily="18" charset="0"/>
                <a:cs typeface="Times New Roman" panose="02020603050405020304" pitchFamily="18" charset="0"/>
              </a:rPr>
              <a:t> sonra 14-30. haftalarda </a:t>
            </a:r>
            <a:r>
              <a:rPr lang="tr-TR" altLang="tr-TR" sz="2400" dirty="0" err="1">
                <a:latin typeface="Times New Roman" panose="02020603050405020304" pitchFamily="18" charset="0"/>
                <a:cs typeface="Times New Roman" panose="02020603050405020304" pitchFamily="18" charset="0"/>
              </a:rPr>
              <a:t>lenfoid</a:t>
            </a:r>
            <a:r>
              <a:rPr lang="tr-TR" altLang="tr-TR" sz="2400" dirty="0">
                <a:latin typeface="Times New Roman" panose="02020603050405020304" pitchFamily="18" charset="0"/>
                <a:cs typeface="Times New Roman" panose="02020603050405020304" pitchFamily="18" charset="0"/>
              </a:rPr>
              <a:t> </a:t>
            </a:r>
            <a:r>
              <a:rPr lang="tr-TR" altLang="tr-TR" sz="2400" dirty="0" err="1">
                <a:latin typeface="Times New Roman" panose="02020603050405020304" pitchFamily="18" charset="0"/>
                <a:cs typeface="Times New Roman" panose="02020603050405020304" pitchFamily="18" charset="0"/>
              </a:rPr>
              <a:t>lökozis</a:t>
            </a:r>
            <a:r>
              <a:rPr lang="tr-TR" altLang="tr-TR" sz="2400" dirty="0">
                <a:latin typeface="Times New Roman" panose="02020603050405020304" pitchFamily="18" charset="0"/>
                <a:cs typeface="Times New Roman" panose="02020603050405020304" pitchFamily="18" charset="0"/>
              </a:rPr>
              <a:t> görülmektedir. Ender olarak 14 haftalığın altında hastalığa rastlanmaktadır. </a:t>
            </a:r>
            <a:br>
              <a:rPr lang="tr-TR" altLang="tr-TR" sz="2400" dirty="0">
                <a:latin typeface="Times New Roman" panose="02020603050405020304" pitchFamily="18" charset="0"/>
                <a:cs typeface="Times New Roman" panose="02020603050405020304" pitchFamily="18" charset="0"/>
              </a:rPr>
            </a:br>
            <a:r>
              <a:rPr lang="tr-TR" altLang="tr-TR" sz="2400" dirty="0" err="1">
                <a:latin typeface="Times New Roman" panose="02020603050405020304" pitchFamily="18" charset="0"/>
                <a:cs typeface="Times New Roman" panose="02020603050405020304" pitchFamily="18" charset="0"/>
              </a:rPr>
              <a:t>İnsidens</a:t>
            </a:r>
            <a:r>
              <a:rPr lang="tr-TR" altLang="tr-TR" sz="2400" dirty="0">
                <a:latin typeface="Times New Roman" panose="02020603050405020304" pitchFamily="18" charset="0"/>
                <a:cs typeface="Times New Roman" panose="02020603050405020304" pitchFamily="18" charset="0"/>
              </a:rPr>
              <a:t> genellikle, cinsel olgunluğa eriştikten sonra çok daha yüksektir. </a:t>
            </a:r>
            <a:r>
              <a:rPr lang="tr-TR" altLang="tr-TR" sz="2400" dirty="0" err="1">
                <a:latin typeface="Times New Roman" panose="02020603050405020304" pitchFamily="18" charset="0"/>
                <a:cs typeface="Times New Roman" panose="02020603050405020304" pitchFamily="18" charset="0"/>
              </a:rPr>
              <a:t>Lenfoid</a:t>
            </a:r>
            <a:r>
              <a:rPr lang="tr-TR" altLang="tr-TR" sz="2400" dirty="0">
                <a:latin typeface="Times New Roman" panose="02020603050405020304" pitchFamily="18" charset="0"/>
                <a:cs typeface="Times New Roman" panose="02020603050405020304" pitchFamily="18" charset="0"/>
              </a:rPr>
              <a:t> </a:t>
            </a:r>
            <a:r>
              <a:rPr lang="tr-TR" altLang="tr-TR" sz="2400" dirty="0" err="1">
                <a:latin typeface="Times New Roman" panose="02020603050405020304" pitchFamily="18" charset="0"/>
                <a:cs typeface="Times New Roman" panose="02020603050405020304" pitchFamily="18" charset="0"/>
              </a:rPr>
              <a:t>lökozis</a:t>
            </a:r>
            <a:r>
              <a:rPr lang="tr-TR" altLang="tr-TR" sz="2400" dirty="0">
                <a:latin typeface="Times New Roman" panose="02020603050405020304" pitchFamily="18" charset="0"/>
                <a:cs typeface="Times New Roman" panose="02020603050405020304" pitchFamily="18" charset="0"/>
              </a:rPr>
              <a:t> her zaman bursa </a:t>
            </a:r>
            <a:r>
              <a:rPr lang="tr-TR" altLang="tr-TR" sz="2400" dirty="0" err="1">
                <a:latin typeface="Times New Roman" panose="02020603050405020304" pitchFamily="18" charset="0"/>
                <a:cs typeface="Times New Roman" panose="02020603050405020304" pitchFamily="18" charset="0"/>
              </a:rPr>
              <a:t>Fabricius</a:t>
            </a:r>
            <a:r>
              <a:rPr lang="tr-TR" altLang="en-US" sz="2400" dirty="0" err="1">
                <a:latin typeface="Times New Roman" panose="02020603050405020304" pitchFamily="18" charset="0"/>
                <a:cs typeface="Times New Roman" panose="02020603050405020304" pitchFamily="18" charset="0"/>
              </a:rPr>
              <a:t>’</a:t>
            </a:r>
            <a:r>
              <a:rPr lang="tr-TR" altLang="ja-JP" sz="2400" dirty="0" err="1">
                <a:latin typeface="Times New Roman" panose="02020603050405020304" pitchFamily="18" charset="0"/>
                <a:cs typeface="Times New Roman" panose="02020603050405020304" pitchFamily="18" charset="0"/>
              </a:rPr>
              <a:t>da</a:t>
            </a:r>
            <a:r>
              <a:rPr lang="tr-TR" altLang="ja-JP" sz="2400" dirty="0">
                <a:latin typeface="Times New Roman" panose="02020603050405020304" pitchFamily="18" charset="0"/>
                <a:cs typeface="Times New Roman" panose="02020603050405020304" pitchFamily="18" charset="0"/>
              </a:rPr>
              <a:t> bir tümör oluşumu ile başlar ve bursa </a:t>
            </a:r>
            <a:r>
              <a:rPr lang="tr-TR" altLang="ja-JP" sz="2400" dirty="0" err="1">
                <a:latin typeface="Times New Roman" panose="02020603050405020304" pitchFamily="18" charset="0"/>
                <a:cs typeface="Times New Roman" panose="02020603050405020304" pitchFamily="18" charset="0"/>
              </a:rPr>
              <a:t>Fabricius</a:t>
            </a:r>
            <a:r>
              <a:rPr lang="tr-TR" altLang="ja-JP" sz="2400" dirty="0">
                <a:latin typeface="Times New Roman" panose="02020603050405020304" pitchFamily="18" charset="0"/>
                <a:cs typeface="Times New Roman" panose="02020603050405020304" pitchFamily="18" charset="0"/>
              </a:rPr>
              <a:t> küçülüp kayboluncaya kadar bu organda lokalize olur. </a:t>
            </a:r>
            <a:br>
              <a:rPr lang="tr-TR" altLang="ja-JP" sz="2400" dirty="0">
                <a:latin typeface="Times New Roman" panose="02020603050405020304" pitchFamily="18" charset="0"/>
                <a:cs typeface="Times New Roman" panose="02020603050405020304" pitchFamily="18" charset="0"/>
              </a:rPr>
            </a:br>
            <a:r>
              <a:rPr lang="tr-TR" altLang="ja-JP" sz="2400" dirty="0">
                <a:latin typeface="Times New Roman" panose="02020603050405020304" pitchFamily="18" charset="0"/>
                <a:cs typeface="Times New Roman" panose="02020603050405020304" pitchFamily="18" charset="0"/>
              </a:rPr>
              <a:t>Tavuk yumurtlama çağına girdiği zaman tümör metastaz yapar ve diğer organlara yayılır. Bu nedenle </a:t>
            </a:r>
            <a:r>
              <a:rPr lang="tr-TR" altLang="ja-JP" sz="2400" dirty="0" err="1">
                <a:latin typeface="Times New Roman" panose="02020603050405020304" pitchFamily="18" charset="0"/>
                <a:cs typeface="Times New Roman" panose="02020603050405020304" pitchFamily="18" charset="0"/>
              </a:rPr>
              <a:t>inkubasyon</a:t>
            </a:r>
            <a:r>
              <a:rPr lang="tr-TR" altLang="ja-JP" sz="2400" dirty="0">
                <a:latin typeface="Times New Roman" panose="02020603050405020304" pitchFamily="18" charset="0"/>
                <a:cs typeface="Times New Roman" panose="02020603050405020304" pitchFamily="18" charset="0"/>
              </a:rPr>
              <a:t> süresi uzundur. Karaciğerde meydana gelen </a:t>
            </a:r>
            <a:r>
              <a:rPr lang="tr-TR" altLang="ja-JP" sz="2400" dirty="0" err="1">
                <a:latin typeface="Times New Roman" panose="02020603050405020304" pitchFamily="18" charset="0"/>
                <a:cs typeface="Times New Roman" panose="02020603050405020304" pitchFamily="18" charset="0"/>
              </a:rPr>
              <a:t>diffuz</a:t>
            </a:r>
            <a:r>
              <a:rPr lang="tr-TR" altLang="ja-JP" sz="2400" dirty="0">
                <a:latin typeface="Times New Roman" panose="02020603050405020304" pitchFamily="18" charset="0"/>
                <a:cs typeface="Times New Roman" panose="02020603050405020304" pitchFamily="18" charset="0"/>
              </a:rPr>
              <a:t> büyümeden dolayı  </a:t>
            </a:r>
            <a:r>
              <a:rPr lang="tr-TR" altLang="en-US" sz="2400" dirty="0">
                <a:latin typeface="Times New Roman" panose="02020603050405020304" pitchFamily="18" charset="0"/>
                <a:cs typeface="Times New Roman" panose="02020603050405020304" pitchFamily="18" charset="0"/>
              </a:rPr>
              <a:t>“</a:t>
            </a:r>
            <a:r>
              <a:rPr lang="tr-TR" altLang="ja-JP" sz="2400" dirty="0">
                <a:latin typeface="Times New Roman" panose="02020603050405020304" pitchFamily="18" charset="0"/>
                <a:cs typeface="Times New Roman" panose="02020603050405020304" pitchFamily="18" charset="0"/>
              </a:rPr>
              <a:t>Büyük karaciğer hastalığı</a:t>
            </a:r>
            <a:r>
              <a:rPr lang="tr-TR" altLang="en-US" sz="2400" dirty="0">
                <a:latin typeface="Times New Roman" panose="02020603050405020304" pitchFamily="18" charset="0"/>
                <a:cs typeface="Times New Roman" panose="02020603050405020304" pitchFamily="18" charset="0"/>
              </a:rPr>
              <a:t>”</a:t>
            </a:r>
            <a:r>
              <a:rPr lang="tr-TR" altLang="ja-JP" sz="2400" dirty="0">
                <a:latin typeface="Times New Roman" panose="02020603050405020304" pitchFamily="18" charset="0"/>
                <a:cs typeface="Times New Roman" panose="02020603050405020304" pitchFamily="18" charset="0"/>
              </a:rPr>
              <a:t> olarak da bilinir</a:t>
            </a:r>
            <a:br>
              <a:rPr lang="tr-TR" altLang="ja-JP" sz="2400" dirty="0">
                <a:latin typeface="Times New Roman" panose="02020603050405020304" pitchFamily="18" charset="0"/>
                <a:cs typeface="Times New Roman" panose="02020603050405020304" pitchFamily="18" charset="0"/>
              </a:rPr>
            </a:br>
            <a:r>
              <a:rPr lang="tr-TR" altLang="ja-JP" sz="2400" dirty="0">
                <a:latin typeface="Times New Roman" panose="02020603050405020304" pitchFamily="18" charset="0"/>
                <a:cs typeface="Times New Roman" panose="02020603050405020304" pitchFamily="18" charset="0"/>
              </a:rPr>
              <a:t>Hastalığın dış belirtileri pek açık değildir. İbik solgun, buruşuk ve nadiren </a:t>
            </a:r>
            <a:r>
              <a:rPr lang="tr-TR" altLang="ja-JP" sz="2400" dirty="0" err="1">
                <a:latin typeface="Times New Roman" panose="02020603050405020304" pitchFamily="18" charset="0"/>
                <a:cs typeface="Times New Roman" panose="02020603050405020304" pitchFamily="18" charset="0"/>
              </a:rPr>
              <a:t>siyanotiktir</a:t>
            </a:r>
            <a:r>
              <a:rPr lang="tr-TR" altLang="ja-JP" sz="2400" dirty="0">
                <a:latin typeface="Times New Roman" panose="02020603050405020304" pitchFamily="18" charset="0"/>
                <a:cs typeface="Times New Roman" panose="02020603050405020304" pitchFamily="18" charset="0"/>
              </a:rPr>
              <a:t>. </a:t>
            </a:r>
            <a:endParaRPr lang="tr-TR" altLang="tr-TR" sz="2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2522CC1E-08A7-CD43-B576-CDFA72463395}"/>
              </a:ext>
            </a:extLst>
          </p:cNvPr>
          <p:cNvSpPr>
            <a:spLocks noGrp="1" noChangeArrowheads="1"/>
          </p:cNvSpPr>
          <p:nvPr>
            <p:ph type="title" idx="4294967295"/>
          </p:nvPr>
        </p:nvSpPr>
        <p:spPr>
          <a:xfrm>
            <a:off x="97536" y="243840"/>
            <a:ext cx="8360664" cy="6385560"/>
          </a:xfrm>
        </p:spPr>
        <p:txBody>
          <a:bodyPr/>
          <a:lstStyle/>
          <a:p>
            <a:pPr algn="l"/>
            <a:r>
              <a:rPr lang="tr-TR" altLang="tr-TR" sz="2400" b="1" dirty="0">
                <a:latin typeface="Times New Roman" panose="02020603050405020304" pitchFamily="18" charset="0"/>
                <a:cs typeface="Times New Roman" panose="02020603050405020304" pitchFamily="18" charset="0"/>
              </a:rPr>
              <a:t>Semptomlar-</a:t>
            </a:r>
            <a:r>
              <a:rPr lang="tr-TR" altLang="tr-TR" sz="2400" b="1" dirty="0" err="1">
                <a:latin typeface="Times New Roman" panose="02020603050405020304" pitchFamily="18" charset="0"/>
                <a:cs typeface="Times New Roman" panose="02020603050405020304" pitchFamily="18" charset="0"/>
              </a:rPr>
              <a:t>Lenfoid</a:t>
            </a:r>
            <a:r>
              <a:rPr lang="tr-TR" altLang="tr-TR" sz="2400" b="1" dirty="0">
                <a:latin typeface="Times New Roman" panose="02020603050405020304" pitchFamily="18" charset="0"/>
                <a:cs typeface="Times New Roman" panose="02020603050405020304" pitchFamily="18" charset="0"/>
              </a:rPr>
              <a:t> </a:t>
            </a:r>
            <a:r>
              <a:rPr lang="tr-TR" altLang="tr-TR" sz="2400" b="1" dirty="0" err="1">
                <a:latin typeface="Times New Roman" panose="02020603050405020304" pitchFamily="18" charset="0"/>
                <a:cs typeface="Times New Roman" panose="02020603050405020304" pitchFamily="18" charset="0"/>
              </a:rPr>
              <a:t>Lökozis</a:t>
            </a:r>
            <a:br>
              <a:rPr lang="tr-TR" altLang="tr-TR" sz="2400" b="1" dirty="0">
                <a:latin typeface="Times New Roman" panose="02020603050405020304" pitchFamily="18" charset="0"/>
                <a:cs typeface="Times New Roman" panose="02020603050405020304" pitchFamily="18" charset="0"/>
              </a:rPr>
            </a:br>
            <a:r>
              <a:rPr lang="tr-TR" altLang="tr-TR" sz="2400" b="1" dirty="0">
                <a:latin typeface="Times New Roman" panose="02020603050405020304" pitchFamily="18" charset="0"/>
                <a:cs typeface="Times New Roman" panose="02020603050405020304" pitchFamily="18" charset="0"/>
              </a:rPr>
              <a:t> </a:t>
            </a:r>
            <a:br>
              <a:rPr lang="tr-TR" altLang="tr-TR" sz="2400" b="1"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İştahsızlık ve zayıflama vardır. Karın bölgesi çoğu zaman genişlemiştir. Tüyler </a:t>
            </a:r>
            <a:r>
              <a:rPr lang="tr-TR" altLang="tr-TR" sz="2400" dirty="0" err="1">
                <a:latin typeface="Times New Roman" panose="02020603050405020304" pitchFamily="18" charset="0"/>
                <a:cs typeface="Times New Roman" panose="02020603050405020304" pitchFamily="18" charset="0"/>
              </a:rPr>
              <a:t>yesil</a:t>
            </a:r>
            <a:r>
              <a:rPr lang="tr-TR" altLang="tr-TR" sz="2400" dirty="0">
                <a:latin typeface="Times New Roman" panose="02020603050405020304" pitchFamily="18" charset="0"/>
                <a:cs typeface="Times New Roman" panose="02020603050405020304" pitchFamily="18" charset="0"/>
              </a:rPr>
              <a:t> renkli bir ishalle bulaşık olabilir.</a:t>
            </a:r>
            <a:br>
              <a:rPr lang="tr-TR" altLang="tr-TR" sz="2400"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Karaciğer, bursa </a:t>
            </a:r>
            <a:r>
              <a:rPr lang="tr-TR" altLang="tr-TR" sz="2400" dirty="0" err="1">
                <a:latin typeface="Times New Roman" panose="02020603050405020304" pitchFamily="18" charset="0"/>
                <a:cs typeface="Times New Roman" panose="02020603050405020304" pitchFamily="18" charset="0"/>
              </a:rPr>
              <a:t>Fabricius</a:t>
            </a:r>
            <a:r>
              <a:rPr lang="tr-TR" altLang="tr-TR" sz="2400" dirty="0">
                <a:latin typeface="Times New Roman" panose="02020603050405020304" pitchFamily="18" charset="0"/>
                <a:cs typeface="Times New Roman" panose="02020603050405020304" pitchFamily="18" charset="0"/>
              </a:rPr>
              <a:t> ve/veya böbrekler büyüdüğünden </a:t>
            </a:r>
            <a:r>
              <a:rPr lang="tr-TR" altLang="tr-TR" sz="2400" dirty="0" err="1">
                <a:latin typeface="Times New Roman" panose="02020603050405020304" pitchFamily="18" charset="0"/>
                <a:cs typeface="Times New Roman" panose="02020603050405020304" pitchFamily="18" charset="0"/>
              </a:rPr>
              <a:t>palpasyonla</a:t>
            </a:r>
            <a:r>
              <a:rPr lang="tr-TR" altLang="tr-TR" sz="2400" dirty="0">
                <a:latin typeface="Times New Roman" panose="02020603050405020304" pitchFamily="18" charset="0"/>
                <a:cs typeface="Times New Roman" panose="02020603050405020304" pitchFamily="18" charset="0"/>
              </a:rPr>
              <a:t> </a:t>
            </a:r>
            <a:r>
              <a:rPr lang="tr-TR" altLang="tr-TR" sz="2400" dirty="0" err="1">
                <a:latin typeface="Times New Roman" panose="02020603050405020304" pitchFamily="18" charset="0"/>
                <a:cs typeface="Times New Roman" panose="02020603050405020304" pitchFamily="18" charset="0"/>
              </a:rPr>
              <a:t>farkedilebilir</a:t>
            </a:r>
            <a:r>
              <a:rPr lang="tr-TR" altLang="tr-TR" sz="2400" dirty="0">
                <a:latin typeface="Times New Roman" panose="02020603050405020304" pitchFamily="18" charset="0"/>
                <a:cs typeface="Times New Roman" panose="02020603050405020304" pitchFamily="18" charset="0"/>
              </a:rPr>
              <a:t>. Klinik belirtiler görüldükten sonra hastalık çok hızlı ilerler.</a:t>
            </a:r>
            <a:br>
              <a:rPr lang="tr-TR" altLang="tr-TR" sz="2400" dirty="0">
                <a:latin typeface="Times New Roman" panose="02020603050405020304" pitchFamily="18" charset="0"/>
                <a:cs typeface="Times New Roman" panose="02020603050405020304" pitchFamily="18" charset="0"/>
              </a:rPr>
            </a:br>
            <a:r>
              <a:rPr lang="tr-TR" altLang="tr-TR" sz="2400" dirty="0" err="1">
                <a:latin typeface="Times New Roman" panose="02020603050405020304" pitchFamily="18" charset="0"/>
                <a:cs typeface="Times New Roman" panose="02020603050405020304" pitchFamily="18" charset="0"/>
              </a:rPr>
              <a:t>Nekropside</a:t>
            </a:r>
            <a:r>
              <a:rPr lang="tr-TR" altLang="tr-TR" sz="2400" dirty="0">
                <a:latin typeface="Times New Roman" panose="02020603050405020304" pitchFamily="18" charset="0"/>
                <a:cs typeface="Times New Roman" panose="02020603050405020304" pitchFamily="18" charset="0"/>
              </a:rPr>
              <a:t> karaciğer, dalak, ve bursa </a:t>
            </a:r>
            <a:r>
              <a:rPr lang="tr-TR" altLang="tr-TR" sz="2400" dirty="0" err="1">
                <a:latin typeface="Times New Roman" panose="02020603050405020304" pitchFamily="18" charset="0"/>
                <a:cs typeface="Times New Roman" panose="02020603050405020304" pitchFamily="18" charset="0"/>
              </a:rPr>
              <a:t>Fabricius</a:t>
            </a:r>
            <a:r>
              <a:rPr lang="tr-TR" altLang="tr-TR" sz="2400" dirty="0">
                <a:latin typeface="Times New Roman" panose="02020603050405020304" pitchFamily="18" charset="0"/>
                <a:cs typeface="Times New Roman" panose="02020603050405020304" pitchFamily="18" charset="0"/>
              </a:rPr>
              <a:t> da gözle görülebilir tümörlere rastlanılabilir. </a:t>
            </a:r>
            <a:br>
              <a:rPr lang="tr-TR" altLang="tr-TR" sz="2400"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Bu organların dışında böbrek, akciğer, </a:t>
            </a:r>
            <a:r>
              <a:rPr lang="tr-TR" altLang="tr-TR" sz="2400" dirty="0" err="1">
                <a:latin typeface="Times New Roman" panose="02020603050405020304" pitchFamily="18" charset="0"/>
                <a:cs typeface="Times New Roman" panose="02020603050405020304" pitchFamily="18" charset="0"/>
              </a:rPr>
              <a:t>gonad</a:t>
            </a:r>
            <a:r>
              <a:rPr lang="tr-TR" altLang="tr-TR" sz="2400" dirty="0">
                <a:latin typeface="Times New Roman" panose="02020603050405020304" pitchFamily="18" charset="0"/>
                <a:cs typeface="Times New Roman" panose="02020603050405020304" pitchFamily="18" charset="0"/>
              </a:rPr>
              <a:t>, barsak, kalp, kemik iliği ve </a:t>
            </a:r>
            <a:r>
              <a:rPr lang="tr-TR" altLang="tr-TR" sz="2400" dirty="0" err="1">
                <a:latin typeface="Times New Roman" panose="02020603050405020304" pitchFamily="18" charset="0"/>
                <a:cs typeface="Times New Roman" panose="02020603050405020304" pitchFamily="18" charset="0"/>
              </a:rPr>
              <a:t>mezenteryumda</a:t>
            </a:r>
            <a:r>
              <a:rPr lang="tr-TR" altLang="tr-TR" sz="2400" dirty="0">
                <a:latin typeface="Times New Roman" panose="02020603050405020304" pitchFamily="18" charset="0"/>
                <a:cs typeface="Times New Roman" panose="02020603050405020304" pitchFamily="18" charset="0"/>
              </a:rPr>
              <a:t> da tümörler görülebilir. </a:t>
            </a:r>
            <a:br>
              <a:rPr lang="tr-TR" altLang="tr-TR" sz="2400"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Tümörler yumuşak, düz ve parlaktır. Kesit yüzü hafif griden krema beyazına kadar değişebilir. Nadir olarak nekroz vardır. </a:t>
            </a:r>
            <a:r>
              <a:rPr lang="tr-TR" altLang="tr-TR" sz="2400" dirty="0" err="1">
                <a:latin typeface="Times New Roman" panose="02020603050405020304" pitchFamily="18" charset="0"/>
                <a:cs typeface="Times New Roman" panose="02020603050405020304" pitchFamily="18" charset="0"/>
              </a:rPr>
              <a:t>Tümöral</a:t>
            </a:r>
            <a:r>
              <a:rPr lang="tr-TR" altLang="tr-TR" sz="2400" dirty="0">
                <a:latin typeface="Times New Roman" panose="02020603050405020304" pitchFamily="18" charset="0"/>
                <a:cs typeface="Times New Roman" panose="02020603050405020304" pitchFamily="18" charset="0"/>
              </a:rPr>
              <a:t> gelişimler </a:t>
            </a:r>
            <a:r>
              <a:rPr lang="tr-TR" altLang="tr-TR" sz="2400" dirty="0" err="1">
                <a:latin typeface="Times New Roman" panose="02020603050405020304" pitchFamily="18" charset="0"/>
                <a:cs typeface="Times New Roman" panose="02020603050405020304" pitchFamily="18" charset="0"/>
              </a:rPr>
              <a:t>noduler</a:t>
            </a:r>
            <a:r>
              <a:rPr lang="tr-TR" altLang="tr-TR" sz="2400" dirty="0">
                <a:latin typeface="Times New Roman" panose="02020603050405020304" pitchFamily="18" charset="0"/>
                <a:cs typeface="Times New Roman" panose="02020603050405020304" pitchFamily="18" charset="0"/>
              </a:rPr>
              <a:t>, </a:t>
            </a:r>
            <a:r>
              <a:rPr lang="tr-TR" altLang="tr-TR" sz="2400" dirty="0" err="1">
                <a:latin typeface="Times New Roman" panose="02020603050405020304" pitchFamily="18" charset="0"/>
                <a:cs typeface="Times New Roman" panose="02020603050405020304" pitchFamily="18" charset="0"/>
              </a:rPr>
              <a:t>miliar</a:t>
            </a:r>
            <a:r>
              <a:rPr lang="tr-TR" altLang="tr-TR" sz="2400" dirty="0">
                <a:latin typeface="Times New Roman" panose="02020603050405020304" pitchFamily="18" charset="0"/>
                <a:cs typeface="Times New Roman" panose="02020603050405020304" pitchFamily="18" charset="0"/>
              </a:rPr>
              <a:t>, </a:t>
            </a:r>
            <a:r>
              <a:rPr lang="tr-TR" altLang="tr-TR" sz="2400" dirty="0" err="1">
                <a:latin typeface="Times New Roman" panose="02020603050405020304" pitchFamily="18" charset="0"/>
                <a:cs typeface="Times New Roman" panose="02020603050405020304" pitchFamily="18" charset="0"/>
              </a:rPr>
              <a:t>diffuz</a:t>
            </a:r>
            <a:r>
              <a:rPr lang="tr-TR" altLang="tr-TR" sz="2400" dirty="0">
                <a:latin typeface="Times New Roman" panose="02020603050405020304" pitchFamily="18" charset="0"/>
                <a:cs typeface="Times New Roman" panose="02020603050405020304" pitchFamily="18" charset="0"/>
              </a:rPr>
              <a:t> veya bu formların kombinasyonu şeklinde olabilir. </a:t>
            </a:r>
            <a:br>
              <a:rPr lang="tr-TR" altLang="tr-TR" sz="2400" dirty="0">
                <a:latin typeface="Times New Roman" panose="02020603050405020304" pitchFamily="18" charset="0"/>
                <a:cs typeface="Times New Roman" panose="02020603050405020304" pitchFamily="18" charset="0"/>
              </a:rPr>
            </a:br>
            <a:r>
              <a:rPr lang="tr-TR" altLang="tr-TR" sz="2400" dirty="0" err="1">
                <a:latin typeface="Times New Roman" panose="02020603050405020304" pitchFamily="18" charset="0"/>
                <a:cs typeface="Times New Roman" panose="02020603050405020304" pitchFamily="18" charset="0"/>
              </a:rPr>
              <a:t>Lenfoid</a:t>
            </a:r>
            <a:r>
              <a:rPr lang="tr-TR" altLang="tr-TR" sz="2400" dirty="0">
                <a:latin typeface="Times New Roman" panose="02020603050405020304" pitchFamily="18" charset="0"/>
                <a:cs typeface="Times New Roman" panose="02020603050405020304" pitchFamily="18" charset="0"/>
              </a:rPr>
              <a:t> </a:t>
            </a:r>
            <a:r>
              <a:rPr lang="tr-TR" altLang="tr-TR" sz="2400" dirty="0" err="1">
                <a:latin typeface="Times New Roman" panose="02020603050405020304" pitchFamily="18" charset="0"/>
                <a:cs typeface="Times New Roman" panose="02020603050405020304" pitchFamily="18" charset="0"/>
              </a:rPr>
              <a:t>lökozisde</a:t>
            </a:r>
            <a:r>
              <a:rPr lang="tr-TR" altLang="tr-TR" sz="2400" dirty="0">
                <a:latin typeface="Times New Roman" panose="02020603050405020304" pitchFamily="18" charset="0"/>
                <a:cs typeface="Times New Roman" panose="02020603050405020304" pitchFamily="18" charset="0"/>
              </a:rPr>
              <a:t> gelişmemiş </a:t>
            </a:r>
            <a:r>
              <a:rPr lang="tr-TR" altLang="tr-TR" sz="2400" dirty="0" err="1">
                <a:latin typeface="Times New Roman" panose="02020603050405020304" pitchFamily="18" charset="0"/>
                <a:cs typeface="Times New Roman" panose="02020603050405020304" pitchFamily="18" charset="0"/>
              </a:rPr>
              <a:t>lenfoblastların</a:t>
            </a:r>
            <a:r>
              <a:rPr lang="tr-TR" altLang="tr-TR" sz="2400" dirty="0">
                <a:latin typeface="Times New Roman" panose="02020603050405020304" pitchFamily="18" charset="0"/>
                <a:cs typeface="Times New Roman" panose="02020603050405020304" pitchFamily="18" charset="0"/>
              </a:rPr>
              <a:t> </a:t>
            </a:r>
            <a:r>
              <a:rPr lang="tr-TR" altLang="tr-TR" sz="2400" dirty="0" err="1">
                <a:latin typeface="Times New Roman" panose="02020603050405020304" pitchFamily="18" charset="0"/>
                <a:cs typeface="Times New Roman" panose="02020603050405020304" pitchFamily="18" charset="0"/>
              </a:rPr>
              <a:t>pyroninofilik</a:t>
            </a:r>
            <a:r>
              <a:rPr lang="tr-TR" altLang="tr-TR" sz="2400" dirty="0">
                <a:latin typeface="Times New Roman" panose="02020603050405020304" pitchFamily="18" charset="0"/>
                <a:cs typeface="Times New Roman" panose="02020603050405020304" pitchFamily="18" charset="0"/>
              </a:rPr>
              <a:t> oluşları bu hastalığın </a:t>
            </a:r>
            <a:r>
              <a:rPr lang="tr-TR" altLang="tr-TR" sz="2400" dirty="0" err="1">
                <a:latin typeface="Times New Roman" panose="02020603050405020304" pitchFamily="18" charset="0"/>
                <a:cs typeface="Times New Roman" panose="02020603050405020304" pitchFamily="18" charset="0"/>
              </a:rPr>
              <a:t>Marek</a:t>
            </a:r>
            <a:r>
              <a:rPr lang="tr-TR" altLang="en-US" sz="2400" dirty="0" err="1">
                <a:latin typeface="Times New Roman" panose="02020603050405020304" pitchFamily="18" charset="0"/>
                <a:cs typeface="Times New Roman" panose="02020603050405020304" pitchFamily="18" charset="0"/>
              </a:rPr>
              <a:t>’</a:t>
            </a:r>
            <a:r>
              <a:rPr lang="tr-TR" altLang="ja-JP" sz="2400" dirty="0" err="1">
                <a:latin typeface="Times New Roman" panose="02020603050405020304" pitchFamily="18" charset="0"/>
                <a:cs typeface="Times New Roman" panose="02020603050405020304" pitchFamily="18" charset="0"/>
              </a:rPr>
              <a:t>ten</a:t>
            </a:r>
            <a:r>
              <a:rPr lang="tr-TR" altLang="ja-JP" sz="2400" dirty="0">
                <a:latin typeface="Times New Roman" panose="02020603050405020304" pitchFamily="18" charset="0"/>
                <a:cs typeface="Times New Roman" panose="02020603050405020304" pitchFamily="18" charset="0"/>
              </a:rPr>
              <a:t> ayırımını sağlamaktadır.</a:t>
            </a:r>
            <a:endParaRPr lang="tr-TR" altLang="tr-TR" sz="2400"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C9118B13-5D2E-7648-A654-181561461B7E}"/>
              </a:ext>
            </a:extLst>
          </p:cNvPr>
          <p:cNvSpPr>
            <a:spLocks noGrp="1" noChangeArrowheads="1"/>
          </p:cNvSpPr>
          <p:nvPr>
            <p:ph type="title" idx="4294967295"/>
          </p:nvPr>
        </p:nvSpPr>
        <p:spPr>
          <a:xfrm>
            <a:off x="838200" y="609600"/>
            <a:ext cx="7620000" cy="5791200"/>
          </a:xfrm>
        </p:spPr>
        <p:txBody>
          <a:bodyPr>
            <a:normAutofit/>
          </a:bodyPr>
          <a:lstStyle/>
          <a:p>
            <a:pPr algn="l"/>
            <a:r>
              <a:rPr lang="tr-TR" altLang="tr-TR" sz="2800" b="1" dirty="0">
                <a:latin typeface="Times New Roman" panose="02020603050405020304" pitchFamily="18" charset="0"/>
                <a:cs typeface="Times New Roman" panose="02020603050405020304" pitchFamily="18" charset="0"/>
              </a:rPr>
              <a:t>Semptomlar-</a:t>
            </a:r>
            <a:r>
              <a:rPr lang="tr-TR" altLang="tr-TR" sz="2800" b="1" dirty="0" err="1">
                <a:latin typeface="Times New Roman" panose="02020603050405020304" pitchFamily="18" charset="0"/>
                <a:cs typeface="Times New Roman" panose="02020603050405020304" pitchFamily="18" charset="0"/>
              </a:rPr>
              <a:t>Erythroblastosis</a:t>
            </a:r>
            <a:br>
              <a:rPr lang="tr-TR" altLang="tr-TR" sz="2800" b="1" dirty="0">
                <a:latin typeface="Times New Roman" panose="02020603050405020304" pitchFamily="18" charset="0"/>
                <a:cs typeface="Times New Roman" panose="02020603050405020304" pitchFamily="18" charset="0"/>
              </a:rPr>
            </a:br>
            <a:br>
              <a:rPr lang="tr-TR" altLang="tr-TR" sz="2800" b="1" dirty="0">
                <a:latin typeface="Times New Roman" panose="02020603050405020304" pitchFamily="18" charset="0"/>
                <a:cs typeface="Times New Roman" panose="02020603050405020304" pitchFamily="18" charset="0"/>
              </a:rPr>
            </a:br>
            <a:r>
              <a:rPr lang="tr-TR" altLang="tr-TR" sz="2800" dirty="0" err="1">
                <a:latin typeface="Times New Roman" panose="02020603050405020304" pitchFamily="18" charset="0"/>
                <a:cs typeface="Times New Roman" panose="02020603050405020304" pitchFamily="18" charset="0"/>
              </a:rPr>
              <a:t>Eritroblastosis</a:t>
            </a:r>
            <a:r>
              <a:rPr lang="tr-TR" altLang="tr-TR" sz="2800" dirty="0">
                <a:latin typeface="Times New Roman" panose="02020603050405020304" pitchFamily="18" charset="0"/>
                <a:cs typeface="Times New Roman" panose="02020603050405020304" pitchFamily="18" charset="0"/>
              </a:rPr>
              <a:t> 3 aylıktan büyük, yetişkin tavukları etkileyen, az rastlanan, </a:t>
            </a:r>
            <a:r>
              <a:rPr lang="tr-TR" altLang="tr-TR" sz="2800" dirty="0" err="1">
                <a:latin typeface="Times New Roman" panose="02020603050405020304" pitchFamily="18" charset="0"/>
                <a:cs typeface="Times New Roman" panose="02020603050405020304" pitchFamily="18" charset="0"/>
              </a:rPr>
              <a:t>sporadik</a:t>
            </a:r>
            <a:r>
              <a:rPr lang="tr-TR" altLang="tr-TR" sz="2800" dirty="0">
                <a:latin typeface="Times New Roman" panose="02020603050405020304" pitchFamily="18" charset="0"/>
                <a:cs typeface="Times New Roman" panose="02020603050405020304" pitchFamily="18" charset="0"/>
              </a:rPr>
              <a:t> bir hastalıktır. </a:t>
            </a:r>
            <a:br>
              <a:rPr lang="tr-TR" altLang="tr-TR" sz="2800" dirty="0">
                <a:latin typeface="Times New Roman" panose="02020603050405020304" pitchFamily="18" charset="0"/>
                <a:cs typeface="Times New Roman" panose="02020603050405020304" pitchFamily="18" charset="0"/>
              </a:rPr>
            </a:br>
            <a:r>
              <a:rPr lang="tr-TR" altLang="tr-TR" sz="2800" dirty="0">
                <a:latin typeface="Times New Roman" panose="02020603050405020304" pitchFamily="18" charset="0"/>
                <a:cs typeface="Times New Roman" panose="02020603050405020304" pitchFamily="18" charset="0"/>
              </a:rPr>
              <a:t>Hastalık etkeni RNPL-12, R, F24, ES24 ve 13 </a:t>
            </a:r>
            <a:r>
              <a:rPr lang="tr-TR" altLang="tr-TR" sz="2800" dirty="0" err="1">
                <a:latin typeface="Times New Roman" panose="02020603050405020304" pitchFamily="18" charset="0"/>
                <a:cs typeface="Times New Roman" panose="02020603050405020304" pitchFamily="18" charset="0"/>
              </a:rPr>
              <a:t>virus</a:t>
            </a:r>
            <a:r>
              <a:rPr lang="tr-TR" altLang="tr-TR" sz="2800" dirty="0">
                <a:latin typeface="Times New Roman" panose="02020603050405020304" pitchFamily="18" charset="0"/>
                <a:cs typeface="Times New Roman" panose="02020603050405020304" pitchFamily="18" charset="0"/>
              </a:rPr>
              <a:t> </a:t>
            </a:r>
            <a:r>
              <a:rPr lang="tr-TR" altLang="tr-TR" sz="2800" dirty="0" err="1">
                <a:latin typeface="Times New Roman" panose="02020603050405020304" pitchFamily="18" charset="0"/>
                <a:cs typeface="Times New Roman" panose="02020603050405020304" pitchFamily="18" charset="0"/>
              </a:rPr>
              <a:t>suşlarıdır</a:t>
            </a:r>
            <a:r>
              <a:rPr lang="tr-TR" altLang="tr-TR" sz="2800" dirty="0">
                <a:latin typeface="Times New Roman" panose="02020603050405020304" pitchFamily="18" charset="0"/>
                <a:cs typeface="Times New Roman" panose="02020603050405020304" pitchFamily="18" charset="0"/>
              </a:rPr>
              <a:t>. </a:t>
            </a:r>
            <a:br>
              <a:rPr lang="tr-TR" altLang="tr-TR" sz="2800" dirty="0">
                <a:latin typeface="Times New Roman" panose="02020603050405020304" pitchFamily="18" charset="0"/>
                <a:cs typeface="Times New Roman" panose="02020603050405020304" pitchFamily="18" charset="0"/>
              </a:rPr>
            </a:br>
            <a:r>
              <a:rPr lang="tr-TR" altLang="tr-TR" sz="2800" dirty="0">
                <a:latin typeface="Times New Roman" panose="02020603050405020304" pitchFamily="18" charset="0"/>
                <a:cs typeface="Times New Roman" panose="02020603050405020304" pitchFamily="18" charset="0"/>
              </a:rPr>
              <a:t>Hastalıkta kanda görülen çok sayıdaki olgunlaşmamış eritrositler (</a:t>
            </a:r>
            <a:r>
              <a:rPr lang="tr-TR" altLang="tr-TR" sz="2800" dirty="0" err="1">
                <a:latin typeface="Times New Roman" panose="02020603050405020304" pitchFamily="18" charset="0"/>
                <a:cs typeface="Times New Roman" panose="02020603050405020304" pitchFamily="18" charset="0"/>
              </a:rPr>
              <a:t>erythroblast</a:t>
            </a:r>
            <a:r>
              <a:rPr lang="tr-TR" altLang="tr-TR" sz="2800" dirty="0">
                <a:latin typeface="Times New Roman" panose="02020603050405020304" pitchFamily="18" charset="0"/>
                <a:cs typeface="Times New Roman" panose="02020603050405020304" pitchFamily="18" charset="0"/>
              </a:rPr>
              <a:t>) tipiktir. </a:t>
            </a:r>
            <a:br>
              <a:rPr lang="tr-TR" altLang="tr-TR" sz="2800" dirty="0">
                <a:latin typeface="Times New Roman" panose="02020603050405020304" pitchFamily="18" charset="0"/>
                <a:cs typeface="Times New Roman" panose="02020603050405020304" pitchFamily="18" charset="0"/>
              </a:rPr>
            </a:br>
            <a:r>
              <a:rPr lang="tr-TR" altLang="tr-TR" sz="2800" dirty="0">
                <a:latin typeface="Times New Roman" panose="02020603050405020304" pitchFamily="18" charset="0"/>
                <a:cs typeface="Times New Roman" panose="02020603050405020304" pitchFamily="18" charset="0"/>
              </a:rPr>
              <a:t>Değişik şiddette ve nitelikte anemiye rastlanır. </a:t>
            </a:r>
            <a:br>
              <a:rPr lang="tr-TR" altLang="tr-TR" sz="2800" dirty="0">
                <a:latin typeface="Times New Roman" panose="02020603050405020304" pitchFamily="18" charset="0"/>
                <a:cs typeface="Times New Roman" panose="02020603050405020304" pitchFamily="18" charset="0"/>
              </a:rPr>
            </a:br>
            <a:r>
              <a:rPr lang="tr-TR" altLang="tr-TR" sz="2800" dirty="0">
                <a:latin typeface="Times New Roman" panose="02020603050405020304" pitchFamily="18" charset="0"/>
                <a:cs typeface="Times New Roman" panose="02020603050405020304" pitchFamily="18" charset="0"/>
              </a:rPr>
              <a:t>Hastalığın ilk belirtileri uyuşukluk, genel zayıflık ve ibiğin solgunlaşmasıdır. Hastalık ilerledikçe genellikle kaşeksiye varan bir zayıflama görülür. </a:t>
            </a:r>
            <a:br>
              <a:rPr lang="tr-TR" altLang="tr-TR" sz="2800" dirty="0">
                <a:latin typeface="Times New Roman" panose="02020603050405020304" pitchFamily="18" charset="0"/>
                <a:cs typeface="Times New Roman" panose="02020603050405020304" pitchFamily="18" charset="0"/>
              </a:rPr>
            </a:br>
            <a:endParaRPr lang="tr-TR" altLang="tr-TR" sz="2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42917E83-B34D-E049-B094-577CDEA5F92E}"/>
              </a:ext>
            </a:extLst>
          </p:cNvPr>
          <p:cNvSpPr>
            <a:spLocks noGrp="1" noChangeArrowheads="1"/>
          </p:cNvSpPr>
          <p:nvPr>
            <p:ph type="title" idx="4294967295"/>
          </p:nvPr>
        </p:nvSpPr>
        <p:spPr>
          <a:xfrm>
            <a:off x="457200" y="609600"/>
            <a:ext cx="8001000" cy="5638800"/>
          </a:xfrm>
        </p:spPr>
        <p:txBody>
          <a:bodyPr/>
          <a:lstStyle/>
          <a:p>
            <a:pPr algn="l"/>
            <a:r>
              <a:rPr lang="tr-TR" altLang="tr-TR" sz="2400" b="1" dirty="0">
                <a:latin typeface="Times New Roman" panose="02020603050405020304" pitchFamily="18" charset="0"/>
                <a:cs typeface="Times New Roman" panose="02020603050405020304" pitchFamily="18" charset="0"/>
              </a:rPr>
              <a:t>Semptomlar-</a:t>
            </a:r>
            <a:r>
              <a:rPr lang="tr-TR" altLang="tr-TR" sz="2400" b="1" dirty="0" err="1">
                <a:latin typeface="Times New Roman" panose="02020603050405020304" pitchFamily="18" charset="0"/>
                <a:cs typeface="Times New Roman" panose="02020603050405020304" pitchFamily="18" charset="0"/>
              </a:rPr>
              <a:t>Erythroblastosis</a:t>
            </a:r>
            <a:r>
              <a:rPr lang="tr-TR" altLang="tr-TR" sz="2400" b="1" dirty="0">
                <a:latin typeface="Times New Roman" panose="02020603050405020304" pitchFamily="18" charset="0"/>
                <a:cs typeface="Times New Roman" panose="02020603050405020304" pitchFamily="18" charset="0"/>
              </a:rPr>
              <a:t> </a:t>
            </a:r>
            <a:br>
              <a:rPr lang="tr-TR" altLang="tr-TR" sz="2400" b="1" dirty="0">
                <a:latin typeface="Times New Roman" panose="02020603050405020304" pitchFamily="18" charset="0"/>
                <a:cs typeface="Times New Roman" panose="02020603050405020304" pitchFamily="18" charset="0"/>
              </a:rPr>
            </a:br>
            <a:br>
              <a:rPr lang="tr-TR" altLang="tr-TR" sz="2400" b="1"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İshal vardır. Ayrıca, tüy </a:t>
            </a:r>
            <a:r>
              <a:rPr lang="tr-TR" altLang="tr-TR" sz="2400" dirty="0" err="1">
                <a:latin typeface="Times New Roman" panose="02020603050405020304" pitchFamily="18" charset="0"/>
                <a:cs typeface="Times New Roman" panose="02020603050405020304" pitchFamily="18" charset="0"/>
              </a:rPr>
              <a:t>folliküllerinde</a:t>
            </a:r>
            <a:r>
              <a:rPr lang="tr-TR" altLang="tr-TR" sz="2400" dirty="0">
                <a:latin typeface="Times New Roman" panose="02020603050405020304" pitchFamily="18" charset="0"/>
                <a:cs typeface="Times New Roman" panose="02020603050405020304" pitchFamily="18" charset="0"/>
              </a:rPr>
              <a:t> kanamalara rastlanabilir. Hastalığın seyri birkaç günden birkaç aya kadar uzayabilir. </a:t>
            </a:r>
            <a:br>
              <a:rPr lang="tr-TR" altLang="tr-TR" sz="2400"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Aneminin şiddetine göre ibik hafif sarıdan beyaza kadar renk değiştirebilir. </a:t>
            </a:r>
            <a:br>
              <a:rPr lang="tr-TR" altLang="tr-TR" sz="2400" dirty="0">
                <a:latin typeface="Times New Roman" panose="02020603050405020304" pitchFamily="18" charset="0"/>
                <a:cs typeface="Times New Roman" panose="02020603050405020304" pitchFamily="18" charset="0"/>
              </a:rPr>
            </a:br>
            <a:r>
              <a:rPr lang="tr-TR" altLang="tr-TR" sz="2400" dirty="0" err="1">
                <a:latin typeface="Times New Roman" panose="02020603050405020304" pitchFamily="18" charset="0"/>
                <a:cs typeface="Times New Roman" panose="02020603050405020304" pitchFamily="18" charset="0"/>
              </a:rPr>
              <a:t>Nekropside</a:t>
            </a:r>
            <a:r>
              <a:rPr lang="tr-TR" altLang="tr-TR" sz="2400" dirty="0">
                <a:latin typeface="Times New Roman" panose="02020603050405020304" pitchFamily="18" charset="0"/>
                <a:cs typeface="Times New Roman" panose="02020603050405020304" pitchFamily="18" charset="0"/>
              </a:rPr>
              <a:t> kaslarda, derialtında ve iç organlarda, </a:t>
            </a:r>
            <a:r>
              <a:rPr lang="tr-TR" altLang="tr-TR" sz="2400" dirty="0" err="1">
                <a:latin typeface="Times New Roman" panose="02020603050405020304" pitchFamily="18" charset="0"/>
                <a:cs typeface="Times New Roman" panose="02020603050405020304" pitchFamily="18" charset="0"/>
              </a:rPr>
              <a:t>peteşiyel</a:t>
            </a:r>
            <a:r>
              <a:rPr lang="tr-TR" altLang="tr-TR" sz="2400" dirty="0">
                <a:latin typeface="Times New Roman" panose="02020603050405020304" pitchFamily="18" charset="0"/>
                <a:cs typeface="Times New Roman" panose="02020603050405020304" pitchFamily="18" charset="0"/>
              </a:rPr>
              <a:t> kanamaların eşlik ettiği bir anemi görülür. </a:t>
            </a:r>
            <a:br>
              <a:rPr lang="tr-TR" altLang="tr-TR" sz="2400"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Karaciğer ve dalakta </a:t>
            </a:r>
            <a:r>
              <a:rPr lang="tr-TR" altLang="tr-TR" sz="2400" dirty="0" err="1">
                <a:latin typeface="Times New Roman" panose="02020603050405020304" pitchFamily="18" charset="0"/>
                <a:cs typeface="Times New Roman" panose="02020603050405020304" pitchFamily="18" charset="0"/>
              </a:rPr>
              <a:t>tromboz</a:t>
            </a:r>
            <a:r>
              <a:rPr lang="tr-TR" altLang="tr-TR" sz="2400" dirty="0">
                <a:latin typeface="Times New Roman" panose="02020603050405020304" pitchFamily="18" charset="0"/>
                <a:cs typeface="Times New Roman" panose="02020603050405020304" pitchFamily="18" charset="0"/>
              </a:rPr>
              <a:t> ve yırtılmaya rastlanabilir. Akciğerlerde, </a:t>
            </a:r>
            <a:r>
              <a:rPr lang="tr-TR" altLang="tr-TR" sz="2400" dirty="0" err="1">
                <a:latin typeface="Times New Roman" panose="02020603050405020304" pitchFamily="18" charset="0"/>
                <a:cs typeface="Times New Roman" panose="02020603050405020304" pitchFamily="18" charset="0"/>
              </a:rPr>
              <a:t>perikartda</a:t>
            </a:r>
            <a:r>
              <a:rPr lang="tr-TR" altLang="tr-TR" sz="2400" dirty="0">
                <a:latin typeface="Times New Roman" panose="02020603050405020304" pitchFamily="18" charset="0"/>
                <a:cs typeface="Times New Roman" panose="02020603050405020304" pitchFamily="18" charset="0"/>
              </a:rPr>
              <a:t> ve deri altında ödem, </a:t>
            </a:r>
            <a:r>
              <a:rPr lang="tr-TR" altLang="tr-TR" sz="2400" dirty="0" err="1">
                <a:latin typeface="Times New Roman" panose="02020603050405020304" pitchFamily="18" charset="0"/>
                <a:cs typeface="Times New Roman" panose="02020603050405020304" pitchFamily="18" charset="0"/>
              </a:rPr>
              <a:t>asites</a:t>
            </a:r>
            <a:r>
              <a:rPr lang="tr-TR" altLang="tr-TR" sz="2400" dirty="0">
                <a:latin typeface="Times New Roman" panose="02020603050405020304" pitchFamily="18" charset="0"/>
                <a:cs typeface="Times New Roman" panose="02020603050405020304" pitchFamily="18" charset="0"/>
              </a:rPr>
              <a:t>, karaciğerin </a:t>
            </a:r>
            <a:r>
              <a:rPr lang="tr-TR" altLang="tr-TR" sz="2400" dirty="0" err="1">
                <a:latin typeface="Times New Roman" panose="02020603050405020304" pitchFamily="18" charset="0"/>
                <a:cs typeface="Times New Roman" panose="02020603050405020304" pitchFamily="18" charset="0"/>
              </a:rPr>
              <a:t>ventral</a:t>
            </a:r>
            <a:r>
              <a:rPr lang="tr-TR" altLang="tr-TR" sz="2400" dirty="0">
                <a:latin typeface="Times New Roman" panose="02020603050405020304" pitchFamily="18" charset="0"/>
                <a:cs typeface="Times New Roman" panose="02020603050405020304" pitchFamily="18" charset="0"/>
              </a:rPr>
              <a:t> yüzünde </a:t>
            </a:r>
            <a:r>
              <a:rPr lang="tr-TR" altLang="tr-TR" sz="2400" dirty="0" err="1">
                <a:latin typeface="Times New Roman" panose="02020603050405020304" pitchFamily="18" charset="0"/>
                <a:cs typeface="Times New Roman" panose="02020603050405020304" pitchFamily="18" charset="0"/>
              </a:rPr>
              <a:t>fibrinli</a:t>
            </a:r>
            <a:r>
              <a:rPr lang="tr-TR" altLang="tr-TR" sz="2400" dirty="0">
                <a:latin typeface="Times New Roman" panose="02020603050405020304" pitchFamily="18" charset="0"/>
                <a:cs typeface="Times New Roman" panose="02020603050405020304" pitchFamily="18" charset="0"/>
              </a:rPr>
              <a:t> bir pıhtı olabilir. En karakteristik lezyon karaciğer, dalak ve bazen de böbreklerde meydana gelen </a:t>
            </a:r>
            <a:r>
              <a:rPr lang="tr-TR" altLang="tr-TR" sz="2400" dirty="0" err="1">
                <a:latin typeface="Times New Roman" panose="02020603050405020304" pitchFamily="18" charset="0"/>
                <a:cs typeface="Times New Roman" panose="02020603050405020304" pitchFamily="18" charset="0"/>
              </a:rPr>
              <a:t>diffuz</a:t>
            </a:r>
            <a:r>
              <a:rPr lang="tr-TR" altLang="tr-TR" sz="2400" dirty="0">
                <a:latin typeface="Times New Roman" panose="02020603050405020304" pitchFamily="18" charset="0"/>
                <a:cs typeface="Times New Roman" panose="02020603050405020304" pitchFamily="18" charset="0"/>
              </a:rPr>
              <a:t> büyümedir.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684E0AF8-482F-6146-954B-8C5C2F7E6C1D}"/>
              </a:ext>
            </a:extLst>
          </p:cNvPr>
          <p:cNvSpPr>
            <a:spLocks noGrp="1" noChangeArrowheads="1"/>
          </p:cNvSpPr>
          <p:nvPr>
            <p:ph type="title" idx="4294967295"/>
          </p:nvPr>
        </p:nvSpPr>
        <p:spPr>
          <a:xfrm>
            <a:off x="609600" y="609600"/>
            <a:ext cx="7848600" cy="5486400"/>
          </a:xfrm>
        </p:spPr>
        <p:txBody>
          <a:bodyPr>
            <a:normAutofit/>
          </a:bodyPr>
          <a:lstStyle/>
          <a:p>
            <a:pPr algn="l"/>
            <a:r>
              <a:rPr lang="tr-TR" altLang="tr-TR" sz="2800" b="1" dirty="0">
                <a:latin typeface="Times New Roman" panose="02020603050405020304" pitchFamily="18" charset="0"/>
                <a:cs typeface="Times New Roman" panose="02020603050405020304" pitchFamily="18" charset="0"/>
              </a:rPr>
              <a:t>Semptomlar-</a:t>
            </a:r>
            <a:r>
              <a:rPr lang="tr-TR" altLang="tr-TR" sz="2800" b="1" dirty="0" err="1">
                <a:latin typeface="Times New Roman" panose="02020603050405020304" pitchFamily="18" charset="0"/>
                <a:cs typeface="Times New Roman" panose="02020603050405020304" pitchFamily="18" charset="0"/>
              </a:rPr>
              <a:t>Myeloblastosis</a:t>
            </a:r>
            <a:br>
              <a:rPr lang="tr-TR" altLang="tr-TR" sz="2800" b="1" dirty="0">
                <a:latin typeface="Times New Roman" panose="02020603050405020304" pitchFamily="18" charset="0"/>
                <a:cs typeface="Times New Roman" panose="02020603050405020304" pitchFamily="18" charset="0"/>
              </a:rPr>
            </a:br>
            <a:br>
              <a:rPr lang="tr-TR" altLang="tr-TR" sz="2800" b="1" dirty="0">
                <a:latin typeface="Times New Roman" panose="02020603050405020304" pitchFamily="18" charset="0"/>
                <a:cs typeface="Times New Roman" panose="02020603050405020304" pitchFamily="18" charset="0"/>
              </a:rPr>
            </a:br>
            <a:r>
              <a:rPr lang="tr-TR" altLang="tr-TR" sz="2800" dirty="0" err="1">
                <a:latin typeface="Times New Roman" panose="02020603050405020304" pitchFamily="18" charset="0"/>
                <a:cs typeface="Times New Roman" panose="02020603050405020304" pitchFamily="18" charset="0"/>
              </a:rPr>
              <a:t>Eritroblastozise</a:t>
            </a:r>
            <a:r>
              <a:rPr lang="tr-TR" altLang="tr-TR" sz="2800" dirty="0">
                <a:latin typeface="Times New Roman" panose="02020603050405020304" pitchFamily="18" charset="0"/>
                <a:cs typeface="Times New Roman" panose="02020603050405020304" pitchFamily="18" charset="0"/>
              </a:rPr>
              <a:t> benzer bir hastalıktır. Ancak, bu hastalığın tersine genç hayvanlarda görülür. </a:t>
            </a:r>
            <a:br>
              <a:rPr lang="tr-TR" altLang="tr-TR" sz="2800" dirty="0">
                <a:latin typeface="Times New Roman" panose="02020603050405020304" pitchFamily="18" charset="0"/>
                <a:cs typeface="Times New Roman" panose="02020603050405020304" pitchFamily="18" charset="0"/>
              </a:rPr>
            </a:br>
            <a:r>
              <a:rPr lang="tr-TR" altLang="tr-TR" sz="2800" dirty="0">
                <a:latin typeface="Times New Roman" panose="02020603050405020304" pitchFamily="18" charset="0"/>
                <a:cs typeface="Times New Roman" panose="02020603050405020304" pitchFamily="18" charset="0"/>
              </a:rPr>
              <a:t>En çok BAI-A </a:t>
            </a:r>
            <a:r>
              <a:rPr lang="tr-TR" altLang="tr-TR" sz="2800" dirty="0" err="1">
                <a:latin typeface="Times New Roman" panose="02020603050405020304" pitchFamily="18" charset="0"/>
                <a:cs typeface="Times New Roman" panose="02020603050405020304" pitchFamily="18" charset="0"/>
              </a:rPr>
              <a:t>virus</a:t>
            </a:r>
            <a:r>
              <a:rPr lang="tr-TR" altLang="tr-TR" sz="2800" dirty="0">
                <a:latin typeface="Times New Roman" panose="02020603050405020304" pitchFamily="18" charset="0"/>
                <a:cs typeface="Times New Roman" panose="02020603050405020304" pitchFamily="18" charset="0"/>
              </a:rPr>
              <a:t> </a:t>
            </a:r>
            <a:r>
              <a:rPr lang="tr-TR" altLang="tr-TR" sz="2800" dirty="0" err="1">
                <a:latin typeface="Times New Roman" panose="02020603050405020304" pitchFamily="18" charset="0"/>
                <a:cs typeface="Times New Roman" panose="02020603050405020304" pitchFamily="18" charset="0"/>
              </a:rPr>
              <a:t>suşundan</a:t>
            </a:r>
            <a:r>
              <a:rPr lang="tr-TR" altLang="tr-TR" sz="2800" dirty="0">
                <a:latin typeface="Times New Roman" panose="02020603050405020304" pitchFamily="18" charset="0"/>
                <a:cs typeface="Times New Roman" panose="02020603050405020304" pitchFamily="18" charset="0"/>
              </a:rPr>
              <a:t> ileri gelir. Klinik belirtileri </a:t>
            </a:r>
            <a:r>
              <a:rPr lang="tr-TR" altLang="tr-TR" sz="2800" dirty="0" err="1">
                <a:latin typeface="Times New Roman" panose="02020603050405020304" pitchFamily="18" charset="0"/>
                <a:cs typeface="Times New Roman" panose="02020603050405020304" pitchFamily="18" charset="0"/>
              </a:rPr>
              <a:t>eritroblastozise</a:t>
            </a:r>
            <a:r>
              <a:rPr lang="tr-TR" altLang="tr-TR" sz="2800" dirty="0">
                <a:latin typeface="Times New Roman" panose="02020603050405020304" pitchFamily="18" charset="0"/>
                <a:cs typeface="Times New Roman" panose="02020603050405020304" pitchFamily="18" charset="0"/>
              </a:rPr>
              <a:t> benzer. </a:t>
            </a:r>
            <a:br>
              <a:rPr lang="tr-TR" altLang="tr-TR" sz="2800" dirty="0">
                <a:latin typeface="Times New Roman" panose="02020603050405020304" pitchFamily="18" charset="0"/>
                <a:cs typeface="Times New Roman" panose="02020603050405020304" pitchFamily="18" charset="0"/>
              </a:rPr>
            </a:br>
            <a:r>
              <a:rPr lang="tr-TR" altLang="tr-TR" sz="2800" dirty="0">
                <a:latin typeface="Times New Roman" panose="02020603050405020304" pitchFamily="18" charset="0"/>
                <a:cs typeface="Times New Roman" panose="02020603050405020304" pitchFamily="18" charset="0"/>
              </a:rPr>
              <a:t>Ancak kanın pıhtılaşma süresi çok daha uzundur. </a:t>
            </a:r>
            <a:br>
              <a:rPr lang="tr-TR" altLang="tr-TR" sz="2800" dirty="0">
                <a:latin typeface="Times New Roman" panose="02020603050405020304" pitchFamily="18" charset="0"/>
                <a:cs typeface="Times New Roman" panose="02020603050405020304" pitchFamily="18" charset="0"/>
              </a:rPr>
            </a:br>
            <a:r>
              <a:rPr lang="tr-TR" altLang="tr-TR" sz="2800" dirty="0" err="1">
                <a:latin typeface="Times New Roman" panose="02020603050405020304" pitchFamily="18" charset="0"/>
                <a:cs typeface="Times New Roman" panose="02020603050405020304" pitchFamily="18" charset="0"/>
              </a:rPr>
              <a:t>Nekropside</a:t>
            </a:r>
            <a:r>
              <a:rPr lang="tr-TR" altLang="tr-TR" sz="2800" dirty="0">
                <a:latin typeface="Times New Roman" panose="02020603050405020304" pitchFamily="18" charset="0"/>
                <a:cs typeface="Times New Roman" panose="02020603050405020304" pitchFamily="18" charset="0"/>
              </a:rPr>
              <a:t> genellikle bir anemi tablosu vardır. </a:t>
            </a:r>
            <a:br>
              <a:rPr lang="tr-TR" altLang="tr-TR" sz="2800" dirty="0">
                <a:latin typeface="Times New Roman" panose="02020603050405020304" pitchFamily="18" charset="0"/>
                <a:cs typeface="Times New Roman" panose="02020603050405020304" pitchFamily="18" charset="0"/>
              </a:rPr>
            </a:br>
            <a:r>
              <a:rPr lang="tr-TR" altLang="tr-TR" sz="2800" dirty="0">
                <a:latin typeface="Times New Roman" panose="02020603050405020304" pitchFamily="18" charset="0"/>
                <a:cs typeface="Times New Roman" panose="02020603050405020304" pitchFamily="18" charset="0"/>
              </a:rPr>
              <a:t>Kanda </a:t>
            </a:r>
            <a:r>
              <a:rPr lang="tr-TR" altLang="tr-TR" sz="2800" dirty="0" err="1">
                <a:latin typeface="Times New Roman" panose="02020603050405020304" pitchFamily="18" charset="0"/>
                <a:cs typeface="Times New Roman" panose="02020603050405020304" pitchFamily="18" charset="0"/>
              </a:rPr>
              <a:t>myeloblastlar</a:t>
            </a:r>
            <a:r>
              <a:rPr lang="tr-TR" altLang="tr-TR" sz="2800" dirty="0">
                <a:latin typeface="Times New Roman" panose="02020603050405020304" pitchFamily="18" charset="0"/>
                <a:cs typeface="Times New Roman" panose="02020603050405020304" pitchFamily="18" charset="0"/>
              </a:rPr>
              <a:t> ve aşırı derecede lösemi dikkat çekicidir.</a:t>
            </a:r>
            <a:br>
              <a:rPr lang="tr-TR" altLang="tr-TR" sz="2800" dirty="0">
                <a:latin typeface="Times New Roman" panose="02020603050405020304" pitchFamily="18" charset="0"/>
                <a:cs typeface="Times New Roman" panose="02020603050405020304" pitchFamily="18" charset="0"/>
              </a:rPr>
            </a:br>
            <a:br>
              <a:rPr lang="tr-TR" altLang="tr-TR" sz="2800" dirty="0">
                <a:latin typeface="Times New Roman" panose="02020603050405020304" pitchFamily="18" charset="0"/>
                <a:cs typeface="Times New Roman" panose="02020603050405020304" pitchFamily="18" charset="0"/>
              </a:rPr>
            </a:br>
            <a:endParaRPr lang="tr-TR" altLang="tr-TR" sz="2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498CCADD-3CBE-B24C-85F8-E6698712BB74}"/>
              </a:ext>
            </a:extLst>
          </p:cNvPr>
          <p:cNvSpPr>
            <a:spLocks noGrp="1" noChangeArrowheads="1"/>
          </p:cNvSpPr>
          <p:nvPr>
            <p:ph type="title" idx="4294967295"/>
          </p:nvPr>
        </p:nvSpPr>
        <p:spPr>
          <a:xfrm>
            <a:off x="457200" y="609600"/>
            <a:ext cx="8001000" cy="5105400"/>
          </a:xfrm>
        </p:spPr>
        <p:txBody>
          <a:bodyPr>
            <a:normAutofit/>
          </a:bodyPr>
          <a:lstStyle/>
          <a:p>
            <a:pPr algn="l"/>
            <a:r>
              <a:rPr lang="tr-TR" altLang="tr-TR" sz="2800" b="1" dirty="0">
                <a:latin typeface="Times New Roman" panose="02020603050405020304" pitchFamily="18" charset="0"/>
                <a:cs typeface="Times New Roman" panose="02020603050405020304" pitchFamily="18" charset="0"/>
              </a:rPr>
              <a:t>Semptomlar-</a:t>
            </a:r>
            <a:r>
              <a:rPr lang="tr-TR" altLang="tr-TR" sz="2800" b="1" dirty="0" err="1">
                <a:latin typeface="Times New Roman" panose="02020603050405020304" pitchFamily="18" charset="0"/>
                <a:cs typeface="Times New Roman" panose="02020603050405020304" pitchFamily="18" charset="0"/>
              </a:rPr>
              <a:t>Myelocytomatosis</a:t>
            </a:r>
            <a:br>
              <a:rPr lang="tr-TR" altLang="tr-TR" sz="2800" b="1" dirty="0">
                <a:latin typeface="Times New Roman" panose="02020603050405020304" pitchFamily="18" charset="0"/>
                <a:cs typeface="Times New Roman" panose="02020603050405020304" pitchFamily="18" charset="0"/>
              </a:rPr>
            </a:br>
            <a:br>
              <a:rPr lang="tr-TR" altLang="tr-TR" sz="2800" b="1" dirty="0">
                <a:latin typeface="Times New Roman" panose="02020603050405020304" pitchFamily="18" charset="0"/>
                <a:cs typeface="Times New Roman" panose="02020603050405020304" pitchFamily="18" charset="0"/>
              </a:rPr>
            </a:br>
            <a:r>
              <a:rPr lang="tr-TR" altLang="tr-TR" sz="2800" dirty="0" err="1">
                <a:latin typeface="Times New Roman" panose="02020603050405020304" pitchFamily="18" charset="0"/>
                <a:cs typeface="Times New Roman" panose="02020603050405020304" pitchFamily="18" charset="0"/>
              </a:rPr>
              <a:t>Myelocytomatosis</a:t>
            </a:r>
            <a:r>
              <a:rPr lang="tr-TR" altLang="tr-TR" sz="2800" dirty="0">
                <a:latin typeface="Times New Roman" panose="02020603050405020304" pitchFamily="18" charset="0"/>
                <a:cs typeface="Times New Roman" panose="02020603050405020304" pitchFamily="18" charset="0"/>
              </a:rPr>
              <a:t> </a:t>
            </a:r>
            <a:r>
              <a:rPr lang="tr-TR" altLang="tr-TR" sz="2800" dirty="0" err="1">
                <a:latin typeface="Times New Roman" panose="02020603050405020304" pitchFamily="18" charset="0"/>
                <a:cs typeface="Times New Roman" panose="02020603050405020304" pitchFamily="18" charset="0"/>
              </a:rPr>
              <a:t>lenfoid</a:t>
            </a:r>
            <a:r>
              <a:rPr lang="tr-TR" altLang="tr-TR" sz="2800" dirty="0">
                <a:latin typeface="Times New Roman" panose="02020603050405020304" pitchFamily="18" charset="0"/>
                <a:cs typeface="Times New Roman" panose="02020603050405020304" pitchFamily="18" charset="0"/>
              </a:rPr>
              <a:t> </a:t>
            </a:r>
            <a:r>
              <a:rPr lang="tr-TR" altLang="tr-TR" sz="2800" dirty="0" err="1">
                <a:latin typeface="Times New Roman" panose="02020603050405020304" pitchFamily="18" charset="0"/>
                <a:cs typeface="Times New Roman" panose="02020603050405020304" pitchFamily="18" charset="0"/>
              </a:rPr>
              <a:t>lökozis</a:t>
            </a:r>
            <a:r>
              <a:rPr lang="tr-TR" altLang="en-US" sz="2800" dirty="0" err="1">
                <a:latin typeface="Times New Roman" panose="02020603050405020304" pitchFamily="18" charset="0"/>
                <a:cs typeface="Times New Roman" panose="02020603050405020304" pitchFamily="18" charset="0"/>
              </a:rPr>
              <a:t>’</a:t>
            </a:r>
            <a:r>
              <a:rPr lang="tr-TR" altLang="ja-JP" sz="2800" dirty="0" err="1">
                <a:latin typeface="Times New Roman" panose="02020603050405020304" pitchFamily="18" charset="0"/>
                <a:cs typeface="Times New Roman" panose="02020603050405020304" pitchFamily="18" charset="0"/>
              </a:rPr>
              <a:t>ten</a:t>
            </a:r>
            <a:r>
              <a:rPr lang="tr-TR" altLang="ja-JP" sz="2800" dirty="0">
                <a:latin typeface="Times New Roman" panose="02020603050405020304" pitchFamily="18" charset="0"/>
                <a:cs typeface="Times New Roman" panose="02020603050405020304" pitchFamily="18" charset="0"/>
              </a:rPr>
              <a:t> kısa ancak, </a:t>
            </a:r>
            <a:r>
              <a:rPr lang="tr-TR" altLang="ja-JP" sz="2800" dirty="0" err="1">
                <a:latin typeface="Times New Roman" panose="02020603050405020304" pitchFamily="18" charset="0"/>
                <a:cs typeface="Times New Roman" panose="02020603050405020304" pitchFamily="18" charset="0"/>
              </a:rPr>
              <a:t>eritroblastosis</a:t>
            </a:r>
            <a:r>
              <a:rPr lang="tr-TR" altLang="ja-JP" sz="2800" dirty="0">
                <a:latin typeface="Times New Roman" panose="02020603050405020304" pitchFamily="18" charset="0"/>
                <a:cs typeface="Times New Roman" panose="02020603050405020304" pitchFamily="18" charset="0"/>
              </a:rPr>
              <a:t> ve </a:t>
            </a:r>
            <a:r>
              <a:rPr lang="tr-TR" altLang="ja-JP" sz="2800" dirty="0" err="1">
                <a:latin typeface="Times New Roman" panose="02020603050405020304" pitchFamily="18" charset="0"/>
                <a:cs typeface="Times New Roman" panose="02020603050405020304" pitchFamily="18" charset="0"/>
              </a:rPr>
              <a:t>myeloblastosis</a:t>
            </a:r>
            <a:r>
              <a:rPr lang="tr-TR" altLang="en-US" sz="2800" dirty="0" err="1">
                <a:latin typeface="Times New Roman" panose="02020603050405020304" pitchFamily="18" charset="0"/>
                <a:cs typeface="Times New Roman" panose="02020603050405020304" pitchFamily="18" charset="0"/>
              </a:rPr>
              <a:t>’</a:t>
            </a:r>
            <a:r>
              <a:rPr lang="tr-TR" altLang="ja-JP" sz="2800" dirty="0" err="1">
                <a:latin typeface="Times New Roman" panose="02020603050405020304" pitchFamily="18" charset="0"/>
                <a:cs typeface="Times New Roman" panose="02020603050405020304" pitchFamily="18" charset="0"/>
              </a:rPr>
              <a:t>den</a:t>
            </a:r>
            <a:r>
              <a:rPr lang="tr-TR" altLang="ja-JP" sz="2800" dirty="0">
                <a:latin typeface="Times New Roman" panose="02020603050405020304" pitchFamily="18" charset="0"/>
                <a:cs typeface="Times New Roman" panose="02020603050405020304" pitchFamily="18" charset="0"/>
              </a:rPr>
              <a:t> uzun bir </a:t>
            </a:r>
            <a:r>
              <a:rPr lang="tr-TR" altLang="ja-JP" sz="2800" dirty="0" err="1">
                <a:latin typeface="Times New Roman" panose="02020603050405020304" pitchFamily="18" charset="0"/>
                <a:cs typeface="Times New Roman" panose="02020603050405020304" pitchFamily="18" charset="0"/>
              </a:rPr>
              <a:t>inkubasyon</a:t>
            </a:r>
            <a:r>
              <a:rPr lang="tr-TR" altLang="ja-JP" sz="2800" dirty="0">
                <a:latin typeface="Times New Roman" panose="02020603050405020304" pitchFamily="18" charset="0"/>
                <a:cs typeface="Times New Roman" panose="02020603050405020304" pitchFamily="18" charset="0"/>
              </a:rPr>
              <a:t> süresine sahiptir. </a:t>
            </a:r>
            <a:br>
              <a:rPr lang="tr-TR" altLang="ja-JP" sz="2800" dirty="0">
                <a:latin typeface="Times New Roman" panose="02020603050405020304" pitchFamily="18" charset="0"/>
                <a:cs typeface="Times New Roman" panose="02020603050405020304" pitchFamily="18" charset="0"/>
              </a:rPr>
            </a:br>
            <a:r>
              <a:rPr lang="tr-TR" altLang="ja-JP" sz="2800" dirty="0">
                <a:latin typeface="Times New Roman" panose="02020603050405020304" pitchFamily="18" charset="0"/>
                <a:cs typeface="Times New Roman" panose="02020603050405020304" pitchFamily="18" charset="0"/>
              </a:rPr>
              <a:t>Deneysel çalışmalarda MC29 </a:t>
            </a:r>
            <a:r>
              <a:rPr lang="tr-TR" altLang="ja-JP" sz="2800" dirty="0" err="1">
                <a:latin typeface="Times New Roman" panose="02020603050405020304" pitchFamily="18" charset="0"/>
                <a:cs typeface="Times New Roman" panose="02020603050405020304" pitchFamily="18" charset="0"/>
              </a:rPr>
              <a:t>virusu</a:t>
            </a:r>
            <a:r>
              <a:rPr lang="tr-TR" altLang="ja-JP" sz="2800" dirty="0">
                <a:latin typeface="Times New Roman" panose="02020603050405020304" pitchFamily="18" charset="0"/>
                <a:cs typeface="Times New Roman" panose="02020603050405020304" pitchFamily="18" charset="0"/>
              </a:rPr>
              <a:t> ile genç civcivlerde meydana getirilebilmektedir. </a:t>
            </a:r>
            <a:br>
              <a:rPr lang="tr-TR" altLang="ja-JP" sz="2800" dirty="0">
                <a:latin typeface="Times New Roman" panose="02020603050405020304" pitchFamily="18" charset="0"/>
                <a:cs typeface="Times New Roman" panose="02020603050405020304" pitchFamily="18" charset="0"/>
              </a:rPr>
            </a:br>
            <a:r>
              <a:rPr lang="tr-TR" altLang="ja-JP" sz="2800" dirty="0">
                <a:latin typeface="Times New Roman" panose="02020603050405020304" pitchFamily="18" charset="0"/>
                <a:cs typeface="Times New Roman" panose="02020603050405020304" pitchFamily="18" charset="0"/>
              </a:rPr>
              <a:t>Klinik belirtileri </a:t>
            </a:r>
            <a:r>
              <a:rPr lang="tr-TR" altLang="ja-JP" sz="2800" dirty="0" err="1">
                <a:latin typeface="Times New Roman" panose="02020603050405020304" pitchFamily="18" charset="0"/>
                <a:cs typeface="Times New Roman" panose="02020603050405020304" pitchFamily="18" charset="0"/>
              </a:rPr>
              <a:t>myeloblastosis</a:t>
            </a:r>
            <a:r>
              <a:rPr lang="tr-TR" altLang="en-US" sz="2800" dirty="0" err="1">
                <a:latin typeface="Times New Roman" panose="02020603050405020304" pitchFamily="18" charset="0"/>
                <a:cs typeface="Times New Roman" panose="02020603050405020304" pitchFamily="18" charset="0"/>
              </a:rPr>
              <a:t>’</a:t>
            </a:r>
            <a:r>
              <a:rPr lang="tr-TR" altLang="ja-JP" sz="2800" dirty="0" err="1">
                <a:latin typeface="Times New Roman" panose="02020603050405020304" pitchFamily="18" charset="0"/>
                <a:cs typeface="Times New Roman" panose="02020603050405020304" pitchFamily="18" charset="0"/>
              </a:rPr>
              <a:t>e</a:t>
            </a:r>
            <a:r>
              <a:rPr lang="tr-TR" altLang="ja-JP" sz="2800" dirty="0">
                <a:latin typeface="Times New Roman" panose="02020603050405020304" pitchFamily="18" charset="0"/>
                <a:cs typeface="Times New Roman" panose="02020603050405020304" pitchFamily="18" charset="0"/>
              </a:rPr>
              <a:t> benzer. </a:t>
            </a:r>
            <a:br>
              <a:rPr lang="tr-TR" altLang="ja-JP" sz="2800" dirty="0">
                <a:latin typeface="Times New Roman" panose="02020603050405020304" pitchFamily="18" charset="0"/>
                <a:cs typeface="Times New Roman" panose="02020603050405020304" pitchFamily="18" charset="0"/>
              </a:rPr>
            </a:br>
            <a:br>
              <a:rPr lang="tr-TR" altLang="ja-JP" sz="2800" dirty="0">
                <a:latin typeface="Times New Roman" panose="02020603050405020304" pitchFamily="18" charset="0"/>
                <a:cs typeface="Times New Roman" panose="02020603050405020304" pitchFamily="18" charset="0"/>
              </a:rPr>
            </a:br>
            <a:endParaRPr lang="tr-TR" altLang="tr-TR" sz="2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a:extLst>
              <a:ext uri="{FF2B5EF4-FFF2-40B4-BE49-F238E27FC236}">
                <a16:creationId xmlns:a16="http://schemas.microsoft.com/office/drawing/2014/main" id="{58B528DC-8147-CB4D-BD9F-E6D4F8482544}"/>
              </a:ext>
            </a:extLst>
          </p:cNvPr>
          <p:cNvSpPr txBox="1"/>
          <p:nvPr/>
        </p:nvSpPr>
        <p:spPr>
          <a:xfrm>
            <a:off x="838200" y="482025"/>
            <a:ext cx="4572000" cy="584775"/>
          </a:xfrm>
          <a:prstGeom prst="rect">
            <a:avLst/>
          </a:prstGeom>
          <a:noFill/>
        </p:spPr>
        <p:txBody>
          <a:bodyPr wrap="square">
            <a:spAutoFit/>
          </a:bodyPr>
          <a:lstStyle/>
          <a:p>
            <a:r>
              <a:rPr lang="tr-TR" altLang="tr-TR" sz="3200" b="1" dirty="0">
                <a:solidFill>
                  <a:schemeClr val="tx1"/>
                </a:solidFill>
                <a:latin typeface="Times New Roman" panose="02020603050405020304" pitchFamily="18" charset="0"/>
                <a:cs typeface="Times New Roman" panose="02020603050405020304" pitchFamily="18" charset="0"/>
              </a:rPr>
              <a:t>Etiyoloji</a:t>
            </a:r>
            <a:endParaRPr lang="tr-TR" sz="3200" dirty="0">
              <a:latin typeface="Times New Roman" panose="02020603050405020304" pitchFamily="18" charset="0"/>
              <a:cs typeface="Times New Roman" panose="02020603050405020304" pitchFamily="18" charset="0"/>
            </a:endParaRPr>
          </a:p>
        </p:txBody>
      </p:sp>
      <p:sp>
        <p:nvSpPr>
          <p:cNvPr id="6" name="Metin kutusu 5">
            <a:extLst>
              <a:ext uri="{FF2B5EF4-FFF2-40B4-BE49-F238E27FC236}">
                <a16:creationId xmlns:a16="http://schemas.microsoft.com/office/drawing/2014/main" id="{8A09169B-3B91-4A4A-9E72-66672CFAF660}"/>
              </a:ext>
            </a:extLst>
          </p:cNvPr>
          <p:cNvSpPr txBox="1"/>
          <p:nvPr/>
        </p:nvSpPr>
        <p:spPr>
          <a:xfrm>
            <a:off x="472440" y="1548384"/>
            <a:ext cx="7781544" cy="3970318"/>
          </a:xfrm>
          <a:prstGeom prst="rect">
            <a:avLst/>
          </a:prstGeom>
          <a:noFill/>
        </p:spPr>
        <p:txBody>
          <a:bodyPr wrap="square">
            <a:spAutoFit/>
          </a:bodyPr>
          <a:lstStyle/>
          <a:p>
            <a:pPr marL="457200" indent="-457200">
              <a:buFont typeface="Arial" panose="020B0604020202020204" pitchFamily="34" charset="0"/>
              <a:buChar char="•"/>
            </a:pPr>
            <a:r>
              <a:rPr lang="tr-TR" altLang="tr-TR" sz="2800" dirty="0" err="1">
                <a:solidFill>
                  <a:schemeClr val="tx1"/>
                </a:solidFill>
                <a:latin typeface="Times New Roman" panose="02020603050405020304" pitchFamily="18" charset="0"/>
                <a:cs typeface="Times New Roman" panose="02020603050405020304" pitchFamily="18" charset="0"/>
              </a:rPr>
              <a:t>Marek</a:t>
            </a:r>
            <a:r>
              <a:rPr lang="tr-TR" altLang="tr-TR" sz="2800" dirty="0">
                <a:solidFill>
                  <a:schemeClr val="tx1"/>
                </a:solidFill>
                <a:latin typeface="Times New Roman" panose="02020603050405020304" pitchFamily="18" charset="0"/>
                <a:cs typeface="Times New Roman" panose="02020603050405020304" pitchFamily="18" charset="0"/>
              </a:rPr>
              <a:t> hastalığının etkeni, </a:t>
            </a:r>
            <a:r>
              <a:rPr lang="tr-TR" altLang="tr-TR" sz="2800" dirty="0" err="1">
                <a:solidFill>
                  <a:schemeClr val="tx1"/>
                </a:solidFill>
                <a:latin typeface="Times New Roman" panose="02020603050405020304" pitchFamily="18" charset="0"/>
                <a:cs typeface="Times New Roman" panose="02020603050405020304" pitchFamily="18" charset="0"/>
              </a:rPr>
              <a:t>Herpesviruslardan</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onkojenik</a:t>
            </a:r>
            <a:r>
              <a:rPr lang="tr-TR" altLang="tr-TR" sz="2800" dirty="0">
                <a:solidFill>
                  <a:schemeClr val="tx1"/>
                </a:solidFill>
                <a:latin typeface="Times New Roman" panose="02020603050405020304" pitchFamily="18" charset="0"/>
                <a:cs typeface="Times New Roman" panose="02020603050405020304" pitchFamily="18" charset="0"/>
              </a:rPr>
              <a:t> özelliği olan </a:t>
            </a:r>
            <a:r>
              <a:rPr lang="tr-TR" altLang="tr-TR" sz="2800" dirty="0" err="1">
                <a:solidFill>
                  <a:schemeClr val="tx1"/>
                </a:solidFill>
                <a:latin typeface="Times New Roman" panose="02020603050405020304" pitchFamily="18" charset="0"/>
                <a:cs typeface="Times New Roman" panose="02020603050405020304" pitchFamily="18" charset="0"/>
              </a:rPr>
              <a:t>Marek</a:t>
            </a:r>
            <a:r>
              <a:rPr lang="tr-TR" altLang="tr-TR" sz="2800" dirty="0">
                <a:solidFill>
                  <a:schemeClr val="tx1"/>
                </a:solidFill>
                <a:latin typeface="Times New Roman" panose="02020603050405020304" pitchFamily="18" charset="0"/>
                <a:cs typeface="Times New Roman" panose="02020603050405020304" pitchFamily="18" charset="0"/>
              </a:rPr>
              <a:t> hastalığı </a:t>
            </a:r>
            <a:r>
              <a:rPr lang="tr-TR" altLang="tr-TR" sz="2800" dirty="0" err="1">
                <a:solidFill>
                  <a:schemeClr val="tx1"/>
                </a:solidFill>
                <a:latin typeface="Times New Roman" panose="02020603050405020304" pitchFamily="18" charset="0"/>
                <a:cs typeface="Times New Roman" panose="02020603050405020304" pitchFamily="18" charset="0"/>
              </a:rPr>
              <a:t>virusudur</a:t>
            </a:r>
            <a:r>
              <a:rPr lang="tr-TR" altLang="tr-TR" sz="2800" dirty="0">
                <a:solidFill>
                  <a:schemeClr val="tx1"/>
                </a:solidFill>
                <a:latin typeface="Times New Roman" panose="02020603050405020304" pitchFamily="18" charset="0"/>
                <a:cs typeface="Times New Roman" panose="02020603050405020304" pitchFamily="18" charset="0"/>
              </a:rPr>
              <a:t>.</a:t>
            </a:r>
          </a:p>
          <a:p>
            <a:pPr marL="457200" indent="-457200">
              <a:buFont typeface="Arial" panose="020B0604020202020204" pitchFamily="34" charset="0"/>
              <a:buChar char="•"/>
            </a:pPr>
            <a:r>
              <a:rPr lang="tr-TR" altLang="tr-TR" sz="2800" dirty="0" err="1">
                <a:solidFill>
                  <a:schemeClr val="tx1"/>
                </a:solidFill>
                <a:latin typeface="Times New Roman" panose="02020603050405020304" pitchFamily="18" charset="0"/>
                <a:cs typeface="Times New Roman" panose="02020603050405020304" pitchFamily="18" charset="0"/>
              </a:rPr>
              <a:t>Marek</a:t>
            </a:r>
            <a:r>
              <a:rPr lang="tr-TR" altLang="tr-TR" sz="2800" dirty="0">
                <a:solidFill>
                  <a:schemeClr val="tx1"/>
                </a:solidFill>
                <a:latin typeface="Times New Roman" panose="02020603050405020304" pitchFamily="18" charset="0"/>
                <a:cs typeface="Times New Roman" panose="02020603050405020304" pitchFamily="18" charset="0"/>
              </a:rPr>
              <a:t> hastalığı </a:t>
            </a:r>
            <a:r>
              <a:rPr lang="tr-TR" altLang="tr-TR" sz="2800" dirty="0" err="1">
                <a:solidFill>
                  <a:schemeClr val="tx1"/>
                </a:solidFill>
                <a:latin typeface="Times New Roman" panose="02020603050405020304" pitchFamily="18" charset="0"/>
                <a:cs typeface="Times New Roman" panose="02020603050405020304" pitchFamily="18" charset="0"/>
              </a:rPr>
              <a:t>virusunun</a:t>
            </a:r>
            <a:r>
              <a:rPr lang="tr-TR" altLang="tr-TR" sz="2800" dirty="0">
                <a:solidFill>
                  <a:schemeClr val="tx1"/>
                </a:solidFill>
                <a:latin typeface="Times New Roman" panose="02020603050405020304" pitchFamily="18" charset="0"/>
                <a:cs typeface="Times New Roman" panose="02020603050405020304" pitchFamily="18" charset="0"/>
              </a:rPr>
              <a:t> üç </a:t>
            </a:r>
            <a:r>
              <a:rPr lang="tr-TR" altLang="tr-TR" sz="2800" dirty="0" err="1">
                <a:solidFill>
                  <a:schemeClr val="tx1"/>
                </a:solidFill>
                <a:latin typeface="Times New Roman" panose="02020603050405020304" pitchFamily="18" charset="0"/>
                <a:cs typeface="Times New Roman" panose="02020603050405020304" pitchFamily="18" charset="0"/>
              </a:rPr>
              <a:t>serotipi</a:t>
            </a:r>
            <a:r>
              <a:rPr lang="tr-TR" altLang="tr-TR" sz="2800" dirty="0">
                <a:solidFill>
                  <a:schemeClr val="tx1"/>
                </a:solidFill>
                <a:latin typeface="Times New Roman" panose="02020603050405020304" pitchFamily="18" charset="0"/>
                <a:cs typeface="Times New Roman" panose="02020603050405020304" pitchFamily="18" charset="0"/>
              </a:rPr>
              <a:t> bulunmaktadır. </a:t>
            </a:r>
          </a:p>
          <a:p>
            <a:pPr marL="457200" indent="-457200">
              <a:buFont typeface="Arial" panose="020B0604020202020204" pitchFamily="34" charset="0"/>
              <a:buChar char="•"/>
            </a:pPr>
            <a:r>
              <a:rPr lang="tr-TR" altLang="tr-TR" sz="2800" dirty="0" err="1">
                <a:solidFill>
                  <a:schemeClr val="tx1"/>
                </a:solidFill>
                <a:latin typeface="Times New Roman" panose="02020603050405020304" pitchFamily="18" charset="0"/>
                <a:cs typeface="Times New Roman" panose="02020603050405020304" pitchFamily="18" charset="0"/>
              </a:rPr>
              <a:t>Serotipler</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monoklonal</a:t>
            </a:r>
            <a:r>
              <a:rPr lang="tr-TR" altLang="tr-TR" sz="2800" dirty="0">
                <a:solidFill>
                  <a:schemeClr val="tx1"/>
                </a:solidFill>
                <a:latin typeface="Times New Roman" panose="02020603050405020304" pitchFamily="18" charset="0"/>
                <a:cs typeface="Times New Roman" panose="02020603050405020304" pitchFamily="18" charset="0"/>
              </a:rPr>
              <a:t> antikorlar ile saptanmaktadır. Her üç </a:t>
            </a:r>
            <a:r>
              <a:rPr lang="tr-TR" altLang="tr-TR" sz="2800" dirty="0" err="1">
                <a:solidFill>
                  <a:schemeClr val="tx1"/>
                </a:solidFill>
                <a:latin typeface="Times New Roman" panose="02020603050405020304" pitchFamily="18" charset="0"/>
                <a:cs typeface="Times New Roman" panose="02020603050405020304" pitchFamily="18" charset="0"/>
              </a:rPr>
              <a:t>serotipe</a:t>
            </a:r>
            <a:r>
              <a:rPr lang="tr-TR" altLang="tr-TR" sz="2800" dirty="0">
                <a:solidFill>
                  <a:schemeClr val="tx1"/>
                </a:solidFill>
                <a:latin typeface="Times New Roman" panose="02020603050405020304" pitchFamily="18" charset="0"/>
                <a:cs typeface="Times New Roman" panose="02020603050405020304" pitchFamily="18" charset="0"/>
              </a:rPr>
              <a:t> ait genom yapısı ve antijenler belirlenmiştir. Her üç </a:t>
            </a:r>
            <a:r>
              <a:rPr lang="tr-TR" altLang="tr-TR" sz="2800" dirty="0" err="1">
                <a:solidFill>
                  <a:schemeClr val="tx1"/>
                </a:solidFill>
                <a:latin typeface="Times New Roman" panose="02020603050405020304" pitchFamily="18" charset="0"/>
                <a:cs typeface="Times New Roman" panose="02020603050405020304" pitchFamily="18" charset="0"/>
              </a:rPr>
              <a:t>serotipte</a:t>
            </a:r>
            <a:r>
              <a:rPr lang="tr-TR" altLang="tr-TR" sz="2800" dirty="0">
                <a:solidFill>
                  <a:schemeClr val="tx1"/>
                </a:solidFill>
                <a:latin typeface="Times New Roman" panose="02020603050405020304" pitchFamily="18" charset="0"/>
                <a:cs typeface="Times New Roman" panose="02020603050405020304" pitchFamily="18" charset="0"/>
              </a:rPr>
              <a:t> ortak antijenler bulunmaktadır.</a:t>
            </a:r>
            <a:br>
              <a:rPr lang="tr-TR" altLang="tr-TR" sz="2800" dirty="0">
                <a:solidFill>
                  <a:schemeClr val="tx1"/>
                </a:solidFill>
                <a:latin typeface="Times New Roman" panose="02020603050405020304" pitchFamily="18" charset="0"/>
                <a:cs typeface="Times New Roman" panose="02020603050405020304" pitchFamily="18" charset="0"/>
              </a:rPr>
            </a:br>
            <a:endParaRPr lang="tr-TR" sz="2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0FCB58F3-E092-004B-932C-C63EAE292475}"/>
              </a:ext>
            </a:extLst>
          </p:cNvPr>
          <p:cNvSpPr>
            <a:spLocks noGrp="1" noChangeArrowheads="1"/>
          </p:cNvSpPr>
          <p:nvPr>
            <p:ph type="title" idx="4294967295"/>
          </p:nvPr>
        </p:nvSpPr>
        <p:spPr>
          <a:xfrm>
            <a:off x="451104" y="304800"/>
            <a:ext cx="8311896" cy="6096000"/>
          </a:xfrm>
        </p:spPr>
        <p:txBody>
          <a:bodyPr>
            <a:noAutofit/>
          </a:bodyPr>
          <a:lstStyle/>
          <a:p>
            <a:pPr algn="l"/>
            <a:r>
              <a:rPr lang="tr-TR" altLang="tr-TR" sz="2400" b="1" dirty="0">
                <a:latin typeface="Times New Roman" panose="02020603050405020304" pitchFamily="18" charset="0"/>
                <a:cs typeface="Times New Roman" panose="02020603050405020304" pitchFamily="18" charset="0"/>
              </a:rPr>
              <a:t>Semptomlar-</a:t>
            </a:r>
            <a:r>
              <a:rPr lang="tr-TR" altLang="tr-TR" sz="2400" b="1" dirty="0" err="1">
                <a:latin typeface="Times New Roman" panose="02020603050405020304" pitchFamily="18" charset="0"/>
                <a:cs typeface="Times New Roman" panose="02020603050405020304" pitchFamily="18" charset="0"/>
              </a:rPr>
              <a:t>Osteopetrosis</a:t>
            </a:r>
            <a:br>
              <a:rPr lang="tr-TR" altLang="tr-TR" sz="2400" b="1" dirty="0">
                <a:latin typeface="Times New Roman" panose="02020603050405020304" pitchFamily="18" charset="0"/>
                <a:cs typeface="Times New Roman" panose="02020603050405020304" pitchFamily="18" charset="0"/>
              </a:rPr>
            </a:br>
            <a:br>
              <a:rPr lang="tr-TR" altLang="tr-TR" sz="2400" b="1"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Günlük civcivlere RPL12-L29 </a:t>
            </a:r>
            <a:r>
              <a:rPr lang="tr-TR" altLang="tr-TR" sz="2400" dirty="0" err="1">
                <a:latin typeface="Times New Roman" panose="02020603050405020304" pitchFamily="18" charset="0"/>
                <a:cs typeface="Times New Roman" panose="02020603050405020304" pitchFamily="18" charset="0"/>
              </a:rPr>
              <a:t>virusunun</a:t>
            </a:r>
            <a:r>
              <a:rPr lang="tr-TR" altLang="tr-TR" sz="2400" dirty="0">
                <a:latin typeface="Times New Roman" panose="02020603050405020304" pitchFamily="18" charset="0"/>
                <a:cs typeface="Times New Roman" panose="02020603050405020304" pitchFamily="18" charset="0"/>
              </a:rPr>
              <a:t> deneme </a:t>
            </a:r>
            <a:r>
              <a:rPr lang="tr-TR" altLang="tr-TR" sz="2400" dirty="0" err="1">
                <a:latin typeface="Times New Roman" panose="02020603050405020304" pitchFamily="18" charset="0"/>
                <a:cs typeface="Times New Roman" panose="02020603050405020304" pitchFamily="18" charset="0"/>
              </a:rPr>
              <a:t>inokulasyonu</a:t>
            </a:r>
            <a:r>
              <a:rPr lang="tr-TR" altLang="tr-TR" sz="2400" dirty="0">
                <a:latin typeface="Times New Roman" panose="02020603050405020304" pitchFamily="18" charset="0"/>
                <a:cs typeface="Times New Roman" panose="02020603050405020304" pitchFamily="18" charset="0"/>
              </a:rPr>
              <a:t> ile meydana getirilebilmektedir. </a:t>
            </a:r>
            <a:br>
              <a:rPr lang="tr-TR" altLang="tr-TR" sz="2400"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Bacakta uzun kemiklerin kalınlaşması ile karakterizedir. </a:t>
            </a:r>
            <a:r>
              <a:rPr lang="tr-TR" altLang="tr-TR" sz="2400" dirty="0" err="1">
                <a:latin typeface="Times New Roman" panose="02020603050405020304" pitchFamily="18" charset="0"/>
                <a:cs typeface="Times New Roman" panose="02020603050405020304" pitchFamily="18" charset="0"/>
              </a:rPr>
              <a:t>İnkubasyon</a:t>
            </a:r>
            <a:r>
              <a:rPr lang="tr-TR" altLang="tr-TR" sz="2400" dirty="0">
                <a:latin typeface="Times New Roman" panose="02020603050405020304" pitchFamily="18" charset="0"/>
                <a:cs typeface="Times New Roman" panose="02020603050405020304" pitchFamily="18" charset="0"/>
              </a:rPr>
              <a:t> periyodu 1 ay kadardır. </a:t>
            </a:r>
            <a:br>
              <a:rPr lang="tr-TR" altLang="tr-TR" sz="2400"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En çok 8-12 haftalık hayvanlarda görülmektedir. </a:t>
            </a:r>
            <a:br>
              <a:rPr lang="tr-TR" altLang="tr-TR" sz="2400"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Hastalıkta özellikle bacak ve kanat kemikleri etkilenir. Hastalığın başlangıcında kalınlaşan bölgeler sıcak ve acılıdır. Hastalık ilerledikçe sıcak ve acı kaybolur. </a:t>
            </a:r>
            <a:br>
              <a:rPr lang="tr-TR" altLang="tr-TR" sz="2400"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Bacak kemikleri kalınlaşan hayvanlar çizme giymiş gibi </a:t>
            </a:r>
            <a:r>
              <a:rPr lang="tr-TR" altLang="tr-TR" sz="2400" dirty="0" err="1">
                <a:latin typeface="Times New Roman" panose="02020603050405020304" pitchFamily="18" charset="0"/>
                <a:cs typeface="Times New Roman" panose="02020603050405020304" pitchFamily="18" charset="0"/>
              </a:rPr>
              <a:t>görünür.Hastalar</a:t>
            </a:r>
            <a:r>
              <a:rPr lang="tr-TR" altLang="tr-TR" sz="2400" dirty="0">
                <a:latin typeface="Times New Roman" panose="02020603050405020304" pitchFamily="18" charset="0"/>
                <a:cs typeface="Times New Roman" panose="02020603050405020304" pitchFamily="18" charset="0"/>
              </a:rPr>
              <a:t> genellikle gelişmez ve bodur kalırlar. </a:t>
            </a:r>
            <a:br>
              <a:rPr lang="tr-TR" altLang="tr-TR" sz="2400"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Kemik iliği boşluğunun daralması ile anemi meydana gelebilir. Bazen </a:t>
            </a:r>
            <a:r>
              <a:rPr lang="tr-TR" altLang="tr-TR" sz="2400" dirty="0" err="1">
                <a:latin typeface="Times New Roman" panose="02020603050405020304" pitchFamily="18" charset="0"/>
                <a:cs typeface="Times New Roman" panose="02020603050405020304" pitchFamily="18" charset="0"/>
              </a:rPr>
              <a:t>medulla</a:t>
            </a:r>
            <a:r>
              <a:rPr lang="tr-TR" altLang="tr-TR" sz="2400" dirty="0">
                <a:latin typeface="Times New Roman" panose="02020603050405020304" pitchFamily="18" charset="0"/>
                <a:cs typeface="Times New Roman" panose="02020603050405020304" pitchFamily="18" charset="0"/>
              </a:rPr>
              <a:t> kaybolmuştur. Etkilenen kemiklerin rengi sararmış ve sertleşmişlerdir. </a:t>
            </a:r>
            <a:r>
              <a:rPr lang="tr-TR" altLang="tr-TR" sz="2400" dirty="0" err="1">
                <a:latin typeface="Times New Roman" panose="02020603050405020304" pitchFamily="18" charset="0"/>
                <a:cs typeface="Times New Roman" panose="02020603050405020304" pitchFamily="18" charset="0"/>
              </a:rPr>
              <a:t>Mikroskopik</a:t>
            </a:r>
            <a:r>
              <a:rPr lang="tr-TR" altLang="tr-TR" sz="2400" dirty="0">
                <a:latin typeface="Times New Roman" panose="02020603050405020304" pitchFamily="18" charset="0"/>
                <a:cs typeface="Times New Roman" panose="02020603050405020304" pitchFamily="18" charset="0"/>
              </a:rPr>
              <a:t> muayenede ileri derecede bir kalsifikasyon görülür.</a:t>
            </a:r>
            <a:endParaRPr lang="tr-TR" altLang="tr-TR" sz="2400"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972AC6D2-15DD-D844-A143-2E7D7448BE2D}"/>
              </a:ext>
            </a:extLst>
          </p:cNvPr>
          <p:cNvSpPr>
            <a:spLocks noGrp="1" noChangeArrowheads="1"/>
          </p:cNvSpPr>
          <p:nvPr>
            <p:ph type="title" idx="4294967295"/>
          </p:nvPr>
        </p:nvSpPr>
        <p:spPr>
          <a:xfrm>
            <a:off x="457200" y="304800"/>
            <a:ext cx="8001000" cy="6172200"/>
          </a:xfrm>
        </p:spPr>
        <p:txBody>
          <a:bodyPr/>
          <a:lstStyle/>
          <a:p>
            <a:pPr algn="l"/>
            <a:r>
              <a:rPr lang="tr-TR" altLang="tr-TR" sz="2400" b="1" dirty="0">
                <a:latin typeface="Times New Roman" panose="02020603050405020304" pitchFamily="18" charset="0"/>
                <a:cs typeface="Times New Roman" panose="02020603050405020304" pitchFamily="18" charset="0"/>
              </a:rPr>
              <a:t>Teşhis</a:t>
            </a:r>
            <a:br>
              <a:rPr lang="tr-TR" altLang="tr-TR" sz="2400" b="1"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1- Klinik ve </a:t>
            </a:r>
            <a:r>
              <a:rPr lang="tr-TR" altLang="tr-TR" sz="2400" dirty="0" err="1">
                <a:latin typeface="Times New Roman" panose="02020603050405020304" pitchFamily="18" charset="0"/>
                <a:cs typeface="Times New Roman" panose="02020603050405020304" pitchFamily="18" charset="0"/>
              </a:rPr>
              <a:t>Nekropsi</a:t>
            </a:r>
            <a:r>
              <a:rPr lang="tr-TR" altLang="tr-TR" sz="2400" dirty="0">
                <a:latin typeface="Times New Roman" panose="02020603050405020304" pitchFamily="18" charset="0"/>
                <a:cs typeface="Times New Roman" panose="02020603050405020304" pitchFamily="18" charset="0"/>
              </a:rPr>
              <a:t> Bulguları</a:t>
            </a:r>
            <a:br>
              <a:rPr lang="tr-TR" altLang="tr-TR" sz="2400"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2- Laboratuvar Muayeneleri</a:t>
            </a:r>
            <a:br>
              <a:rPr lang="tr-TR" altLang="tr-TR" sz="2400"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	a) </a:t>
            </a:r>
            <a:r>
              <a:rPr lang="tr-TR" altLang="tr-TR" sz="2400" dirty="0" err="1">
                <a:latin typeface="Times New Roman" panose="02020603050405020304" pitchFamily="18" charset="0"/>
                <a:cs typeface="Times New Roman" panose="02020603050405020304" pitchFamily="18" charset="0"/>
              </a:rPr>
              <a:t>Virus</a:t>
            </a:r>
            <a:r>
              <a:rPr lang="tr-TR" altLang="tr-TR" sz="2400" dirty="0">
                <a:latin typeface="Times New Roman" panose="02020603050405020304" pitchFamily="18" charset="0"/>
                <a:cs typeface="Times New Roman" panose="02020603050405020304" pitchFamily="18" charset="0"/>
              </a:rPr>
              <a:t> İzolasyonu</a:t>
            </a:r>
            <a:br>
              <a:rPr lang="tr-TR" altLang="tr-TR" sz="2400"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	b) RIF Testi (</a:t>
            </a:r>
            <a:r>
              <a:rPr lang="tr-TR" altLang="tr-TR" sz="2400" dirty="0" err="1">
                <a:latin typeface="Times New Roman" panose="02020603050405020304" pitchFamily="18" charset="0"/>
                <a:cs typeface="Times New Roman" panose="02020603050405020304" pitchFamily="18" charset="0"/>
              </a:rPr>
              <a:t>Resistance</a:t>
            </a:r>
            <a:r>
              <a:rPr lang="tr-TR" altLang="tr-TR" sz="2400" dirty="0">
                <a:latin typeface="Times New Roman" panose="02020603050405020304" pitchFamily="18" charset="0"/>
                <a:cs typeface="Times New Roman" panose="02020603050405020304" pitchFamily="18" charset="0"/>
              </a:rPr>
              <a:t> </a:t>
            </a:r>
            <a:r>
              <a:rPr lang="tr-TR" altLang="tr-TR" sz="2400" dirty="0" err="1">
                <a:latin typeface="Times New Roman" panose="02020603050405020304" pitchFamily="18" charset="0"/>
                <a:cs typeface="Times New Roman" panose="02020603050405020304" pitchFamily="18" charset="0"/>
              </a:rPr>
              <a:t>Inducing</a:t>
            </a:r>
            <a:r>
              <a:rPr lang="tr-TR" altLang="tr-TR" sz="2400" dirty="0">
                <a:latin typeface="Times New Roman" panose="02020603050405020304" pitchFamily="18" charset="0"/>
                <a:cs typeface="Times New Roman" panose="02020603050405020304" pitchFamily="18" charset="0"/>
              </a:rPr>
              <a:t> </a:t>
            </a:r>
            <a:r>
              <a:rPr lang="tr-TR" altLang="tr-TR" sz="2400" dirty="0" err="1">
                <a:latin typeface="Times New Roman" panose="02020603050405020304" pitchFamily="18" charset="0"/>
                <a:cs typeface="Times New Roman" panose="02020603050405020304" pitchFamily="18" charset="0"/>
              </a:rPr>
              <a:t>Factor</a:t>
            </a:r>
            <a:r>
              <a:rPr lang="tr-TR" altLang="tr-TR" sz="2400" dirty="0">
                <a:latin typeface="Times New Roman" panose="02020603050405020304" pitchFamily="18" charset="0"/>
                <a:cs typeface="Times New Roman" panose="02020603050405020304" pitchFamily="18" charset="0"/>
              </a:rPr>
              <a:t> Testi)</a:t>
            </a:r>
            <a:br>
              <a:rPr lang="tr-TR" altLang="tr-TR" sz="2400"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	c) </a:t>
            </a:r>
            <a:r>
              <a:rPr lang="tr-TR" altLang="tr-TR" sz="2400" dirty="0" err="1">
                <a:latin typeface="Times New Roman" panose="02020603050405020304" pitchFamily="18" charset="0"/>
                <a:cs typeface="Times New Roman" panose="02020603050405020304" pitchFamily="18" charset="0"/>
              </a:rPr>
              <a:t>Cofal</a:t>
            </a:r>
            <a:r>
              <a:rPr lang="tr-TR" altLang="tr-TR" sz="2400" dirty="0">
                <a:latin typeface="Times New Roman" panose="02020603050405020304" pitchFamily="18" charset="0"/>
                <a:cs typeface="Times New Roman" panose="02020603050405020304" pitchFamily="18" charset="0"/>
              </a:rPr>
              <a:t> Testi (</a:t>
            </a:r>
            <a:r>
              <a:rPr lang="tr-TR" altLang="tr-TR" sz="2400" dirty="0" err="1">
                <a:latin typeface="Times New Roman" panose="02020603050405020304" pitchFamily="18" charset="0"/>
                <a:cs typeface="Times New Roman" panose="02020603050405020304" pitchFamily="18" charset="0"/>
              </a:rPr>
              <a:t>Complement</a:t>
            </a:r>
            <a:r>
              <a:rPr lang="tr-TR" altLang="tr-TR" sz="2400" dirty="0">
                <a:latin typeface="Times New Roman" panose="02020603050405020304" pitchFamily="18" charset="0"/>
                <a:cs typeface="Times New Roman" panose="02020603050405020304" pitchFamily="18" charset="0"/>
              </a:rPr>
              <a:t> </a:t>
            </a:r>
            <a:r>
              <a:rPr lang="tr-TR" altLang="tr-TR" sz="2400" dirty="0" err="1">
                <a:latin typeface="Times New Roman" panose="02020603050405020304" pitchFamily="18" charset="0"/>
                <a:cs typeface="Times New Roman" panose="02020603050405020304" pitchFamily="18" charset="0"/>
              </a:rPr>
              <a:t>Fixation</a:t>
            </a:r>
            <a:r>
              <a:rPr lang="tr-TR" altLang="tr-TR" sz="2400" dirty="0">
                <a:latin typeface="Times New Roman" panose="02020603050405020304" pitchFamily="18" charset="0"/>
                <a:cs typeface="Times New Roman" panose="02020603050405020304" pitchFamily="18" charset="0"/>
              </a:rPr>
              <a:t> Test </a:t>
            </a:r>
            <a:r>
              <a:rPr lang="tr-TR" altLang="tr-TR" sz="2400" dirty="0" err="1">
                <a:latin typeface="Times New Roman" panose="02020603050405020304" pitchFamily="18" charset="0"/>
                <a:cs typeface="Times New Roman" panose="02020603050405020304" pitchFamily="18" charset="0"/>
              </a:rPr>
              <a:t>for</a:t>
            </a:r>
            <a:r>
              <a:rPr lang="tr-TR" altLang="tr-TR" sz="2400" dirty="0">
                <a:latin typeface="Times New Roman" panose="02020603050405020304" pitchFamily="18" charset="0"/>
                <a:cs typeface="Times New Roman" panose="02020603050405020304" pitchFamily="18" charset="0"/>
              </a:rPr>
              <a:t> </a:t>
            </a:r>
            <a:r>
              <a:rPr lang="tr-TR" altLang="tr-TR" sz="2400" dirty="0" err="1">
                <a:latin typeface="Times New Roman" panose="02020603050405020304" pitchFamily="18" charset="0"/>
                <a:cs typeface="Times New Roman" panose="02020603050405020304" pitchFamily="18" charset="0"/>
              </a:rPr>
              <a:t>Avian</a:t>
            </a:r>
            <a:r>
              <a:rPr lang="tr-TR" altLang="tr-TR" sz="2400" dirty="0">
                <a:latin typeface="Times New Roman" panose="02020603050405020304" pitchFamily="18" charset="0"/>
                <a:cs typeface="Times New Roman" panose="02020603050405020304" pitchFamily="18" charset="0"/>
              </a:rPr>
              <a:t> </a:t>
            </a:r>
            <a:r>
              <a:rPr lang="tr-TR" altLang="tr-TR" sz="2400" dirty="0" err="1">
                <a:latin typeface="Times New Roman" panose="02020603050405020304" pitchFamily="18" charset="0"/>
                <a:cs typeface="Times New Roman" panose="02020603050405020304" pitchFamily="18" charset="0"/>
              </a:rPr>
              <a:t>Leucosis</a:t>
            </a:r>
            <a:r>
              <a:rPr lang="tr-TR" altLang="tr-TR" sz="2400" dirty="0">
                <a:latin typeface="Times New Roman" panose="02020603050405020304" pitchFamily="18" charset="0"/>
                <a:cs typeface="Times New Roman" panose="02020603050405020304" pitchFamily="18" charset="0"/>
              </a:rPr>
              <a:t> </a:t>
            </a:r>
            <a:r>
              <a:rPr lang="tr-TR" altLang="tr-TR" sz="2400" dirty="0" err="1">
                <a:latin typeface="Times New Roman" panose="02020603050405020304" pitchFamily="18" charset="0"/>
                <a:cs typeface="Times New Roman" panose="02020603050405020304" pitchFamily="18" charset="0"/>
              </a:rPr>
              <a:t>Viruses</a:t>
            </a:r>
            <a:r>
              <a:rPr lang="tr-TR" altLang="tr-TR" sz="2400" dirty="0">
                <a:latin typeface="Times New Roman" panose="02020603050405020304" pitchFamily="18" charset="0"/>
                <a:cs typeface="Times New Roman" panose="02020603050405020304" pitchFamily="18" charset="0"/>
              </a:rPr>
              <a:t>)</a:t>
            </a:r>
            <a:br>
              <a:rPr lang="tr-TR" altLang="tr-TR" sz="2400"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	d) NP Testi (</a:t>
            </a:r>
            <a:r>
              <a:rPr lang="tr-TR" altLang="tr-TR" sz="2400" dirty="0" err="1">
                <a:latin typeface="Times New Roman" panose="02020603050405020304" pitchFamily="18" charset="0"/>
                <a:cs typeface="Times New Roman" panose="02020603050405020304" pitchFamily="18" charset="0"/>
              </a:rPr>
              <a:t>Non</a:t>
            </a:r>
            <a:r>
              <a:rPr lang="tr-TR" altLang="tr-TR" sz="2400" dirty="0">
                <a:latin typeface="Times New Roman" panose="02020603050405020304" pitchFamily="18" charset="0"/>
                <a:cs typeface="Times New Roman" panose="02020603050405020304" pitchFamily="18" charset="0"/>
              </a:rPr>
              <a:t> </a:t>
            </a:r>
            <a:r>
              <a:rPr lang="tr-TR" altLang="tr-TR" sz="2400" dirty="0" err="1">
                <a:latin typeface="Times New Roman" panose="02020603050405020304" pitchFamily="18" charset="0"/>
                <a:cs typeface="Times New Roman" panose="02020603050405020304" pitchFamily="18" charset="0"/>
              </a:rPr>
              <a:t>producer</a:t>
            </a:r>
            <a:r>
              <a:rPr lang="tr-TR" altLang="tr-TR" sz="2400" dirty="0">
                <a:latin typeface="Times New Roman" panose="02020603050405020304" pitchFamily="18" charset="0"/>
                <a:cs typeface="Times New Roman" panose="02020603050405020304" pitchFamily="18" charset="0"/>
              </a:rPr>
              <a:t> Test)</a:t>
            </a:r>
            <a:br>
              <a:rPr lang="tr-TR" altLang="tr-TR" sz="2400"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	e) Diğer testler: Yukarıda belirtilen testler dışında </a:t>
            </a:r>
            <a:r>
              <a:rPr lang="tr-TR" altLang="tr-TR" sz="2400" dirty="0" err="1">
                <a:latin typeface="Times New Roman" panose="02020603050405020304" pitchFamily="18" charset="0"/>
                <a:cs typeface="Times New Roman" panose="02020603050405020304" pitchFamily="18" charset="0"/>
              </a:rPr>
              <a:t>fluoresan</a:t>
            </a:r>
            <a:r>
              <a:rPr lang="tr-TR" altLang="tr-TR" sz="2400" dirty="0">
                <a:latin typeface="Times New Roman" panose="02020603050405020304" pitchFamily="18" charset="0"/>
                <a:cs typeface="Times New Roman" panose="02020603050405020304" pitchFamily="18" charset="0"/>
              </a:rPr>
              <a:t> antikor tekniği, Enzim testleri, PCR, </a:t>
            </a:r>
            <a:r>
              <a:rPr lang="tr-TR" altLang="tr-TR" sz="2400" dirty="0" err="1">
                <a:latin typeface="Times New Roman" panose="02020603050405020304" pitchFamily="18" charset="0"/>
                <a:cs typeface="Times New Roman" panose="02020603050405020304" pitchFamily="18" charset="0"/>
              </a:rPr>
              <a:t>hematopoetik</a:t>
            </a:r>
            <a:r>
              <a:rPr lang="tr-TR" altLang="tr-TR" sz="2400" dirty="0">
                <a:latin typeface="Times New Roman" panose="02020603050405020304" pitchFamily="18" charset="0"/>
                <a:cs typeface="Times New Roman" panose="02020603050405020304" pitchFamily="18" charset="0"/>
              </a:rPr>
              <a:t> transformasyon testi, gibi testler uygulanmaktadır.</a:t>
            </a:r>
            <a:br>
              <a:rPr lang="tr-TR" altLang="tr-TR" sz="2400"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	</a:t>
            </a:r>
            <a:r>
              <a:rPr lang="tr-TR" altLang="tr-TR" sz="2400" dirty="0" err="1">
                <a:latin typeface="Times New Roman" panose="02020603050405020304" pitchFamily="18" charset="0"/>
                <a:cs typeface="Times New Roman" panose="02020603050405020304" pitchFamily="18" charset="0"/>
              </a:rPr>
              <a:t>Serolojik</a:t>
            </a:r>
            <a:r>
              <a:rPr lang="tr-TR" altLang="tr-TR" sz="2400" dirty="0">
                <a:latin typeface="Times New Roman" panose="02020603050405020304" pitchFamily="18" charset="0"/>
                <a:cs typeface="Times New Roman" panose="02020603050405020304" pitchFamily="18" charset="0"/>
              </a:rPr>
              <a:t> yoklamalarda antikor taraması için numune olarak plazma, serum ve yumurta sarısından yararlanılabilmektedir. Nötralizasyon testi , </a:t>
            </a:r>
            <a:r>
              <a:rPr lang="tr-TR" altLang="tr-TR" sz="2400" dirty="0" err="1">
                <a:latin typeface="Times New Roman" panose="02020603050405020304" pitchFamily="18" charset="0"/>
                <a:cs typeface="Times New Roman" panose="02020603050405020304" pitchFamily="18" charset="0"/>
              </a:rPr>
              <a:t>indirek</a:t>
            </a:r>
            <a:r>
              <a:rPr lang="tr-TR" altLang="tr-TR" sz="2400" dirty="0">
                <a:latin typeface="Times New Roman" panose="02020603050405020304" pitchFamily="18" charset="0"/>
                <a:cs typeface="Times New Roman" panose="02020603050405020304" pitchFamily="18" charset="0"/>
              </a:rPr>
              <a:t> </a:t>
            </a:r>
            <a:r>
              <a:rPr lang="tr-TR" altLang="tr-TR" sz="2400" dirty="0" err="1">
                <a:latin typeface="Times New Roman" panose="02020603050405020304" pitchFamily="18" charset="0"/>
                <a:cs typeface="Times New Roman" panose="02020603050405020304" pitchFamily="18" charset="0"/>
              </a:rPr>
              <a:t>immunoperoxidase</a:t>
            </a:r>
            <a:r>
              <a:rPr lang="tr-TR" altLang="tr-TR" sz="2400" dirty="0">
                <a:latin typeface="Times New Roman" panose="02020603050405020304" pitchFamily="18" charset="0"/>
                <a:cs typeface="Times New Roman" panose="02020603050405020304" pitchFamily="18" charset="0"/>
              </a:rPr>
              <a:t> </a:t>
            </a:r>
            <a:r>
              <a:rPr lang="tr-TR" altLang="tr-TR" sz="2400" dirty="0" err="1">
                <a:latin typeface="Times New Roman" panose="02020603050405020304" pitchFamily="18" charset="0"/>
                <a:cs typeface="Times New Roman" panose="02020603050405020304" pitchFamily="18" charset="0"/>
              </a:rPr>
              <a:t>absorbance</a:t>
            </a:r>
            <a:r>
              <a:rPr lang="tr-TR" altLang="tr-TR" sz="2400" dirty="0">
                <a:latin typeface="Times New Roman" panose="02020603050405020304" pitchFamily="18" charset="0"/>
                <a:cs typeface="Times New Roman" panose="02020603050405020304" pitchFamily="18" charset="0"/>
              </a:rPr>
              <a:t> testi ve ELISA teknikleri önemli </a:t>
            </a:r>
            <a:r>
              <a:rPr lang="tr-TR" altLang="tr-TR" sz="2400" dirty="0" err="1">
                <a:latin typeface="Times New Roman" panose="02020603050405020304" pitchFamily="18" charset="0"/>
                <a:cs typeface="Times New Roman" panose="02020603050405020304" pitchFamily="18" charset="0"/>
              </a:rPr>
              <a:t>serolojik</a:t>
            </a:r>
            <a:r>
              <a:rPr lang="tr-TR" altLang="tr-TR" sz="2400" dirty="0">
                <a:latin typeface="Times New Roman" panose="02020603050405020304" pitchFamily="18" charset="0"/>
                <a:cs typeface="Times New Roman" panose="02020603050405020304" pitchFamily="18" charset="0"/>
              </a:rPr>
              <a:t> testlerdir.</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081FBA29-BBAE-3245-BE87-D6080E44971E}"/>
              </a:ext>
            </a:extLst>
          </p:cNvPr>
          <p:cNvSpPr>
            <a:spLocks noGrp="1" noChangeArrowheads="1"/>
          </p:cNvSpPr>
          <p:nvPr>
            <p:ph type="title" idx="4294967295"/>
          </p:nvPr>
        </p:nvSpPr>
        <p:spPr>
          <a:xfrm>
            <a:off x="576072" y="1028700"/>
            <a:ext cx="7772400" cy="4800600"/>
          </a:xfrm>
        </p:spPr>
        <p:txBody>
          <a:bodyPr>
            <a:noAutofit/>
          </a:bodyPr>
          <a:lstStyle/>
          <a:p>
            <a:pPr algn="l"/>
            <a:r>
              <a:rPr lang="tr-TR" altLang="tr-TR" sz="2800" b="1" dirty="0">
                <a:latin typeface="Times New Roman" panose="02020603050405020304" pitchFamily="18" charset="0"/>
                <a:cs typeface="Times New Roman" panose="02020603050405020304" pitchFamily="18" charset="0"/>
              </a:rPr>
              <a:t>Koruma ve kontrol</a:t>
            </a:r>
            <a:br>
              <a:rPr lang="tr-TR" altLang="tr-TR" sz="2800" b="1" dirty="0">
                <a:latin typeface="Times New Roman" panose="02020603050405020304" pitchFamily="18" charset="0"/>
                <a:cs typeface="Times New Roman" panose="02020603050405020304" pitchFamily="18" charset="0"/>
              </a:rPr>
            </a:br>
            <a:br>
              <a:rPr lang="tr-TR" altLang="tr-TR" sz="2800" b="1" dirty="0">
                <a:latin typeface="Times New Roman" panose="02020603050405020304" pitchFamily="18" charset="0"/>
                <a:cs typeface="Times New Roman" panose="02020603050405020304" pitchFamily="18" charset="0"/>
              </a:rPr>
            </a:br>
            <a:r>
              <a:rPr lang="tr-TR" altLang="tr-TR" sz="2800" dirty="0">
                <a:latin typeface="Times New Roman" panose="02020603050405020304" pitchFamily="18" charset="0"/>
                <a:cs typeface="Times New Roman" panose="02020603050405020304" pitchFamily="18" charset="0"/>
              </a:rPr>
              <a:t>Bilinen bir sağaltımı ve aşısı yoktur. Kontrol çevredeki </a:t>
            </a:r>
            <a:r>
              <a:rPr lang="tr-TR" altLang="tr-TR" sz="2800" dirty="0" err="1">
                <a:latin typeface="Times New Roman" panose="02020603050405020304" pitchFamily="18" charset="0"/>
                <a:cs typeface="Times New Roman" panose="02020603050405020304" pitchFamily="18" charset="0"/>
              </a:rPr>
              <a:t>infeksiyonun</a:t>
            </a:r>
            <a:r>
              <a:rPr lang="tr-TR" altLang="tr-TR" sz="2800" dirty="0">
                <a:latin typeface="Times New Roman" panose="02020603050405020304" pitchFamily="18" charset="0"/>
                <a:cs typeface="Times New Roman" panose="02020603050405020304" pitchFamily="18" charset="0"/>
              </a:rPr>
              <a:t> azaltılmasına yönelik sürü yönetimi, iyi kalitede bakım ve beslenme, yüksek standartta hijyen ve genetik olarak dirençli anaçlardan elde edilen hayvanların kullanılması ile yapılabilir. </a:t>
            </a:r>
            <a:r>
              <a:rPr lang="tr-TR" altLang="tr-TR" sz="2800" dirty="0" err="1">
                <a:latin typeface="Times New Roman" panose="02020603050405020304" pitchFamily="18" charset="0"/>
                <a:cs typeface="Times New Roman" panose="02020603050405020304" pitchFamily="18" charset="0"/>
              </a:rPr>
              <a:t>İnfeksiyonun</a:t>
            </a:r>
            <a:r>
              <a:rPr lang="tr-TR" altLang="tr-TR" sz="2800" dirty="0">
                <a:latin typeface="Times New Roman" panose="02020603050405020304" pitchFamily="18" charset="0"/>
                <a:cs typeface="Times New Roman" panose="02020603050405020304" pitchFamily="18" charset="0"/>
              </a:rPr>
              <a:t> yumurta ile bulaşması nedeniyle geriye dönük </a:t>
            </a:r>
            <a:r>
              <a:rPr lang="tr-TR" altLang="tr-TR" sz="2800" dirty="0" err="1">
                <a:latin typeface="Times New Roman" panose="02020603050405020304" pitchFamily="18" charset="0"/>
                <a:cs typeface="Times New Roman" panose="02020603050405020304" pitchFamily="18" charset="0"/>
              </a:rPr>
              <a:t>virus</a:t>
            </a:r>
            <a:r>
              <a:rPr lang="tr-TR" altLang="tr-TR" sz="2800" dirty="0">
                <a:latin typeface="Times New Roman" panose="02020603050405020304" pitchFamily="18" charset="0"/>
                <a:cs typeface="Times New Roman" panose="02020603050405020304" pitchFamily="18" charset="0"/>
              </a:rPr>
              <a:t> izolasyonuna gidilebilir.</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A59C1B60-E1F2-A64D-854A-70305AEE8E87}"/>
              </a:ext>
            </a:extLst>
          </p:cNvPr>
          <p:cNvSpPr>
            <a:spLocks noGrp="1" noChangeArrowheads="1"/>
          </p:cNvSpPr>
          <p:nvPr>
            <p:ph type="title" idx="4294967295"/>
          </p:nvPr>
        </p:nvSpPr>
        <p:spPr>
          <a:xfrm>
            <a:off x="377952" y="222504"/>
            <a:ext cx="8619744" cy="6635496"/>
          </a:xfrm>
        </p:spPr>
        <p:txBody>
          <a:bodyPr>
            <a:noAutofit/>
          </a:bodyPr>
          <a:lstStyle/>
          <a:p>
            <a:pPr algn="l"/>
            <a:r>
              <a:rPr lang="tr-TR" altLang="tr-TR" sz="2600" b="1" dirty="0">
                <a:latin typeface="Times New Roman" panose="02020603050405020304" pitchFamily="18" charset="0"/>
                <a:cs typeface="Times New Roman" panose="02020603050405020304" pitchFamily="18" charset="0"/>
              </a:rPr>
              <a:t>RETİKULOENDOTELİOSİS</a:t>
            </a:r>
            <a:br>
              <a:rPr lang="tr-TR" altLang="tr-TR" sz="2600" b="1" dirty="0">
                <a:latin typeface="Times New Roman" panose="02020603050405020304" pitchFamily="18" charset="0"/>
                <a:cs typeface="Times New Roman" panose="02020603050405020304" pitchFamily="18" charset="0"/>
              </a:rPr>
            </a:br>
            <a:br>
              <a:rPr lang="tr-TR" altLang="tr-TR" sz="2600" b="1" dirty="0">
                <a:latin typeface="Times New Roman" panose="02020603050405020304" pitchFamily="18" charset="0"/>
                <a:cs typeface="Times New Roman" panose="02020603050405020304" pitchFamily="18" charset="0"/>
              </a:rPr>
            </a:br>
            <a:r>
              <a:rPr lang="tr-TR" altLang="tr-TR" sz="2600" dirty="0" err="1">
                <a:latin typeface="Times New Roman" panose="02020603050405020304" pitchFamily="18" charset="0"/>
                <a:cs typeface="Times New Roman" panose="02020603050405020304" pitchFamily="18" charset="0"/>
              </a:rPr>
              <a:t>Retikuloendoteliosis</a:t>
            </a:r>
            <a:r>
              <a:rPr lang="tr-TR" altLang="tr-TR" sz="2600" dirty="0">
                <a:latin typeface="Times New Roman" panose="02020603050405020304" pitchFamily="18" charset="0"/>
                <a:cs typeface="Times New Roman" panose="02020603050405020304" pitchFamily="18" charset="0"/>
              </a:rPr>
              <a:t> tavukların </a:t>
            </a:r>
            <a:r>
              <a:rPr lang="tr-TR" altLang="tr-TR" sz="2600" dirty="0" err="1">
                <a:latin typeface="Times New Roman" panose="02020603050405020304" pitchFamily="18" charset="0"/>
                <a:cs typeface="Times New Roman" panose="02020603050405020304" pitchFamily="18" charset="0"/>
              </a:rPr>
              <a:t>lökozis</a:t>
            </a:r>
            <a:r>
              <a:rPr lang="tr-TR" altLang="tr-TR" sz="2600" dirty="0">
                <a:latin typeface="Times New Roman" panose="02020603050405020304" pitchFamily="18" charset="0"/>
                <a:cs typeface="Times New Roman" panose="02020603050405020304" pitchFamily="18" charset="0"/>
              </a:rPr>
              <a:t>/</a:t>
            </a:r>
            <a:r>
              <a:rPr lang="tr-TR" altLang="tr-TR" sz="2600" dirty="0" err="1">
                <a:latin typeface="Times New Roman" panose="02020603050405020304" pitchFamily="18" charset="0"/>
                <a:cs typeface="Times New Roman" panose="02020603050405020304" pitchFamily="18" charset="0"/>
              </a:rPr>
              <a:t>sarcoma</a:t>
            </a:r>
            <a:r>
              <a:rPr lang="tr-TR" altLang="tr-TR" sz="2600" dirty="0">
                <a:latin typeface="Times New Roman" panose="02020603050405020304" pitchFamily="18" charset="0"/>
                <a:cs typeface="Times New Roman" panose="02020603050405020304" pitchFamily="18" charset="0"/>
              </a:rPr>
              <a:t> grubu </a:t>
            </a:r>
            <a:r>
              <a:rPr lang="tr-TR" altLang="tr-TR" sz="2600" dirty="0" err="1">
                <a:latin typeface="Times New Roman" panose="02020603050405020304" pitchFamily="18" charset="0"/>
                <a:cs typeface="Times New Roman" panose="02020603050405020304" pitchFamily="18" charset="0"/>
              </a:rPr>
              <a:t>viruslarının</a:t>
            </a:r>
            <a:r>
              <a:rPr lang="tr-TR" altLang="tr-TR" sz="2600" dirty="0">
                <a:latin typeface="Times New Roman" panose="02020603050405020304" pitchFamily="18" charset="0"/>
                <a:cs typeface="Times New Roman" panose="02020603050405020304" pitchFamily="18" charset="0"/>
              </a:rPr>
              <a:t> dışında kalan </a:t>
            </a:r>
            <a:r>
              <a:rPr lang="tr-TR" altLang="tr-TR" sz="2600" dirty="0" err="1">
                <a:latin typeface="Times New Roman" panose="02020603050405020304" pitchFamily="18" charset="0"/>
                <a:cs typeface="Times New Roman" panose="02020603050405020304" pitchFamily="18" charset="0"/>
              </a:rPr>
              <a:t>retroviruslar</a:t>
            </a:r>
            <a:r>
              <a:rPr lang="tr-TR" altLang="tr-TR" sz="2600" dirty="0">
                <a:latin typeface="Times New Roman" panose="02020603050405020304" pitchFamily="18" charset="0"/>
                <a:cs typeface="Times New Roman" panose="02020603050405020304" pitchFamily="18" charset="0"/>
              </a:rPr>
              <a:t> tarafından meydana getirilen ve çeşitli patolojik sendromları içeren </a:t>
            </a:r>
            <a:r>
              <a:rPr lang="tr-TR" altLang="tr-TR" sz="2600" dirty="0" err="1">
                <a:latin typeface="Times New Roman" panose="02020603050405020304" pitchFamily="18" charset="0"/>
                <a:cs typeface="Times New Roman" panose="02020603050405020304" pitchFamily="18" charset="0"/>
              </a:rPr>
              <a:t>neoplastik</a:t>
            </a:r>
            <a:r>
              <a:rPr lang="tr-TR" altLang="tr-TR" sz="2600" dirty="0">
                <a:latin typeface="Times New Roman" panose="02020603050405020304" pitchFamily="18" charset="0"/>
                <a:cs typeface="Times New Roman" panose="02020603050405020304" pitchFamily="18" charset="0"/>
              </a:rPr>
              <a:t> karakterdeki hastalığıdır.</a:t>
            </a:r>
            <a:br>
              <a:rPr lang="tr-TR" altLang="tr-TR" sz="2600" dirty="0">
                <a:latin typeface="Times New Roman" panose="02020603050405020304" pitchFamily="18" charset="0"/>
                <a:cs typeface="Times New Roman" panose="02020603050405020304" pitchFamily="18" charset="0"/>
              </a:rPr>
            </a:br>
            <a:br>
              <a:rPr lang="tr-TR" altLang="tr-TR" sz="2600" dirty="0">
                <a:latin typeface="Times New Roman" panose="02020603050405020304" pitchFamily="18" charset="0"/>
                <a:cs typeface="Times New Roman" panose="02020603050405020304" pitchFamily="18" charset="0"/>
              </a:rPr>
            </a:br>
            <a:r>
              <a:rPr lang="tr-TR" altLang="tr-TR" sz="2600" b="1" dirty="0">
                <a:latin typeface="Times New Roman" panose="02020603050405020304" pitchFamily="18" charset="0"/>
                <a:cs typeface="Times New Roman" panose="02020603050405020304" pitchFamily="18" charset="0"/>
              </a:rPr>
              <a:t>Etiyoloji</a:t>
            </a:r>
            <a:br>
              <a:rPr lang="tr-TR" altLang="tr-TR" sz="2600" b="1" dirty="0">
                <a:latin typeface="Times New Roman" panose="02020603050405020304" pitchFamily="18" charset="0"/>
                <a:cs typeface="Times New Roman" panose="02020603050405020304" pitchFamily="18" charset="0"/>
              </a:rPr>
            </a:br>
            <a:br>
              <a:rPr lang="tr-TR" altLang="tr-TR" sz="2600" b="1" dirty="0">
                <a:latin typeface="Times New Roman" panose="02020603050405020304" pitchFamily="18" charset="0"/>
                <a:cs typeface="Times New Roman" panose="02020603050405020304" pitchFamily="18" charset="0"/>
              </a:rPr>
            </a:br>
            <a:r>
              <a:rPr lang="tr-TR" altLang="tr-TR" sz="2600" dirty="0" err="1">
                <a:latin typeface="Times New Roman" panose="02020603050405020304" pitchFamily="18" charset="0"/>
                <a:cs typeface="Times New Roman" panose="02020603050405020304" pitchFamily="18" charset="0"/>
              </a:rPr>
              <a:t>Retikuloendoteliosis</a:t>
            </a:r>
            <a:r>
              <a:rPr lang="tr-TR" altLang="tr-TR" sz="2600" dirty="0">
                <a:latin typeface="Times New Roman" panose="02020603050405020304" pitchFamily="18" charset="0"/>
                <a:cs typeface="Times New Roman" panose="02020603050405020304" pitchFamily="18" charset="0"/>
              </a:rPr>
              <a:t> </a:t>
            </a:r>
            <a:r>
              <a:rPr lang="tr-TR" altLang="tr-TR" sz="2600" dirty="0" err="1">
                <a:latin typeface="Times New Roman" panose="02020603050405020304" pitchFamily="18" charset="0"/>
                <a:cs typeface="Times New Roman" panose="02020603050405020304" pitchFamily="18" charset="0"/>
              </a:rPr>
              <a:t>virusu</a:t>
            </a:r>
            <a:r>
              <a:rPr lang="tr-TR" altLang="tr-TR" sz="2600" dirty="0">
                <a:latin typeface="Times New Roman" panose="02020603050405020304" pitchFamily="18" charset="0"/>
                <a:cs typeface="Times New Roman" panose="02020603050405020304" pitchFamily="18" charset="0"/>
              </a:rPr>
              <a:t> (REV) </a:t>
            </a:r>
            <a:r>
              <a:rPr lang="tr-TR" altLang="tr-TR" sz="2600" dirty="0" err="1">
                <a:latin typeface="Times New Roman" panose="02020603050405020304" pitchFamily="18" charset="0"/>
                <a:cs typeface="Times New Roman" panose="02020603050405020304" pitchFamily="18" charset="0"/>
              </a:rPr>
              <a:t>retroviridae</a:t>
            </a:r>
            <a:r>
              <a:rPr lang="tr-TR" altLang="tr-TR" sz="2600" dirty="0">
                <a:latin typeface="Times New Roman" panose="02020603050405020304" pitchFamily="18" charset="0"/>
                <a:cs typeface="Times New Roman" panose="02020603050405020304" pitchFamily="18" charset="0"/>
              </a:rPr>
              <a:t> familyasının </a:t>
            </a:r>
            <a:r>
              <a:rPr lang="tr-TR" altLang="tr-TR" sz="2600" dirty="0" err="1">
                <a:latin typeface="Times New Roman" panose="02020603050405020304" pitchFamily="18" charset="0"/>
                <a:cs typeface="Times New Roman" panose="02020603050405020304" pitchFamily="18" charset="0"/>
              </a:rPr>
              <a:t>avian</a:t>
            </a:r>
            <a:r>
              <a:rPr lang="tr-TR" altLang="tr-TR" sz="2600" dirty="0">
                <a:latin typeface="Times New Roman" panose="02020603050405020304" pitchFamily="18" charset="0"/>
                <a:cs typeface="Times New Roman" panose="02020603050405020304" pitchFamily="18" charset="0"/>
              </a:rPr>
              <a:t> tip C </a:t>
            </a:r>
            <a:r>
              <a:rPr lang="tr-TR" altLang="tr-TR" sz="2600" dirty="0" err="1">
                <a:latin typeface="Times New Roman" panose="02020603050405020304" pitchFamily="18" charset="0"/>
                <a:cs typeface="Times New Roman" panose="02020603050405020304" pitchFamily="18" charset="0"/>
              </a:rPr>
              <a:t>onco</a:t>
            </a:r>
            <a:r>
              <a:rPr lang="tr-TR" altLang="tr-TR" sz="2600" dirty="0">
                <a:latin typeface="Times New Roman" panose="02020603050405020304" pitchFamily="18" charset="0"/>
                <a:cs typeface="Times New Roman" panose="02020603050405020304" pitchFamily="18" charset="0"/>
              </a:rPr>
              <a:t> </a:t>
            </a:r>
            <a:r>
              <a:rPr lang="tr-TR" altLang="tr-TR" sz="2600" dirty="0" err="1">
                <a:latin typeface="Times New Roman" panose="02020603050405020304" pitchFamily="18" charset="0"/>
                <a:cs typeface="Times New Roman" panose="02020603050405020304" pitchFamily="18" charset="0"/>
              </a:rPr>
              <a:t>viruslarındandır</a:t>
            </a:r>
            <a:r>
              <a:rPr lang="tr-TR" altLang="tr-TR" sz="2600" dirty="0">
                <a:latin typeface="Times New Roman" panose="02020603050405020304" pitchFamily="18" charset="0"/>
                <a:cs typeface="Times New Roman" panose="02020603050405020304" pitchFamily="18" charset="0"/>
              </a:rPr>
              <a:t>. Ancak </a:t>
            </a:r>
            <a:r>
              <a:rPr lang="tr-TR" altLang="tr-TR" sz="2600" dirty="0" err="1">
                <a:latin typeface="Times New Roman" panose="02020603050405020304" pitchFamily="18" charset="0"/>
                <a:cs typeface="Times New Roman" panose="02020603050405020304" pitchFamily="18" charset="0"/>
              </a:rPr>
              <a:t>lökozis</a:t>
            </a:r>
            <a:r>
              <a:rPr lang="tr-TR" altLang="tr-TR" sz="2600" dirty="0">
                <a:latin typeface="Times New Roman" panose="02020603050405020304" pitchFamily="18" charset="0"/>
                <a:cs typeface="Times New Roman" panose="02020603050405020304" pitchFamily="18" charset="0"/>
              </a:rPr>
              <a:t>/</a:t>
            </a:r>
            <a:r>
              <a:rPr lang="tr-TR" altLang="tr-TR" sz="2600" dirty="0" err="1">
                <a:latin typeface="Times New Roman" panose="02020603050405020304" pitchFamily="18" charset="0"/>
                <a:cs typeface="Times New Roman" panose="02020603050405020304" pitchFamily="18" charset="0"/>
              </a:rPr>
              <a:t>Sarcoma</a:t>
            </a:r>
            <a:r>
              <a:rPr lang="tr-TR" altLang="tr-TR" sz="2600" dirty="0">
                <a:latin typeface="Times New Roman" panose="02020603050405020304" pitchFamily="18" charset="0"/>
                <a:cs typeface="Times New Roman" panose="02020603050405020304" pitchFamily="18" charset="0"/>
              </a:rPr>
              <a:t> grubundan ayrıdır. REV grubunda </a:t>
            </a:r>
            <a:r>
              <a:rPr lang="tr-TR" altLang="tr-TR" sz="2600" dirty="0" err="1">
                <a:latin typeface="Times New Roman" panose="02020603050405020304" pitchFamily="18" charset="0"/>
                <a:cs typeface="Times New Roman" panose="02020603050405020304" pitchFamily="18" charset="0"/>
              </a:rPr>
              <a:t>ençok</a:t>
            </a:r>
            <a:r>
              <a:rPr lang="tr-TR" altLang="tr-TR" sz="2600" dirty="0">
                <a:latin typeface="Times New Roman" panose="02020603050405020304" pitchFamily="18" charset="0"/>
                <a:cs typeface="Times New Roman" panose="02020603050405020304" pitchFamily="18" charset="0"/>
              </a:rPr>
              <a:t> izole edilen T </a:t>
            </a:r>
            <a:r>
              <a:rPr lang="tr-TR" altLang="tr-TR" sz="2600" dirty="0" err="1">
                <a:latin typeface="Times New Roman" panose="02020603050405020304" pitchFamily="18" charset="0"/>
                <a:cs typeface="Times New Roman" panose="02020603050405020304" pitchFamily="18" charset="0"/>
              </a:rPr>
              <a:t>suşu</a:t>
            </a:r>
            <a:r>
              <a:rPr lang="tr-TR" altLang="en-US" sz="2600" dirty="0" err="1">
                <a:latin typeface="Times New Roman" panose="02020603050405020304" pitchFamily="18" charset="0"/>
                <a:cs typeface="Times New Roman" panose="02020603050405020304" pitchFamily="18" charset="0"/>
              </a:rPr>
              <a:t>’</a:t>
            </a:r>
            <a:r>
              <a:rPr lang="tr-TR" altLang="ja-JP" sz="2600" dirty="0" err="1">
                <a:latin typeface="Times New Roman" panose="02020603050405020304" pitchFamily="18" charset="0"/>
                <a:cs typeface="Times New Roman" panose="02020603050405020304" pitchFamily="18" charset="0"/>
              </a:rPr>
              <a:t>dur</a:t>
            </a:r>
            <a:r>
              <a:rPr lang="tr-TR" altLang="ja-JP" sz="2600" dirty="0">
                <a:latin typeface="Times New Roman" panose="02020603050405020304" pitchFamily="18" charset="0"/>
                <a:cs typeface="Times New Roman" panose="02020603050405020304" pitchFamily="18" charset="0"/>
              </a:rPr>
              <a:t>.  T </a:t>
            </a:r>
            <a:r>
              <a:rPr lang="tr-TR" altLang="ja-JP" sz="2600" dirty="0" err="1">
                <a:latin typeface="Times New Roman" panose="02020603050405020304" pitchFamily="18" charset="0"/>
                <a:cs typeface="Times New Roman" panose="02020603050405020304" pitchFamily="18" charset="0"/>
              </a:rPr>
              <a:t>suşu</a:t>
            </a:r>
            <a:r>
              <a:rPr lang="tr-TR" altLang="ja-JP" sz="2600" dirty="0">
                <a:latin typeface="Times New Roman" panose="02020603050405020304" pitchFamily="18" charset="0"/>
                <a:cs typeface="Times New Roman" panose="02020603050405020304" pitchFamily="18" charset="0"/>
              </a:rPr>
              <a:t> akut olarak </a:t>
            </a:r>
            <a:r>
              <a:rPr lang="tr-TR" altLang="ja-JP" sz="2600" dirty="0" err="1">
                <a:latin typeface="Times New Roman" panose="02020603050405020304" pitchFamily="18" charset="0"/>
                <a:cs typeface="Times New Roman" panose="02020603050405020304" pitchFamily="18" charset="0"/>
              </a:rPr>
              <a:t>oncogeniktir</a:t>
            </a:r>
            <a:r>
              <a:rPr lang="tr-TR" altLang="ja-JP" sz="2600" dirty="0">
                <a:latin typeface="Times New Roman" panose="02020603050405020304" pitchFamily="18" charset="0"/>
                <a:cs typeface="Times New Roman" panose="02020603050405020304" pitchFamily="18" charset="0"/>
              </a:rPr>
              <a:t> ve </a:t>
            </a:r>
            <a:r>
              <a:rPr lang="tr-TR" altLang="ja-JP" sz="2600" dirty="0" err="1">
                <a:latin typeface="Times New Roman" panose="02020603050405020304" pitchFamily="18" charset="0"/>
                <a:cs typeface="Times New Roman" panose="02020603050405020304" pitchFamily="18" charset="0"/>
              </a:rPr>
              <a:t>retikuloendoteliosis</a:t>
            </a:r>
            <a:r>
              <a:rPr lang="tr-TR" altLang="en-US" sz="2600" dirty="0" err="1">
                <a:latin typeface="Times New Roman" panose="02020603050405020304" pitchFamily="18" charset="0"/>
                <a:cs typeface="Times New Roman" panose="02020603050405020304" pitchFamily="18" charset="0"/>
              </a:rPr>
              <a:t>’</a:t>
            </a:r>
            <a:r>
              <a:rPr lang="tr-TR" altLang="ja-JP" sz="2600" dirty="0" err="1">
                <a:latin typeface="Times New Roman" panose="02020603050405020304" pitchFamily="18" charset="0"/>
                <a:cs typeface="Times New Roman" panose="02020603050405020304" pitchFamily="18" charset="0"/>
              </a:rPr>
              <a:t>i</a:t>
            </a:r>
            <a:r>
              <a:rPr lang="tr-TR" altLang="ja-JP" sz="2600" dirty="0">
                <a:latin typeface="Times New Roman" panose="02020603050405020304" pitchFamily="18" charset="0"/>
                <a:cs typeface="Times New Roman" panose="02020603050405020304" pitchFamily="18" charset="0"/>
              </a:rPr>
              <a:t> meydana getirir. </a:t>
            </a:r>
            <a:r>
              <a:rPr lang="tr-TR" altLang="ja-JP" sz="2600" dirty="0" err="1">
                <a:latin typeface="Times New Roman" panose="02020603050405020304" pitchFamily="18" charset="0"/>
                <a:cs typeface="Times New Roman" panose="02020603050405020304" pitchFamily="18" charset="0"/>
              </a:rPr>
              <a:t>Virus</a:t>
            </a:r>
            <a:r>
              <a:rPr lang="tr-TR" altLang="ja-JP" sz="2600" dirty="0">
                <a:latin typeface="Times New Roman" panose="02020603050405020304" pitchFamily="18" charset="0"/>
                <a:cs typeface="Times New Roman" panose="02020603050405020304" pitchFamily="18" charset="0"/>
              </a:rPr>
              <a:t> duyarlı kanatlı hayvanlarda, </a:t>
            </a:r>
            <a:r>
              <a:rPr lang="tr-TR" altLang="ja-JP" sz="2600" dirty="0" err="1">
                <a:latin typeface="Times New Roman" panose="02020603050405020304" pitchFamily="18" charset="0"/>
                <a:cs typeface="Times New Roman" panose="02020603050405020304" pitchFamily="18" charset="0"/>
              </a:rPr>
              <a:t>embriyolu</a:t>
            </a:r>
            <a:r>
              <a:rPr lang="tr-TR" altLang="ja-JP" sz="2600" dirty="0">
                <a:latin typeface="Times New Roman" panose="02020603050405020304" pitchFamily="18" charset="0"/>
                <a:cs typeface="Times New Roman" panose="02020603050405020304" pitchFamily="18" charset="0"/>
              </a:rPr>
              <a:t> tavuk yumurtalarında ve doku kültürlerinde üreme gösterir.</a:t>
            </a:r>
            <a:br>
              <a:rPr lang="tr-TR" altLang="ja-JP" sz="2600" dirty="0">
                <a:latin typeface="Times New Roman" panose="02020603050405020304" pitchFamily="18" charset="0"/>
                <a:cs typeface="Times New Roman" panose="02020603050405020304" pitchFamily="18" charset="0"/>
              </a:rPr>
            </a:br>
            <a:endParaRPr lang="tr-TR" altLang="tr-TR" sz="2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B29E41AD-7FE1-084F-AE57-99731D93933D}"/>
              </a:ext>
            </a:extLst>
          </p:cNvPr>
          <p:cNvSpPr>
            <a:spLocks noGrp="1" noChangeArrowheads="1"/>
          </p:cNvSpPr>
          <p:nvPr>
            <p:ph type="title" idx="4294967295"/>
          </p:nvPr>
        </p:nvSpPr>
        <p:spPr>
          <a:xfrm>
            <a:off x="195072" y="228600"/>
            <a:ext cx="8778240" cy="6391656"/>
          </a:xfrm>
        </p:spPr>
        <p:txBody>
          <a:bodyPr>
            <a:normAutofit/>
          </a:bodyPr>
          <a:lstStyle/>
          <a:p>
            <a:pPr algn="l"/>
            <a:r>
              <a:rPr lang="tr-TR" altLang="tr-TR" sz="2400" b="1" dirty="0" err="1">
                <a:latin typeface="Times New Roman" panose="02020603050405020304" pitchFamily="18" charset="0"/>
                <a:cs typeface="Times New Roman" panose="02020603050405020304" pitchFamily="18" charset="0"/>
              </a:rPr>
              <a:t>Epizootiyoloji</a:t>
            </a:r>
            <a:br>
              <a:rPr lang="tr-TR" altLang="tr-TR" sz="2400" b="1" dirty="0">
                <a:latin typeface="Times New Roman" panose="02020603050405020304" pitchFamily="18" charset="0"/>
                <a:cs typeface="Times New Roman" panose="02020603050405020304" pitchFamily="18" charset="0"/>
              </a:rPr>
            </a:br>
            <a:br>
              <a:rPr lang="tr-TR" altLang="tr-TR" sz="2400" b="1"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Hastalığa tavuklardan başka, hindi, ördek, kaz, sülün ve bıldırcın gibi kanatlılar duyarlıdır. </a:t>
            </a:r>
            <a:r>
              <a:rPr lang="tr-TR" altLang="tr-TR" sz="2400" dirty="0" err="1">
                <a:latin typeface="Times New Roman" panose="02020603050405020304" pitchFamily="18" charset="0"/>
                <a:cs typeface="Times New Roman" panose="02020603050405020304" pitchFamily="18" charset="0"/>
              </a:rPr>
              <a:t>İnfeksiyon</a:t>
            </a:r>
            <a:r>
              <a:rPr lang="tr-TR" altLang="tr-TR" sz="2400" dirty="0">
                <a:latin typeface="Times New Roman" panose="02020603050405020304" pitchFamily="18" charset="0"/>
                <a:cs typeface="Times New Roman" panose="02020603050405020304" pitchFamily="18" charset="0"/>
              </a:rPr>
              <a:t> dünyanın birçok ülkesinde bildirilmiştir. Hastalık </a:t>
            </a:r>
            <a:r>
              <a:rPr lang="tr-TR" altLang="tr-TR" sz="2400" dirty="0" err="1">
                <a:latin typeface="Times New Roman" panose="02020603050405020304" pitchFamily="18" charset="0"/>
                <a:cs typeface="Times New Roman" panose="02020603050405020304" pitchFamily="18" charset="0"/>
              </a:rPr>
              <a:t>horizontal</a:t>
            </a:r>
            <a:r>
              <a:rPr lang="tr-TR" altLang="tr-TR" sz="2400" dirty="0">
                <a:latin typeface="Times New Roman" panose="02020603050405020304" pitchFamily="18" charset="0"/>
                <a:cs typeface="Times New Roman" panose="02020603050405020304" pitchFamily="18" charset="0"/>
              </a:rPr>
              <a:t> yol dışında </a:t>
            </a:r>
            <a:r>
              <a:rPr lang="tr-TR" altLang="tr-TR" sz="2400" dirty="0" err="1">
                <a:latin typeface="Times New Roman" panose="02020603050405020304" pitchFamily="18" charset="0"/>
                <a:cs typeface="Times New Roman" panose="02020603050405020304" pitchFamily="18" charset="0"/>
              </a:rPr>
              <a:t>vertikal</a:t>
            </a:r>
            <a:r>
              <a:rPr lang="tr-TR" altLang="tr-TR" sz="2400" dirty="0">
                <a:latin typeface="Times New Roman" panose="02020603050405020304" pitchFamily="18" charset="0"/>
                <a:cs typeface="Times New Roman" panose="02020603050405020304" pitchFamily="18" charset="0"/>
              </a:rPr>
              <a:t> olarak da bulaşır. Aşılara bulaşarak da hastalığa neden olmaktadır. Özellikle çiçek ve </a:t>
            </a:r>
            <a:r>
              <a:rPr lang="tr-TR" altLang="tr-TR" sz="2400" dirty="0" err="1">
                <a:latin typeface="Times New Roman" panose="02020603050405020304" pitchFamily="18" charset="0"/>
                <a:cs typeface="Times New Roman" panose="02020603050405020304" pitchFamily="18" charset="0"/>
              </a:rPr>
              <a:t>marek</a:t>
            </a:r>
            <a:r>
              <a:rPr lang="tr-TR" altLang="tr-TR" sz="2400" dirty="0">
                <a:latin typeface="Times New Roman" panose="02020603050405020304" pitchFamily="18" charset="0"/>
                <a:cs typeface="Times New Roman" panose="02020603050405020304" pitchFamily="18" charset="0"/>
              </a:rPr>
              <a:t> aşılarında </a:t>
            </a:r>
            <a:r>
              <a:rPr lang="tr-TR" altLang="tr-TR" sz="2400" dirty="0" err="1">
                <a:latin typeface="Times New Roman" panose="02020603050405020304" pitchFamily="18" charset="0"/>
                <a:cs typeface="Times New Roman" panose="02020603050405020304" pitchFamily="18" charset="0"/>
              </a:rPr>
              <a:t>kontaminasyona</a:t>
            </a:r>
            <a:r>
              <a:rPr lang="tr-TR" altLang="tr-TR" sz="2400" dirty="0">
                <a:latin typeface="Times New Roman" panose="02020603050405020304" pitchFamily="18" charset="0"/>
                <a:cs typeface="Times New Roman" panose="02020603050405020304" pitchFamily="18" charset="0"/>
              </a:rPr>
              <a:t> daha sık rastlanmaktadır.</a:t>
            </a:r>
            <a:br>
              <a:rPr lang="tr-TR" altLang="tr-TR" sz="2400" dirty="0">
                <a:latin typeface="Times New Roman" panose="02020603050405020304" pitchFamily="18" charset="0"/>
                <a:cs typeface="Times New Roman" panose="02020603050405020304" pitchFamily="18" charset="0"/>
              </a:rPr>
            </a:br>
            <a:br>
              <a:rPr lang="tr-TR" altLang="tr-TR" sz="2400" dirty="0">
                <a:latin typeface="Times New Roman" panose="02020603050405020304" pitchFamily="18" charset="0"/>
                <a:cs typeface="Times New Roman" panose="02020603050405020304" pitchFamily="18" charset="0"/>
              </a:rPr>
            </a:br>
            <a:r>
              <a:rPr lang="tr-TR" altLang="tr-TR" sz="2400" b="1" dirty="0">
                <a:latin typeface="Times New Roman" panose="02020603050405020304" pitchFamily="18" charset="0"/>
                <a:cs typeface="Times New Roman" panose="02020603050405020304" pitchFamily="18" charset="0"/>
              </a:rPr>
              <a:t>Semptomlar</a:t>
            </a:r>
            <a:br>
              <a:rPr lang="tr-TR" altLang="tr-TR" sz="2400" b="1" dirty="0">
                <a:latin typeface="Times New Roman" panose="02020603050405020304" pitchFamily="18" charset="0"/>
                <a:cs typeface="Times New Roman" panose="02020603050405020304" pitchFamily="18" charset="0"/>
              </a:rPr>
            </a:br>
            <a:br>
              <a:rPr lang="tr-TR" altLang="tr-TR" sz="2400" b="1"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Belirtiler </a:t>
            </a:r>
            <a:r>
              <a:rPr lang="tr-TR" altLang="tr-TR" sz="2400" dirty="0" err="1">
                <a:latin typeface="Times New Roman" panose="02020603050405020304" pitchFamily="18" charset="0"/>
                <a:cs typeface="Times New Roman" panose="02020603050405020304" pitchFamily="18" charset="0"/>
              </a:rPr>
              <a:t>patognomonik</a:t>
            </a:r>
            <a:r>
              <a:rPr lang="tr-TR" altLang="tr-TR" sz="2400" dirty="0">
                <a:latin typeface="Times New Roman" panose="02020603050405020304" pitchFamily="18" charset="0"/>
                <a:cs typeface="Times New Roman" panose="02020603050405020304" pitchFamily="18" charset="0"/>
              </a:rPr>
              <a:t> değildir. </a:t>
            </a:r>
            <a:br>
              <a:rPr lang="tr-TR" altLang="tr-TR" sz="2400"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Akut veya kronik nitelikteki karaciğer ve dalak tümörleri görülür. </a:t>
            </a:r>
            <a:br>
              <a:rPr lang="tr-TR" altLang="tr-TR" sz="2400"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Benzer durum kalp, </a:t>
            </a:r>
            <a:r>
              <a:rPr lang="tr-TR" altLang="tr-TR" sz="2400" dirty="0" err="1">
                <a:latin typeface="Times New Roman" panose="02020603050405020304" pitchFamily="18" charset="0"/>
                <a:cs typeface="Times New Roman" panose="02020603050405020304" pitchFamily="18" charset="0"/>
              </a:rPr>
              <a:t>böbrek,ve</a:t>
            </a:r>
            <a:r>
              <a:rPr lang="tr-TR" altLang="tr-TR" sz="2400" dirty="0">
                <a:latin typeface="Times New Roman" panose="02020603050405020304" pitchFamily="18" charset="0"/>
                <a:cs typeface="Times New Roman" panose="02020603050405020304" pitchFamily="18" charset="0"/>
              </a:rPr>
              <a:t> pankreasta da görülebilir. </a:t>
            </a:r>
            <a:br>
              <a:rPr lang="tr-TR" altLang="tr-TR" sz="2400"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Deneysel </a:t>
            </a:r>
            <a:r>
              <a:rPr lang="tr-TR" altLang="tr-TR" sz="2400" dirty="0" err="1">
                <a:latin typeface="Times New Roman" panose="02020603050405020304" pitchFamily="18" charset="0"/>
                <a:cs typeface="Times New Roman" panose="02020603050405020304" pitchFamily="18" charset="0"/>
              </a:rPr>
              <a:t>inokulasyondan</a:t>
            </a:r>
            <a:r>
              <a:rPr lang="tr-TR" altLang="tr-TR" sz="2400" dirty="0">
                <a:latin typeface="Times New Roman" panose="02020603050405020304" pitchFamily="18" charset="0"/>
                <a:cs typeface="Times New Roman" panose="02020603050405020304" pitchFamily="18" charset="0"/>
              </a:rPr>
              <a:t> 3 hafta sonra </a:t>
            </a:r>
            <a:r>
              <a:rPr lang="tr-TR" altLang="tr-TR" sz="2400" dirty="0" err="1">
                <a:latin typeface="Times New Roman" panose="02020603050405020304" pitchFamily="18" charset="0"/>
                <a:cs typeface="Times New Roman" panose="02020603050405020304" pitchFamily="18" charset="0"/>
              </a:rPr>
              <a:t>periferal</a:t>
            </a:r>
            <a:r>
              <a:rPr lang="tr-TR" altLang="tr-TR" sz="2400" dirty="0">
                <a:latin typeface="Times New Roman" panose="02020603050405020304" pitchFamily="18" charset="0"/>
                <a:cs typeface="Times New Roman" panose="02020603050405020304" pitchFamily="18" charset="0"/>
              </a:rPr>
              <a:t> sinirlerde </a:t>
            </a:r>
            <a:r>
              <a:rPr lang="tr-TR" altLang="tr-TR" sz="2400" dirty="0" err="1">
                <a:latin typeface="Times New Roman" panose="02020603050405020304" pitchFamily="18" charset="0"/>
                <a:cs typeface="Times New Roman" panose="02020603050405020304" pitchFamily="18" charset="0"/>
              </a:rPr>
              <a:t>Marek</a:t>
            </a:r>
            <a:r>
              <a:rPr lang="tr-TR" altLang="en-US" sz="2400" dirty="0" err="1">
                <a:latin typeface="Times New Roman" panose="02020603050405020304" pitchFamily="18" charset="0"/>
                <a:cs typeface="Times New Roman" panose="02020603050405020304" pitchFamily="18" charset="0"/>
              </a:rPr>
              <a:t>’</a:t>
            </a:r>
            <a:r>
              <a:rPr lang="tr-TR" altLang="ja-JP" sz="2400" dirty="0" err="1">
                <a:latin typeface="Times New Roman" panose="02020603050405020304" pitchFamily="18" charset="0"/>
                <a:cs typeface="Times New Roman" panose="02020603050405020304" pitchFamily="18" charset="0"/>
              </a:rPr>
              <a:t>e</a:t>
            </a:r>
            <a:r>
              <a:rPr lang="tr-TR" altLang="ja-JP" sz="2400" dirty="0">
                <a:latin typeface="Times New Roman" panose="02020603050405020304" pitchFamily="18" charset="0"/>
                <a:cs typeface="Times New Roman" panose="02020603050405020304" pitchFamily="18" charset="0"/>
              </a:rPr>
              <a:t> benzer </a:t>
            </a:r>
            <a:r>
              <a:rPr lang="tr-TR" altLang="ja-JP" sz="2400" dirty="0" err="1">
                <a:latin typeface="Times New Roman" panose="02020603050405020304" pitchFamily="18" charset="0"/>
                <a:cs typeface="Times New Roman" panose="02020603050405020304" pitchFamily="18" charset="0"/>
              </a:rPr>
              <a:t>makroskopik</a:t>
            </a:r>
            <a:r>
              <a:rPr lang="tr-TR" altLang="ja-JP" sz="2400" dirty="0">
                <a:latin typeface="Times New Roman" panose="02020603050405020304" pitchFamily="18" charset="0"/>
                <a:cs typeface="Times New Roman" panose="02020603050405020304" pitchFamily="18" charset="0"/>
              </a:rPr>
              <a:t> tümörler meydana gelir.</a:t>
            </a:r>
            <a:br>
              <a:rPr lang="tr-TR" altLang="ja-JP" sz="2400" dirty="0">
                <a:latin typeface="Times New Roman" panose="02020603050405020304" pitchFamily="18" charset="0"/>
                <a:cs typeface="Times New Roman" panose="02020603050405020304" pitchFamily="18" charset="0"/>
              </a:rPr>
            </a:br>
            <a:r>
              <a:rPr lang="tr-TR" altLang="ja-JP" sz="2400" dirty="0">
                <a:latin typeface="Times New Roman" panose="02020603050405020304" pitchFamily="18" charset="0"/>
                <a:cs typeface="Times New Roman" panose="02020603050405020304" pitchFamily="18" charset="0"/>
              </a:rPr>
              <a:t>Bazı hayvanlarda felç görülebilir. Hastalık </a:t>
            </a:r>
            <a:r>
              <a:rPr lang="tr-TR" altLang="ja-JP" sz="2400" dirty="0" err="1">
                <a:latin typeface="Times New Roman" panose="02020603050405020304" pitchFamily="18" charset="0"/>
                <a:cs typeface="Times New Roman" panose="02020603050405020304" pitchFamily="18" charset="0"/>
              </a:rPr>
              <a:t>immunsupresyona</a:t>
            </a:r>
            <a:r>
              <a:rPr lang="tr-TR" altLang="ja-JP" sz="2400" dirty="0">
                <a:latin typeface="Times New Roman" panose="02020603050405020304" pitchFamily="18" charset="0"/>
                <a:cs typeface="Times New Roman" panose="02020603050405020304" pitchFamily="18" charset="0"/>
              </a:rPr>
              <a:t> da neden olabilir.</a:t>
            </a:r>
            <a:endParaRPr lang="tr-TR" altLang="tr-TR" sz="2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8BD73522-0CF1-8941-9399-A832FCC2A481}"/>
              </a:ext>
            </a:extLst>
          </p:cNvPr>
          <p:cNvSpPr>
            <a:spLocks noGrp="1" noChangeArrowheads="1"/>
          </p:cNvSpPr>
          <p:nvPr>
            <p:ph type="title" idx="4294967295"/>
          </p:nvPr>
        </p:nvSpPr>
        <p:spPr>
          <a:xfrm>
            <a:off x="384048" y="669036"/>
            <a:ext cx="8001000" cy="5105400"/>
          </a:xfrm>
        </p:spPr>
        <p:txBody>
          <a:bodyPr>
            <a:noAutofit/>
          </a:bodyPr>
          <a:lstStyle/>
          <a:p>
            <a:pPr algn="l"/>
            <a:r>
              <a:rPr lang="tr-TR" altLang="tr-TR" sz="2800" b="1" dirty="0">
                <a:latin typeface="Times New Roman" panose="02020603050405020304" pitchFamily="18" charset="0"/>
                <a:cs typeface="Times New Roman" panose="02020603050405020304" pitchFamily="18" charset="0"/>
              </a:rPr>
              <a:t>Teşhis</a:t>
            </a:r>
            <a:br>
              <a:rPr lang="tr-TR" altLang="tr-TR" sz="2800" b="1" dirty="0">
                <a:latin typeface="Times New Roman" panose="02020603050405020304" pitchFamily="18" charset="0"/>
                <a:cs typeface="Times New Roman" panose="02020603050405020304" pitchFamily="18" charset="0"/>
              </a:rPr>
            </a:br>
            <a:br>
              <a:rPr lang="tr-TR" altLang="tr-TR" sz="2800" b="1" dirty="0">
                <a:latin typeface="Times New Roman" panose="02020603050405020304" pitchFamily="18" charset="0"/>
                <a:cs typeface="Times New Roman" panose="02020603050405020304" pitchFamily="18" charset="0"/>
              </a:rPr>
            </a:br>
            <a:r>
              <a:rPr lang="tr-TR" altLang="tr-TR" sz="2800" dirty="0">
                <a:latin typeface="Times New Roman" panose="02020603050405020304" pitchFamily="18" charset="0"/>
                <a:cs typeface="Times New Roman" panose="02020603050405020304" pitchFamily="18" charset="0"/>
              </a:rPr>
              <a:t>Klinik belirtiler, </a:t>
            </a:r>
            <a:r>
              <a:rPr lang="tr-TR" altLang="tr-TR" sz="2800" dirty="0" err="1">
                <a:latin typeface="Times New Roman" panose="02020603050405020304" pitchFamily="18" charset="0"/>
                <a:cs typeface="Times New Roman" panose="02020603050405020304" pitchFamily="18" charset="0"/>
              </a:rPr>
              <a:t>nekropsi</a:t>
            </a:r>
            <a:r>
              <a:rPr lang="tr-TR" altLang="tr-TR" sz="2800" dirty="0">
                <a:latin typeface="Times New Roman" panose="02020603050405020304" pitchFamily="18" charset="0"/>
                <a:cs typeface="Times New Roman" panose="02020603050405020304" pitchFamily="18" charset="0"/>
              </a:rPr>
              <a:t> ve </a:t>
            </a:r>
            <a:r>
              <a:rPr lang="tr-TR" altLang="tr-TR" sz="2800" dirty="0" err="1">
                <a:latin typeface="Times New Roman" panose="02020603050405020304" pitchFamily="18" charset="0"/>
                <a:cs typeface="Times New Roman" panose="02020603050405020304" pitchFamily="18" charset="0"/>
              </a:rPr>
              <a:t>histopatolojik</a:t>
            </a:r>
            <a:r>
              <a:rPr lang="tr-TR" altLang="tr-TR" sz="2800" dirty="0">
                <a:latin typeface="Times New Roman" panose="02020603050405020304" pitchFamily="18" charset="0"/>
                <a:cs typeface="Times New Roman" panose="02020603050405020304" pitchFamily="18" charset="0"/>
              </a:rPr>
              <a:t> bulgular yetersizdir. </a:t>
            </a:r>
            <a:br>
              <a:rPr lang="tr-TR" altLang="tr-TR" sz="2800" dirty="0">
                <a:latin typeface="Times New Roman" panose="02020603050405020304" pitchFamily="18" charset="0"/>
                <a:cs typeface="Times New Roman" panose="02020603050405020304" pitchFamily="18" charset="0"/>
              </a:rPr>
            </a:br>
            <a:r>
              <a:rPr lang="tr-TR" altLang="tr-TR" sz="2800" dirty="0" err="1">
                <a:latin typeface="Times New Roman" panose="02020603050405020304" pitchFamily="18" charset="0"/>
                <a:cs typeface="Times New Roman" panose="02020603050405020304" pitchFamily="18" charset="0"/>
              </a:rPr>
              <a:t>Virus</a:t>
            </a:r>
            <a:r>
              <a:rPr lang="tr-TR" altLang="tr-TR" sz="2800" dirty="0">
                <a:latin typeface="Times New Roman" panose="02020603050405020304" pitchFamily="18" charset="0"/>
                <a:cs typeface="Times New Roman" panose="02020603050405020304" pitchFamily="18" charset="0"/>
              </a:rPr>
              <a:t> izolasyonu ve </a:t>
            </a:r>
            <a:r>
              <a:rPr lang="tr-TR" altLang="tr-TR" sz="2800" dirty="0" err="1">
                <a:latin typeface="Times New Roman" panose="02020603050405020304" pitchFamily="18" charset="0"/>
                <a:cs typeface="Times New Roman" panose="02020603050405020304" pitchFamily="18" charset="0"/>
              </a:rPr>
              <a:t>identifikasyonu</a:t>
            </a:r>
            <a:r>
              <a:rPr lang="tr-TR" altLang="tr-TR" sz="2800" dirty="0">
                <a:latin typeface="Times New Roman" panose="02020603050405020304" pitchFamily="18" charset="0"/>
                <a:cs typeface="Times New Roman" panose="02020603050405020304" pitchFamily="18" charset="0"/>
              </a:rPr>
              <a:t> gerekir. </a:t>
            </a:r>
            <a:r>
              <a:rPr lang="tr-TR" altLang="tr-TR" sz="2800" dirty="0" err="1">
                <a:latin typeface="Times New Roman" panose="02020603050405020304" pitchFamily="18" charset="0"/>
                <a:cs typeface="Times New Roman" panose="02020603050405020304" pitchFamily="18" charset="0"/>
              </a:rPr>
              <a:t>Embriyolu</a:t>
            </a:r>
            <a:r>
              <a:rPr lang="tr-TR" altLang="tr-TR" sz="2800" dirty="0">
                <a:latin typeface="Times New Roman" panose="02020603050405020304" pitchFamily="18" charset="0"/>
                <a:cs typeface="Times New Roman" panose="02020603050405020304" pitchFamily="18" charset="0"/>
              </a:rPr>
              <a:t> yumurtalara, doku kültürlerine ve duyarlı hayvanlara </a:t>
            </a:r>
            <a:r>
              <a:rPr lang="tr-TR" altLang="tr-TR" sz="2800" dirty="0" err="1">
                <a:latin typeface="Times New Roman" panose="02020603050405020304" pitchFamily="18" charset="0"/>
                <a:cs typeface="Times New Roman" panose="02020603050405020304" pitchFamily="18" charset="0"/>
              </a:rPr>
              <a:t>virus</a:t>
            </a:r>
            <a:r>
              <a:rPr lang="tr-TR" altLang="tr-TR" sz="2800" dirty="0">
                <a:latin typeface="Times New Roman" panose="02020603050405020304" pitchFamily="18" charset="0"/>
                <a:cs typeface="Times New Roman" panose="02020603050405020304" pitchFamily="18" charset="0"/>
              </a:rPr>
              <a:t> </a:t>
            </a:r>
            <a:r>
              <a:rPr lang="tr-TR" altLang="tr-TR" sz="2800" dirty="0" err="1">
                <a:latin typeface="Times New Roman" panose="02020603050405020304" pitchFamily="18" charset="0"/>
                <a:cs typeface="Times New Roman" panose="02020603050405020304" pitchFamily="18" charset="0"/>
              </a:rPr>
              <a:t>inokulasyonu</a:t>
            </a:r>
            <a:r>
              <a:rPr lang="tr-TR" altLang="tr-TR" sz="2800" dirty="0">
                <a:latin typeface="Times New Roman" panose="02020603050405020304" pitchFamily="18" charset="0"/>
                <a:cs typeface="Times New Roman" panose="02020603050405020304" pitchFamily="18" charset="0"/>
              </a:rPr>
              <a:t> yapılır. </a:t>
            </a:r>
            <a:br>
              <a:rPr lang="tr-TR" altLang="tr-TR" sz="2800" dirty="0">
                <a:latin typeface="Times New Roman" panose="02020603050405020304" pitchFamily="18" charset="0"/>
                <a:cs typeface="Times New Roman" panose="02020603050405020304" pitchFamily="18" charset="0"/>
              </a:rPr>
            </a:br>
            <a:r>
              <a:rPr lang="tr-TR" altLang="tr-TR" sz="2800" dirty="0">
                <a:latin typeface="Times New Roman" panose="02020603050405020304" pitchFamily="18" charset="0"/>
                <a:cs typeface="Times New Roman" panose="02020603050405020304" pitchFamily="18" charset="0"/>
              </a:rPr>
              <a:t>Sürüde </a:t>
            </a:r>
            <a:r>
              <a:rPr lang="tr-TR" altLang="tr-TR" sz="2800" dirty="0" err="1">
                <a:latin typeface="Times New Roman" panose="02020603050405020304" pitchFamily="18" charset="0"/>
                <a:cs typeface="Times New Roman" panose="02020603050405020304" pitchFamily="18" charset="0"/>
              </a:rPr>
              <a:t>infeksiyonun</a:t>
            </a:r>
            <a:r>
              <a:rPr lang="tr-TR" altLang="tr-TR" sz="2800" dirty="0">
                <a:latin typeface="Times New Roman" panose="02020603050405020304" pitchFamily="18" charset="0"/>
                <a:cs typeface="Times New Roman" panose="02020603050405020304" pitchFamily="18" charset="0"/>
              </a:rPr>
              <a:t> varlığı, kan serumlarında hastalık antikorlarının ELISA, </a:t>
            </a:r>
            <a:r>
              <a:rPr lang="tr-TR" altLang="tr-TR" sz="2800" dirty="0" err="1">
                <a:latin typeface="Times New Roman" panose="02020603050405020304" pitchFamily="18" charset="0"/>
                <a:cs typeface="Times New Roman" panose="02020603050405020304" pitchFamily="18" charset="0"/>
              </a:rPr>
              <a:t>agar</a:t>
            </a:r>
            <a:r>
              <a:rPr lang="tr-TR" altLang="tr-TR" sz="2800" dirty="0">
                <a:latin typeface="Times New Roman" panose="02020603050405020304" pitchFamily="18" charset="0"/>
                <a:cs typeface="Times New Roman" panose="02020603050405020304" pitchFamily="18" charset="0"/>
              </a:rPr>
              <a:t> jel </a:t>
            </a:r>
            <a:r>
              <a:rPr lang="tr-TR" altLang="tr-TR" sz="2800" dirty="0" err="1">
                <a:latin typeface="Times New Roman" panose="02020603050405020304" pitchFamily="18" charset="0"/>
                <a:cs typeface="Times New Roman" panose="02020603050405020304" pitchFamily="18" charset="0"/>
              </a:rPr>
              <a:t>presipitasyon</a:t>
            </a:r>
            <a:r>
              <a:rPr lang="tr-TR" altLang="tr-TR" sz="2800" dirty="0">
                <a:latin typeface="Times New Roman" panose="02020603050405020304" pitchFamily="18" charset="0"/>
                <a:cs typeface="Times New Roman" panose="02020603050405020304" pitchFamily="18" charset="0"/>
              </a:rPr>
              <a:t>, plak redüksiyon, </a:t>
            </a:r>
            <a:r>
              <a:rPr lang="tr-TR" altLang="tr-TR" sz="2800" dirty="0" err="1">
                <a:latin typeface="Times New Roman" panose="02020603050405020304" pitchFamily="18" charset="0"/>
                <a:cs typeface="Times New Roman" panose="02020603050405020304" pitchFamily="18" charset="0"/>
              </a:rPr>
              <a:t>pseudonötralizasyon</a:t>
            </a:r>
            <a:r>
              <a:rPr lang="tr-TR" altLang="tr-TR" sz="2800" dirty="0">
                <a:latin typeface="Times New Roman" panose="02020603050405020304" pitchFamily="18" charset="0"/>
                <a:cs typeface="Times New Roman" panose="02020603050405020304" pitchFamily="18" charset="0"/>
              </a:rPr>
              <a:t> veya </a:t>
            </a:r>
            <a:r>
              <a:rPr lang="tr-TR" altLang="tr-TR" sz="2800" dirty="0" err="1">
                <a:latin typeface="Times New Roman" panose="02020603050405020304" pitchFamily="18" charset="0"/>
                <a:cs typeface="Times New Roman" panose="02020603050405020304" pitchFamily="18" charset="0"/>
              </a:rPr>
              <a:t>fluoresan</a:t>
            </a:r>
            <a:r>
              <a:rPr lang="tr-TR" altLang="tr-TR" sz="2800" dirty="0">
                <a:latin typeface="Times New Roman" panose="02020603050405020304" pitchFamily="18" charset="0"/>
                <a:cs typeface="Times New Roman" panose="02020603050405020304" pitchFamily="18" charset="0"/>
              </a:rPr>
              <a:t> antikor gibi testlerle saptanmasıyla belirlenebilir.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EB835B2B-E241-B248-85C2-F2B85FC86B4B}"/>
              </a:ext>
            </a:extLst>
          </p:cNvPr>
          <p:cNvSpPr>
            <a:spLocks noGrp="1" noChangeArrowheads="1"/>
          </p:cNvSpPr>
          <p:nvPr>
            <p:ph type="title" idx="4294967295"/>
          </p:nvPr>
        </p:nvSpPr>
        <p:spPr>
          <a:xfrm>
            <a:off x="524256" y="1371600"/>
            <a:ext cx="7848600" cy="4114800"/>
          </a:xfrm>
        </p:spPr>
        <p:txBody>
          <a:bodyPr>
            <a:normAutofit/>
          </a:bodyPr>
          <a:lstStyle/>
          <a:p>
            <a:pPr algn="l"/>
            <a:r>
              <a:rPr lang="tr-TR" altLang="tr-TR" sz="2800" b="1" dirty="0">
                <a:latin typeface="Times New Roman" panose="02020603050405020304" pitchFamily="18" charset="0"/>
                <a:cs typeface="Times New Roman" panose="02020603050405020304" pitchFamily="18" charset="0"/>
              </a:rPr>
              <a:t>ETİYOLOJİSİ BİLİNMEYEN TÜMÖRLER</a:t>
            </a:r>
            <a:br>
              <a:rPr lang="tr-TR" altLang="tr-TR" sz="2800" b="1" dirty="0">
                <a:latin typeface="Times New Roman" panose="02020603050405020304" pitchFamily="18" charset="0"/>
                <a:cs typeface="Times New Roman" panose="02020603050405020304" pitchFamily="18" charset="0"/>
              </a:rPr>
            </a:br>
            <a:br>
              <a:rPr lang="tr-TR" altLang="tr-TR" sz="2800" b="1" dirty="0">
                <a:latin typeface="Times New Roman" panose="02020603050405020304" pitchFamily="18" charset="0"/>
                <a:cs typeface="Times New Roman" panose="02020603050405020304" pitchFamily="18" charset="0"/>
              </a:rPr>
            </a:br>
            <a:r>
              <a:rPr lang="tr-TR" altLang="tr-TR" sz="2800" dirty="0">
                <a:latin typeface="Times New Roman" panose="02020603050405020304" pitchFamily="18" charset="0"/>
                <a:cs typeface="Times New Roman" panose="02020603050405020304" pitchFamily="18" charset="0"/>
              </a:rPr>
              <a:t>Bu grupta etiyolojik nedeni bilinmeyen neoplazmalar yer almaktadır. Tavuk yetiştiriciliği için fazla önemleri yoktur. Bu hastalıkların insan sağlığına olumsuz etkisi saptanmamıştır.</a:t>
            </a:r>
            <a:br>
              <a:rPr lang="tr-TR" altLang="tr-TR" sz="2800" dirty="0">
                <a:latin typeface="Times New Roman" panose="02020603050405020304" pitchFamily="18" charset="0"/>
                <a:cs typeface="Times New Roman" panose="02020603050405020304" pitchFamily="18" charset="0"/>
              </a:rPr>
            </a:br>
            <a:br>
              <a:rPr lang="tr-TR" altLang="tr-TR" sz="2800" dirty="0">
                <a:solidFill>
                  <a:schemeClr val="tx1"/>
                </a:solidFill>
                <a:latin typeface="Times New Roman" panose="02020603050405020304" pitchFamily="18" charset="0"/>
                <a:cs typeface="Times New Roman" panose="02020603050405020304" pitchFamily="18" charset="0"/>
              </a:rPr>
            </a:br>
            <a:endParaRPr lang="tr-TR" altLang="tr-TR" sz="2800"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30CF49BD-4B35-F542-B2CD-28E82D4BB206}"/>
              </a:ext>
            </a:extLst>
          </p:cNvPr>
          <p:cNvSpPr>
            <a:spLocks noGrp="1" noChangeArrowheads="1"/>
          </p:cNvSpPr>
          <p:nvPr>
            <p:ph type="title" idx="4294967295"/>
          </p:nvPr>
        </p:nvSpPr>
        <p:spPr>
          <a:xfrm>
            <a:off x="228600" y="694944"/>
            <a:ext cx="8534400" cy="5858256"/>
          </a:xfrm>
        </p:spPr>
        <p:txBody>
          <a:bodyPr/>
          <a:lstStyle/>
          <a:p>
            <a:pPr algn="l"/>
            <a:r>
              <a:rPr lang="tr-TR" altLang="tr-TR" sz="2400" b="1" dirty="0">
                <a:latin typeface="Times New Roman" panose="02020603050405020304" pitchFamily="18" charset="0"/>
                <a:cs typeface="Times New Roman" panose="02020603050405020304" pitchFamily="18" charset="0"/>
              </a:rPr>
              <a:t>Etiyoloji</a:t>
            </a:r>
            <a:br>
              <a:rPr lang="tr-TR" altLang="tr-TR" sz="2400" b="1" dirty="0">
                <a:latin typeface="Times New Roman" panose="02020603050405020304" pitchFamily="18" charset="0"/>
                <a:cs typeface="Times New Roman" panose="02020603050405020304" pitchFamily="18" charset="0"/>
              </a:rPr>
            </a:br>
            <a:br>
              <a:rPr lang="tr-TR" altLang="tr-TR" sz="2400" b="1" dirty="0">
                <a:latin typeface="Times New Roman" panose="02020603050405020304" pitchFamily="18" charset="0"/>
                <a:cs typeface="Times New Roman" panose="02020603050405020304" pitchFamily="18" charset="0"/>
              </a:rPr>
            </a:br>
            <a:r>
              <a:rPr lang="tr-TR" altLang="tr-TR" sz="2400" dirty="0">
                <a:solidFill>
                  <a:schemeClr val="tx1"/>
                </a:solidFill>
                <a:latin typeface="Times New Roman" panose="02020603050405020304" pitchFamily="18" charset="0"/>
                <a:cs typeface="Times New Roman" panose="02020603050405020304" pitchFamily="18" charset="0"/>
              </a:rPr>
              <a:t>	Hastalığın spesifik etkeni olan </a:t>
            </a:r>
            <a:r>
              <a:rPr lang="tr-TR" altLang="tr-TR" sz="2400" i="1" dirty="0">
                <a:solidFill>
                  <a:schemeClr val="tx1"/>
                </a:solidFill>
                <a:latin typeface="Times New Roman" panose="02020603050405020304" pitchFamily="18" charset="0"/>
                <a:cs typeface="Times New Roman" panose="02020603050405020304" pitchFamily="18" charset="0"/>
              </a:rPr>
              <a:t>tavuk çiçeği </a:t>
            </a:r>
            <a:r>
              <a:rPr lang="tr-TR" altLang="tr-TR" sz="2400" i="1" dirty="0" err="1">
                <a:solidFill>
                  <a:schemeClr val="tx1"/>
                </a:solidFill>
                <a:latin typeface="Times New Roman" panose="02020603050405020304" pitchFamily="18" charset="0"/>
                <a:cs typeface="Times New Roman" panose="02020603050405020304" pitchFamily="18" charset="0"/>
              </a:rPr>
              <a:t>virusu</a:t>
            </a:r>
            <a:r>
              <a:rPr lang="tr-TR" altLang="tr-TR" sz="2400" dirty="0">
                <a:solidFill>
                  <a:schemeClr val="tx1"/>
                </a:solidFill>
                <a:latin typeface="Times New Roman" panose="02020603050405020304" pitchFamily="18" charset="0"/>
                <a:cs typeface="Times New Roman" panose="02020603050405020304" pitchFamily="18" charset="0"/>
              </a:rPr>
              <a:t> (</a:t>
            </a:r>
            <a:r>
              <a:rPr lang="tr-TR" altLang="tr-TR" sz="2400" i="1" dirty="0" err="1">
                <a:solidFill>
                  <a:schemeClr val="tx1"/>
                </a:solidFill>
                <a:latin typeface="Times New Roman" panose="02020603050405020304" pitchFamily="18" charset="0"/>
                <a:cs typeface="Times New Roman" panose="02020603050405020304" pitchFamily="18" charset="0"/>
              </a:rPr>
              <a:t>avipox</a:t>
            </a:r>
            <a:r>
              <a:rPr lang="tr-TR" altLang="tr-TR" sz="2400" i="1" dirty="0">
                <a:solidFill>
                  <a:schemeClr val="tx1"/>
                </a:solidFill>
                <a:latin typeface="Times New Roman" panose="02020603050405020304" pitchFamily="18" charset="0"/>
                <a:cs typeface="Times New Roman" panose="02020603050405020304" pitchFamily="18" charset="0"/>
              </a:rPr>
              <a:t> </a:t>
            </a:r>
            <a:r>
              <a:rPr lang="tr-TR" altLang="tr-TR" sz="2400" i="1" dirty="0" err="1">
                <a:solidFill>
                  <a:schemeClr val="tx1"/>
                </a:solidFill>
                <a:latin typeface="Times New Roman" panose="02020603050405020304" pitchFamily="18" charset="0"/>
                <a:cs typeface="Times New Roman" panose="02020603050405020304" pitchFamily="18" charset="0"/>
              </a:rPr>
              <a:t>virus</a:t>
            </a:r>
            <a:r>
              <a:rPr lang="tr-TR" altLang="tr-TR" sz="2400" dirty="0">
                <a:solidFill>
                  <a:schemeClr val="tx1"/>
                </a:solidFill>
                <a:latin typeface="Times New Roman" panose="02020603050405020304" pitchFamily="18" charset="0"/>
                <a:cs typeface="Times New Roman" panose="02020603050405020304" pitchFamily="18" charset="0"/>
              </a:rPr>
              <a:t>), </a:t>
            </a:r>
            <a:r>
              <a:rPr lang="tr-TR" altLang="tr-TR" sz="2400" dirty="0" err="1">
                <a:solidFill>
                  <a:schemeClr val="tx1"/>
                </a:solidFill>
                <a:latin typeface="Times New Roman" panose="02020603050405020304" pitchFamily="18" charset="0"/>
                <a:cs typeface="Times New Roman" panose="02020603050405020304" pitchFamily="18" charset="0"/>
              </a:rPr>
              <a:t>Poxviridae</a:t>
            </a:r>
            <a:r>
              <a:rPr lang="tr-TR" altLang="tr-TR" sz="2400" dirty="0">
                <a:solidFill>
                  <a:schemeClr val="tx1"/>
                </a:solidFill>
                <a:latin typeface="Times New Roman" panose="02020603050405020304" pitchFamily="18" charset="0"/>
                <a:cs typeface="Times New Roman" panose="02020603050405020304" pitchFamily="18" charset="0"/>
              </a:rPr>
              <a:t> familyasında, </a:t>
            </a:r>
            <a:r>
              <a:rPr lang="tr-TR" altLang="tr-TR" sz="2400" dirty="0" err="1">
                <a:solidFill>
                  <a:schemeClr val="tx1"/>
                </a:solidFill>
                <a:latin typeface="Times New Roman" panose="02020603050405020304" pitchFamily="18" charset="0"/>
                <a:cs typeface="Times New Roman" panose="02020603050405020304" pitchFamily="18" charset="0"/>
              </a:rPr>
              <a:t>avipox</a:t>
            </a:r>
            <a:r>
              <a:rPr lang="tr-TR" altLang="tr-TR" sz="2400" dirty="0">
                <a:solidFill>
                  <a:schemeClr val="tx1"/>
                </a:solidFill>
                <a:latin typeface="Times New Roman" panose="02020603050405020304" pitchFamily="18" charset="0"/>
                <a:cs typeface="Times New Roman" panose="02020603050405020304" pitchFamily="18" charset="0"/>
              </a:rPr>
              <a:t> cinsinde yer almaktadır.</a:t>
            </a:r>
            <a:br>
              <a:rPr lang="tr-TR" altLang="tr-TR" sz="2400" dirty="0">
                <a:solidFill>
                  <a:schemeClr val="tx1"/>
                </a:solidFill>
                <a:latin typeface="Times New Roman" panose="02020603050405020304" pitchFamily="18" charset="0"/>
                <a:cs typeface="Times New Roman" panose="02020603050405020304" pitchFamily="18" charset="0"/>
              </a:rPr>
            </a:br>
            <a:r>
              <a:rPr lang="tr-TR" altLang="tr-TR" sz="2400" dirty="0">
                <a:solidFill>
                  <a:schemeClr val="tx1"/>
                </a:solidFill>
                <a:latin typeface="Times New Roman" panose="02020603050405020304" pitchFamily="18" charset="0"/>
                <a:cs typeface="Times New Roman" panose="02020603050405020304" pitchFamily="18" charset="0"/>
              </a:rPr>
              <a:t>	Çiçek </a:t>
            </a:r>
            <a:r>
              <a:rPr lang="tr-TR" altLang="tr-TR" sz="2400" dirty="0" err="1">
                <a:solidFill>
                  <a:schemeClr val="tx1"/>
                </a:solidFill>
                <a:latin typeface="Times New Roman" panose="02020603050405020304" pitchFamily="18" charset="0"/>
                <a:cs typeface="Times New Roman" panose="02020603050405020304" pitchFamily="18" charset="0"/>
              </a:rPr>
              <a:t>virusunun</a:t>
            </a:r>
            <a:r>
              <a:rPr lang="tr-TR" altLang="tr-TR" sz="2400" dirty="0">
                <a:solidFill>
                  <a:schemeClr val="tx1"/>
                </a:solidFill>
                <a:latin typeface="Times New Roman" panose="02020603050405020304" pitchFamily="18" charset="0"/>
                <a:cs typeface="Times New Roman" panose="02020603050405020304" pitchFamily="18" charset="0"/>
              </a:rPr>
              <a:t> kanatlılara adapte olmuş </a:t>
            </a:r>
            <a:r>
              <a:rPr lang="tr-TR" altLang="tr-TR" sz="2400" b="1" dirty="0" err="1">
                <a:solidFill>
                  <a:schemeClr val="tx1"/>
                </a:solidFill>
                <a:latin typeface="Times New Roman" panose="02020603050405020304" pitchFamily="18" charset="0"/>
                <a:cs typeface="Times New Roman" panose="02020603050405020304" pitchFamily="18" charset="0"/>
              </a:rPr>
              <a:t>patotipleri</a:t>
            </a:r>
            <a:r>
              <a:rPr lang="tr-TR" altLang="tr-TR" sz="2400" dirty="0">
                <a:solidFill>
                  <a:schemeClr val="tx1"/>
                </a:solidFill>
                <a:latin typeface="Times New Roman" panose="02020603050405020304" pitchFamily="18" charset="0"/>
                <a:cs typeface="Times New Roman" panose="02020603050405020304" pitchFamily="18" charset="0"/>
              </a:rPr>
              <a:t> bulunmaktadır (</a:t>
            </a:r>
            <a:r>
              <a:rPr lang="tr-TR" altLang="tr-TR" sz="2400" i="1" dirty="0">
                <a:solidFill>
                  <a:schemeClr val="tx1"/>
                </a:solidFill>
                <a:latin typeface="Times New Roman" panose="02020603050405020304" pitchFamily="18" charset="0"/>
                <a:cs typeface="Times New Roman" panose="02020603050405020304" pitchFamily="18" charset="0"/>
              </a:rPr>
              <a:t>tavuk çiçek </a:t>
            </a:r>
            <a:r>
              <a:rPr lang="tr-TR" altLang="tr-TR" sz="2400" i="1" dirty="0" err="1">
                <a:solidFill>
                  <a:schemeClr val="tx1"/>
                </a:solidFill>
                <a:latin typeface="Times New Roman" panose="02020603050405020304" pitchFamily="18" charset="0"/>
                <a:cs typeface="Times New Roman" panose="02020603050405020304" pitchFamily="18" charset="0"/>
              </a:rPr>
              <a:t>virusu</a:t>
            </a:r>
            <a:r>
              <a:rPr lang="tr-TR" altLang="tr-TR" sz="2400" dirty="0">
                <a:solidFill>
                  <a:schemeClr val="tx1"/>
                </a:solidFill>
                <a:latin typeface="Times New Roman" panose="02020603050405020304" pitchFamily="18" charset="0"/>
                <a:cs typeface="Times New Roman" panose="02020603050405020304" pitchFamily="18" charset="0"/>
              </a:rPr>
              <a:t>, </a:t>
            </a:r>
            <a:r>
              <a:rPr lang="tr-TR" altLang="tr-TR" sz="2400" i="1" dirty="0">
                <a:solidFill>
                  <a:schemeClr val="tx1"/>
                </a:solidFill>
                <a:latin typeface="Times New Roman" panose="02020603050405020304" pitchFamily="18" charset="0"/>
                <a:cs typeface="Times New Roman" panose="02020603050405020304" pitchFamily="18" charset="0"/>
              </a:rPr>
              <a:t>hindi çiçek </a:t>
            </a:r>
            <a:r>
              <a:rPr lang="tr-TR" altLang="tr-TR" sz="2400" i="1" dirty="0" err="1">
                <a:solidFill>
                  <a:schemeClr val="tx1"/>
                </a:solidFill>
                <a:latin typeface="Times New Roman" panose="02020603050405020304" pitchFamily="18" charset="0"/>
                <a:cs typeface="Times New Roman" panose="02020603050405020304" pitchFamily="18" charset="0"/>
              </a:rPr>
              <a:t>virusu</a:t>
            </a:r>
            <a:r>
              <a:rPr lang="tr-TR" altLang="tr-TR" sz="2400" dirty="0">
                <a:solidFill>
                  <a:schemeClr val="tx1"/>
                </a:solidFill>
                <a:latin typeface="Times New Roman" panose="02020603050405020304" pitchFamily="18" charset="0"/>
                <a:cs typeface="Times New Roman" panose="02020603050405020304" pitchFamily="18" charset="0"/>
              </a:rPr>
              <a:t>, </a:t>
            </a:r>
            <a:r>
              <a:rPr lang="tr-TR" altLang="tr-TR" sz="2400" i="1" dirty="0">
                <a:solidFill>
                  <a:schemeClr val="tx1"/>
                </a:solidFill>
                <a:latin typeface="Times New Roman" panose="02020603050405020304" pitchFamily="18" charset="0"/>
                <a:cs typeface="Times New Roman" panose="02020603050405020304" pitchFamily="18" charset="0"/>
              </a:rPr>
              <a:t>kanarya çiçek </a:t>
            </a:r>
            <a:r>
              <a:rPr lang="tr-TR" altLang="tr-TR" sz="2400" i="1" dirty="0" err="1">
                <a:solidFill>
                  <a:schemeClr val="tx1"/>
                </a:solidFill>
                <a:latin typeface="Times New Roman" panose="02020603050405020304" pitchFamily="18" charset="0"/>
                <a:cs typeface="Times New Roman" panose="02020603050405020304" pitchFamily="18" charset="0"/>
              </a:rPr>
              <a:t>virusu</a:t>
            </a:r>
            <a:r>
              <a:rPr lang="tr-TR" altLang="tr-TR" sz="2400" dirty="0">
                <a:solidFill>
                  <a:schemeClr val="tx1"/>
                </a:solidFill>
                <a:latin typeface="Times New Roman" panose="02020603050405020304" pitchFamily="18" charset="0"/>
                <a:cs typeface="Times New Roman" panose="02020603050405020304" pitchFamily="18" charset="0"/>
              </a:rPr>
              <a:t>, </a:t>
            </a:r>
            <a:r>
              <a:rPr lang="tr-TR" altLang="tr-TR" sz="2400" i="1" dirty="0">
                <a:solidFill>
                  <a:schemeClr val="tx1"/>
                </a:solidFill>
                <a:latin typeface="Times New Roman" panose="02020603050405020304" pitchFamily="18" charset="0"/>
                <a:cs typeface="Times New Roman" panose="02020603050405020304" pitchFamily="18" charset="0"/>
              </a:rPr>
              <a:t>güvercin çiçek </a:t>
            </a:r>
            <a:r>
              <a:rPr lang="tr-TR" altLang="tr-TR" sz="2400" i="1" dirty="0" err="1">
                <a:solidFill>
                  <a:schemeClr val="tx1"/>
                </a:solidFill>
                <a:latin typeface="Times New Roman" panose="02020603050405020304" pitchFamily="18" charset="0"/>
                <a:cs typeface="Times New Roman" panose="02020603050405020304" pitchFamily="18" charset="0"/>
              </a:rPr>
              <a:t>virusu</a:t>
            </a:r>
            <a:r>
              <a:rPr lang="tr-TR" altLang="tr-TR" sz="2400" dirty="0">
                <a:solidFill>
                  <a:schemeClr val="tx1"/>
                </a:solidFill>
                <a:latin typeface="Times New Roman" panose="02020603050405020304" pitchFamily="18" charset="0"/>
                <a:cs typeface="Times New Roman" panose="02020603050405020304" pitchFamily="18" charset="0"/>
              </a:rPr>
              <a:t>, </a:t>
            </a:r>
            <a:r>
              <a:rPr lang="tr-TR" altLang="tr-TR" sz="2400" dirty="0" err="1">
                <a:solidFill>
                  <a:schemeClr val="tx1"/>
                </a:solidFill>
                <a:latin typeface="Times New Roman" panose="02020603050405020304" pitchFamily="18" charset="0"/>
                <a:cs typeface="Times New Roman" panose="02020603050405020304" pitchFamily="18" charset="0"/>
              </a:rPr>
              <a:t>vs</a:t>
            </a:r>
            <a:r>
              <a:rPr lang="tr-TR" altLang="tr-TR" sz="2400" dirty="0">
                <a:solidFill>
                  <a:schemeClr val="tx1"/>
                </a:solidFill>
                <a:latin typeface="Times New Roman" panose="02020603050405020304" pitchFamily="18" charset="0"/>
                <a:cs typeface="Times New Roman" panose="02020603050405020304" pitchFamily="18" charset="0"/>
              </a:rPr>
              <a:t> gibi).</a:t>
            </a:r>
            <a:br>
              <a:rPr lang="tr-TR" altLang="tr-TR" sz="2400" dirty="0">
                <a:solidFill>
                  <a:schemeClr val="tx1"/>
                </a:solidFill>
                <a:latin typeface="Times New Roman" panose="02020603050405020304" pitchFamily="18" charset="0"/>
                <a:cs typeface="Times New Roman" panose="02020603050405020304" pitchFamily="18" charset="0"/>
              </a:rPr>
            </a:br>
            <a:r>
              <a:rPr lang="tr-TR" altLang="tr-TR" sz="2400" dirty="0">
                <a:solidFill>
                  <a:schemeClr val="tx1"/>
                </a:solidFill>
                <a:latin typeface="Times New Roman" panose="02020603050405020304" pitchFamily="18" charset="0"/>
                <a:cs typeface="Times New Roman" panose="02020603050405020304" pitchFamily="18" charset="0"/>
              </a:rPr>
              <a:t>	Tavuk çiçek </a:t>
            </a:r>
            <a:r>
              <a:rPr lang="tr-TR" altLang="tr-TR" sz="2400" dirty="0" err="1">
                <a:solidFill>
                  <a:schemeClr val="tx1"/>
                </a:solidFill>
                <a:latin typeface="Times New Roman" panose="02020603050405020304" pitchFamily="18" charset="0"/>
                <a:cs typeface="Times New Roman" panose="02020603050405020304" pitchFamily="18" charset="0"/>
              </a:rPr>
              <a:t>virusu</a:t>
            </a:r>
            <a:r>
              <a:rPr lang="tr-TR" altLang="tr-TR" sz="2400" dirty="0">
                <a:solidFill>
                  <a:schemeClr val="tx1"/>
                </a:solidFill>
                <a:latin typeface="Times New Roman" panose="02020603050405020304" pitchFamily="18" charset="0"/>
                <a:cs typeface="Times New Roman" panose="02020603050405020304" pitchFamily="18" charset="0"/>
              </a:rPr>
              <a:t>, </a:t>
            </a:r>
            <a:r>
              <a:rPr lang="tr-TR" altLang="tr-TR" sz="2400" dirty="0" err="1">
                <a:solidFill>
                  <a:schemeClr val="tx1"/>
                </a:solidFill>
                <a:latin typeface="Times New Roman" panose="02020603050405020304" pitchFamily="18" charset="0"/>
                <a:cs typeface="Times New Roman" panose="02020603050405020304" pitchFamily="18" charset="0"/>
              </a:rPr>
              <a:t>embriyolu</a:t>
            </a:r>
            <a:r>
              <a:rPr lang="tr-TR" altLang="tr-TR" sz="2400" dirty="0">
                <a:solidFill>
                  <a:schemeClr val="tx1"/>
                </a:solidFill>
                <a:latin typeface="Times New Roman" panose="02020603050405020304" pitchFamily="18" charset="0"/>
                <a:cs typeface="Times New Roman" panose="02020603050405020304" pitchFamily="18" charset="0"/>
              </a:rPr>
              <a:t> yumurtaların </a:t>
            </a:r>
            <a:r>
              <a:rPr lang="tr-TR" altLang="tr-TR" sz="2400" dirty="0" err="1">
                <a:solidFill>
                  <a:schemeClr val="tx1"/>
                </a:solidFill>
                <a:latin typeface="Times New Roman" panose="02020603050405020304" pitchFamily="18" charset="0"/>
                <a:cs typeface="Times New Roman" panose="02020603050405020304" pitchFamily="18" charset="0"/>
              </a:rPr>
              <a:t>korioallaotik</a:t>
            </a:r>
            <a:r>
              <a:rPr lang="tr-TR" altLang="tr-TR" sz="2400" dirty="0">
                <a:solidFill>
                  <a:schemeClr val="tx1"/>
                </a:solidFill>
                <a:latin typeface="Times New Roman" panose="02020603050405020304" pitchFamily="18" charset="0"/>
                <a:cs typeface="Times New Roman" panose="02020603050405020304" pitchFamily="18" charset="0"/>
              </a:rPr>
              <a:t> </a:t>
            </a:r>
            <a:r>
              <a:rPr lang="tr-TR" altLang="tr-TR" sz="2400" dirty="0" err="1">
                <a:solidFill>
                  <a:schemeClr val="tx1"/>
                </a:solidFill>
                <a:latin typeface="Times New Roman" panose="02020603050405020304" pitchFamily="18" charset="0"/>
                <a:cs typeface="Times New Roman" panose="02020603050405020304" pitchFamily="18" charset="0"/>
              </a:rPr>
              <a:t>membranı</a:t>
            </a:r>
            <a:r>
              <a:rPr lang="tr-TR" altLang="tr-TR" sz="2400" dirty="0">
                <a:solidFill>
                  <a:schemeClr val="tx1"/>
                </a:solidFill>
                <a:latin typeface="Times New Roman" panose="02020603050405020304" pitchFamily="18" charset="0"/>
                <a:cs typeface="Times New Roman" panose="02020603050405020304" pitchFamily="18" charset="0"/>
              </a:rPr>
              <a:t> (CAM) üzerinde üreyerek gri-beyaz renkte </a:t>
            </a:r>
            <a:r>
              <a:rPr lang="tr-TR" altLang="tr-TR" sz="2400" b="1" dirty="0">
                <a:solidFill>
                  <a:schemeClr val="tx1"/>
                </a:solidFill>
                <a:latin typeface="Times New Roman" panose="02020603050405020304" pitchFamily="18" charset="0"/>
                <a:cs typeface="Times New Roman" panose="02020603050405020304" pitchFamily="18" charset="0"/>
              </a:rPr>
              <a:t>odaklar (</a:t>
            </a:r>
            <a:r>
              <a:rPr lang="tr-TR" altLang="tr-TR" sz="2400" b="1" dirty="0" err="1">
                <a:solidFill>
                  <a:schemeClr val="tx1"/>
                </a:solidFill>
                <a:latin typeface="Times New Roman" panose="02020603050405020304" pitchFamily="18" charset="0"/>
                <a:cs typeface="Times New Roman" panose="02020603050405020304" pitchFamily="18" charset="0"/>
              </a:rPr>
              <a:t>pock</a:t>
            </a:r>
            <a:r>
              <a:rPr lang="tr-TR" altLang="tr-TR" sz="2400" b="1" dirty="0">
                <a:solidFill>
                  <a:schemeClr val="tx1"/>
                </a:solidFill>
                <a:latin typeface="Times New Roman" panose="02020603050405020304" pitchFamily="18" charset="0"/>
                <a:cs typeface="Times New Roman" panose="02020603050405020304" pitchFamily="18" charset="0"/>
              </a:rPr>
              <a:t>)</a:t>
            </a:r>
            <a:r>
              <a:rPr lang="tr-TR" altLang="tr-TR" sz="2400" dirty="0">
                <a:solidFill>
                  <a:schemeClr val="tx1"/>
                </a:solidFill>
                <a:latin typeface="Times New Roman" panose="02020603050405020304" pitchFamily="18" charset="0"/>
                <a:cs typeface="Times New Roman" panose="02020603050405020304" pitchFamily="18" charset="0"/>
              </a:rPr>
              <a:t> meydana getirir. Ayrıca, embriyo </a:t>
            </a:r>
            <a:r>
              <a:rPr lang="tr-TR" altLang="tr-TR" sz="2400" dirty="0" err="1">
                <a:solidFill>
                  <a:schemeClr val="tx1"/>
                </a:solidFill>
                <a:latin typeface="Times New Roman" panose="02020603050405020304" pitchFamily="18" charset="0"/>
                <a:cs typeface="Times New Roman" panose="02020603050405020304" pitchFamily="18" charset="0"/>
              </a:rPr>
              <a:t>fibroblast</a:t>
            </a:r>
            <a:r>
              <a:rPr lang="tr-TR" altLang="tr-TR" sz="2400" dirty="0">
                <a:solidFill>
                  <a:schemeClr val="tx1"/>
                </a:solidFill>
                <a:latin typeface="Times New Roman" panose="02020603050405020304" pitchFamily="18" charset="0"/>
                <a:cs typeface="Times New Roman" panose="02020603050405020304" pitchFamily="18" charset="0"/>
              </a:rPr>
              <a:t> ve böbrek hücrelerinde üreyebilir ve </a:t>
            </a:r>
            <a:r>
              <a:rPr lang="tr-TR" altLang="tr-TR" sz="2400" i="1" dirty="0" err="1">
                <a:solidFill>
                  <a:schemeClr val="tx1"/>
                </a:solidFill>
                <a:latin typeface="Times New Roman" panose="02020603050405020304" pitchFamily="18" charset="0"/>
                <a:cs typeface="Times New Roman" panose="02020603050405020304" pitchFamily="18" charset="0"/>
              </a:rPr>
              <a:t>sitopatik</a:t>
            </a:r>
            <a:r>
              <a:rPr lang="tr-TR" altLang="tr-TR" sz="2400" i="1" dirty="0">
                <a:solidFill>
                  <a:schemeClr val="tx1"/>
                </a:solidFill>
                <a:latin typeface="Times New Roman" panose="02020603050405020304" pitchFamily="18" charset="0"/>
                <a:cs typeface="Times New Roman" panose="02020603050405020304" pitchFamily="18" charset="0"/>
              </a:rPr>
              <a:t> efektler (CPE)</a:t>
            </a:r>
            <a:r>
              <a:rPr lang="tr-TR" altLang="tr-TR" sz="2400" dirty="0">
                <a:solidFill>
                  <a:schemeClr val="tx1"/>
                </a:solidFill>
                <a:latin typeface="Times New Roman" panose="02020603050405020304" pitchFamily="18" charset="0"/>
                <a:cs typeface="Times New Roman" panose="02020603050405020304" pitchFamily="18" charset="0"/>
              </a:rPr>
              <a:t> oluşturur. </a:t>
            </a:r>
            <a:br>
              <a:rPr lang="tr-TR" altLang="tr-TR" sz="2400" dirty="0">
                <a:solidFill>
                  <a:schemeClr val="tx1"/>
                </a:solidFill>
                <a:latin typeface="Times New Roman" panose="02020603050405020304" pitchFamily="18" charset="0"/>
                <a:cs typeface="Times New Roman" panose="02020603050405020304" pitchFamily="18" charset="0"/>
              </a:rPr>
            </a:br>
            <a:r>
              <a:rPr lang="tr-TR" altLang="tr-TR" sz="2400" dirty="0">
                <a:solidFill>
                  <a:schemeClr val="tx1"/>
                </a:solidFill>
                <a:latin typeface="Times New Roman" panose="02020603050405020304" pitchFamily="18" charset="0"/>
                <a:cs typeface="Times New Roman" panose="02020603050405020304" pitchFamily="18" charset="0"/>
              </a:rPr>
              <a:t>	Hücrelerin </a:t>
            </a:r>
            <a:r>
              <a:rPr lang="tr-TR" altLang="tr-TR" sz="2400" dirty="0" err="1">
                <a:solidFill>
                  <a:schemeClr val="tx1"/>
                </a:solidFill>
                <a:latin typeface="Times New Roman" panose="02020603050405020304" pitchFamily="18" charset="0"/>
                <a:cs typeface="Times New Roman" panose="02020603050405020304" pitchFamily="18" charset="0"/>
              </a:rPr>
              <a:t>sitoplasmalarında</a:t>
            </a:r>
            <a:r>
              <a:rPr lang="tr-TR" altLang="tr-TR" sz="2400" dirty="0">
                <a:solidFill>
                  <a:schemeClr val="tx1"/>
                </a:solidFill>
                <a:latin typeface="Times New Roman" panose="02020603050405020304" pitchFamily="18" charset="0"/>
                <a:cs typeface="Times New Roman" panose="02020603050405020304" pitchFamily="18" charset="0"/>
              </a:rPr>
              <a:t> olgunlaşan </a:t>
            </a:r>
            <a:r>
              <a:rPr lang="tr-TR" altLang="tr-TR" sz="2400" dirty="0" err="1">
                <a:solidFill>
                  <a:schemeClr val="tx1"/>
                </a:solidFill>
                <a:latin typeface="Times New Roman" panose="02020603050405020304" pitchFamily="18" charset="0"/>
                <a:cs typeface="Times New Roman" panose="02020603050405020304" pitchFamily="18" charset="0"/>
              </a:rPr>
              <a:t>virusun</a:t>
            </a:r>
            <a:r>
              <a:rPr lang="tr-TR" altLang="tr-TR" sz="2400" dirty="0">
                <a:solidFill>
                  <a:schemeClr val="tx1"/>
                </a:solidFill>
                <a:latin typeface="Times New Roman" panose="02020603050405020304" pitchFamily="18" charset="0"/>
                <a:cs typeface="Times New Roman" panose="02020603050405020304" pitchFamily="18" charset="0"/>
              </a:rPr>
              <a:t> meydana getirdiği </a:t>
            </a:r>
            <a:r>
              <a:rPr lang="tr-TR" altLang="tr-TR" sz="2400" b="1" dirty="0" err="1">
                <a:solidFill>
                  <a:schemeClr val="tx1"/>
                </a:solidFill>
                <a:latin typeface="Times New Roman" panose="02020603050405020304" pitchFamily="18" charset="0"/>
                <a:cs typeface="Times New Roman" panose="02020603050405020304" pitchFamily="18" charset="0"/>
              </a:rPr>
              <a:t>inklusiyon</a:t>
            </a:r>
            <a:r>
              <a:rPr lang="tr-TR" altLang="tr-TR" sz="2400" b="1" dirty="0">
                <a:solidFill>
                  <a:schemeClr val="tx1"/>
                </a:solidFill>
                <a:latin typeface="Times New Roman" panose="02020603050405020304" pitchFamily="18" charset="0"/>
                <a:cs typeface="Times New Roman" panose="02020603050405020304" pitchFamily="18" charset="0"/>
              </a:rPr>
              <a:t> cisimcikleri (</a:t>
            </a:r>
            <a:r>
              <a:rPr lang="tr-TR" altLang="tr-TR" sz="2400" b="1" dirty="0" err="1">
                <a:solidFill>
                  <a:schemeClr val="tx1"/>
                </a:solidFill>
                <a:latin typeface="Times New Roman" panose="02020603050405020304" pitchFamily="18" charset="0"/>
                <a:cs typeface="Times New Roman" panose="02020603050405020304" pitchFamily="18" charset="0"/>
              </a:rPr>
              <a:t>Bollinger</a:t>
            </a:r>
            <a:r>
              <a:rPr lang="tr-TR" altLang="tr-TR" sz="2400" b="1" dirty="0">
                <a:solidFill>
                  <a:schemeClr val="tx1"/>
                </a:solidFill>
                <a:latin typeface="Times New Roman" panose="02020603050405020304" pitchFamily="18" charset="0"/>
                <a:cs typeface="Times New Roman" panose="02020603050405020304" pitchFamily="18" charset="0"/>
              </a:rPr>
              <a:t> cisimcikleri)</a:t>
            </a:r>
            <a:r>
              <a:rPr lang="tr-TR" altLang="tr-TR" sz="2400" dirty="0">
                <a:solidFill>
                  <a:schemeClr val="tx1"/>
                </a:solidFill>
                <a:latin typeface="Times New Roman" panose="02020603050405020304" pitchFamily="18" charset="0"/>
                <a:cs typeface="Times New Roman" panose="02020603050405020304" pitchFamily="18" charset="0"/>
              </a:rPr>
              <a:t> ve bunların içinde bulunan </a:t>
            </a:r>
            <a:r>
              <a:rPr lang="tr-TR" altLang="tr-TR" sz="2400" b="1" dirty="0" err="1">
                <a:solidFill>
                  <a:schemeClr val="tx1"/>
                </a:solidFill>
                <a:latin typeface="Times New Roman" panose="02020603050405020304" pitchFamily="18" charset="0"/>
                <a:cs typeface="Times New Roman" panose="02020603050405020304" pitchFamily="18" charset="0"/>
              </a:rPr>
              <a:t>virus</a:t>
            </a:r>
            <a:r>
              <a:rPr lang="tr-TR" altLang="tr-TR" sz="2400" b="1" dirty="0">
                <a:solidFill>
                  <a:schemeClr val="tx1"/>
                </a:solidFill>
                <a:latin typeface="Times New Roman" panose="02020603050405020304" pitchFamily="18" charset="0"/>
                <a:cs typeface="Times New Roman" panose="02020603050405020304" pitchFamily="18" charset="0"/>
              </a:rPr>
              <a:t> partikülleri (</a:t>
            </a:r>
            <a:r>
              <a:rPr lang="tr-TR" altLang="tr-TR" sz="2400" b="1" dirty="0" err="1">
                <a:solidFill>
                  <a:schemeClr val="tx1"/>
                </a:solidFill>
                <a:latin typeface="Times New Roman" panose="02020603050405020304" pitchFamily="18" charset="0"/>
                <a:cs typeface="Times New Roman" panose="02020603050405020304" pitchFamily="18" charset="0"/>
              </a:rPr>
              <a:t>Borrel</a:t>
            </a:r>
            <a:r>
              <a:rPr lang="tr-TR" altLang="tr-TR" sz="2400" b="1" dirty="0">
                <a:solidFill>
                  <a:schemeClr val="tx1"/>
                </a:solidFill>
                <a:latin typeface="Times New Roman" panose="02020603050405020304" pitchFamily="18" charset="0"/>
                <a:cs typeface="Times New Roman" panose="02020603050405020304" pitchFamily="18" charset="0"/>
              </a:rPr>
              <a:t> partikülleri)</a:t>
            </a:r>
            <a:r>
              <a:rPr lang="tr-TR" altLang="tr-TR" sz="2400" dirty="0">
                <a:solidFill>
                  <a:schemeClr val="tx1"/>
                </a:solidFill>
                <a:latin typeface="Times New Roman" panose="02020603050405020304" pitchFamily="18" charset="0"/>
                <a:cs typeface="Times New Roman" panose="02020603050405020304" pitchFamily="18" charset="0"/>
              </a:rPr>
              <a:t> ışık mikroskopları (1500x büyütmeli) ile kolayca görülebilirler.</a:t>
            </a:r>
          </a:p>
        </p:txBody>
      </p:sp>
      <p:sp>
        <p:nvSpPr>
          <p:cNvPr id="3" name="Rectangle 2">
            <a:extLst>
              <a:ext uri="{FF2B5EF4-FFF2-40B4-BE49-F238E27FC236}">
                <a16:creationId xmlns:a16="http://schemas.microsoft.com/office/drawing/2014/main" id="{050F032B-E908-E647-B52B-A9871F9C8245}"/>
              </a:ext>
            </a:extLst>
          </p:cNvPr>
          <p:cNvSpPr txBox="1">
            <a:spLocks noChangeArrowheads="1"/>
          </p:cNvSpPr>
          <p:nvPr/>
        </p:nvSpPr>
        <p:spPr>
          <a:xfrm>
            <a:off x="381000" y="216408"/>
            <a:ext cx="7772400" cy="478536"/>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tr-TR" altLang="tr-TR" sz="2800" b="1">
                <a:latin typeface="Times New Roman" panose="02020603050405020304" pitchFamily="18" charset="0"/>
                <a:cs typeface="Times New Roman" panose="02020603050405020304" pitchFamily="18" charset="0"/>
              </a:rPr>
              <a:t>TAVUK ÇİÇEĞİ</a:t>
            </a:r>
            <a:endParaRPr lang="tr-TR" altLang="tr-TR" sz="2800"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D0EA39BE-7A6C-7D48-AA85-3E773E591AED}"/>
              </a:ext>
            </a:extLst>
          </p:cNvPr>
          <p:cNvSpPr>
            <a:spLocks noGrp="1" noChangeArrowheads="1"/>
          </p:cNvSpPr>
          <p:nvPr>
            <p:ph type="title" idx="4294967295"/>
          </p:nvPr>
        </p:nvSpPr>
        <p:spPr>
          <a:xfrm>
            <a:off x="685800" y="609600"/>
            <a:ext cx="8001000" cy="5715000"/>
          </a:xfrm>
        </p:spPr>
        <p:txBody>
          <a:bodyPr/>
          <a:lstStyle/>
          <a:p>
            <a:pPr algn="l"/>
            <a:r>
              <a:rPr lang="tr-TR" altLang="tr-TR" sz="2400" dirty="0">
                <a:solidFill>
                  <a:schemeClr val="tx1"/>
                </a:solidFill>
                <a:latin typeface="Times New Roman" panose="02020603050405020304" pitchFamily="18" charset="0"/>
                <a:cs typeface="Times New Roman" panose="02020603050405020304" pitchFamily="18" charset="0"/>
              </a:rPr>
              <a:t>	</a:t>
            </a:r>
            <a:r>
              <a:rPr lang="tr-TR" altLang="tr-TR" sz="2400" b="1" dirty="0">
                <a:latin typeface="Times New Roman" panose="02020603050405020304" pitchFamily="18" charset="0"/>
                <a:cs typeface="Times New Roman" panose="02020603050405020304" pitchFamily="18" charset="0"/>
              </a:rPr>
              <a:t> Etiyoloji </a:t>
            </a:r>
            <a:br>
              <a:rPr lang="tr-TR" altLang="tr-TR" sz="2400" b="1" dirty="0">
                <a:latin typeface="Times New Roman" panose="02020603050405020304" pitchFamily="18" charset="0"/>
                <a:cs typeface="Times New Roman" panose="02020603050405020304" pitchFamily="18" charset="0"/>
              </a:rPr>
            </a:br>
            <a:br>
              <a:rPr lang="tr-TR" altLang="tr-TR" sz="2400" b="1" dirty="0">
                <a:latin typeface="Times New Roman" panose="02020603050405020304" pitchFamily="18" charset="0"/>
                <a:cs typeface="Times New Roman" panose="02020603050405020304" pitchFamily="18" charset="0"/>
              </a:rPr>
            </a:br>
            <a:r>
              <a:rPr lang="tr-TR" altLang="tr-TR" sz="2400" b="1" dirty="0">
                <a:latin typeface="Times New Roman" panose="02020603050405020304" pitchFamily="18" charset="0"/>
                <a:cs typeface="Times New Roman" panose="02020603050405020304" pitchFamily="18" charset="0"/>
              </a:rPr>
              <a:t>	</a:t>
            </a:r>
            <a:r>
              <a:rPr lang="tr-TR" altLang="tr-TR" sz="2400" dirty="0" err="1">
                <a:solidFill>
                  <a:schemeClr val="tx1"/>
                </a:solidFill>
                <a:latin typeface="Times New Roman" panose="02020603050405020304" pitchFamily="18" charset="0"/>
                <a:cs typeface="Times New Roman" panose="02020603050405020304" pitchFamily="18" charset="0"/>
              </a:rPr>
              <a:t>Virus</a:t>
            </a:r>
            <a:r>
              <a:rPr lang="tr-TR" altLang="tr-TR" sz="2400" dirty="0">
                <a:solidFill>
                  <a:schemeClr val="tx1"/>
                </a:solidFill>
                <a:latin typeface="Times New Roman" panose="02020603050405020304" pitchFamily="18" charset="0"/>
                <a:cs typeface="Times New Roman" panose="02020603050405020304" pitchFamily="18" charset="0"/>
              </a:rPr>
              <a:t>, çevresel koşullara, kurumaya ve bazı dezenfektanlara direnç gösterir. Yara kabuklarında, deri döküntülerinde, tüyler ve tozlar üzerinde canlı kalabilir ve </a:t>
            </a:r>
            <a:r>
              <a:rPr lang="tr-TR" altLang="tr-TR" sz="2400" dirty="0" err="1">
                <a:solidFill>
                  <a:schemeClr val="tx1"/>
                </a:solidFill>
                <a:latin typeface="Times New Roman" panose="02020603050405020304" pitchFamily="18" charset="0"/>
                <a:cs typeface="Times New Roman" panose="02020603050405020304" pitchFamily="18" charset="0"/>
              </a:rPr>
              <a:t>infektivitesini</a:t>
            </a:r>
            <a:r>
              <a:rPr lang="tr-TR" altLang="tr-TR" sz="2400" dirty="0">
                <a:solidFill>
                  <a:schemeClr val="tx1"/>
                </a:solidFill>
                <a:latin typeface="Times New Roman" panose="02020603050405020304" pitchFamily="18" charset="0"/>
                <a:cs typeface="Times New Roman" panose="02020603050405020304" pitchFamily="18" charset="0"/>
              </a:rPr>
              <a:t> uzun bir süre koruyabilirler (aylarca, bazen yılarca).</a:t>
            </a:r>
            <a:br>
              <a:rPr lang="tr-TR" altLang="tr-TR" sz="2400" dirty="0">
                <a:solidFill>
                  <a:schemeClr val="tx1"/>
                </a:solidFill>
                <a:latin typeface="Times New Roman" panose="02020603050405020304" pitchFamily="18" charset="0"/>
                <a:cs typeface="Times New Roman" panose="02020603050405020304" pitchFamily="18" charset="0"/>
              </a:rPr>
            </a:br>
            <a:r>
              <a:rPr lang="tr-TR" altLang="tr-TR" sz="2400" dirty="0">
                <a:solidFill>
                  <a:schemeClr val="tx1"/>
                </a:solidFill>
                <a:latin typeface="Times New Roman" panose="02020603050405020304" pitchFamily="18" charset="0"/>
                <a:cs typeface="Times New Roman" panose="02020603050405020304" pitchFamily="18" charset="0"/>
              </a:rPr>
              <a:t>	Kanatlı tavuk çiçek </a:t>
            </a:r>
            <a:r>
              <a:rPr lang="tr-TR" altLang="tr-TR" sz="2400" dirty="0" err="1">
                <a:solidFill>
                  <a:schemeClr val="tx1"/>
                </a:solidFill>
                <a:latin typeface="Times New Roman" panose="02020603050405020304" pitchFamily="18" charset="0"/>
                <a:cs typeface="Times New Roman" panose="02020603050405020304" pitchFamily="18" charset="0"/>
              </a:rPr>
              <a:t>viruslarının</a:t>
            </a:r>
            <a:r>
              <a:rPr lang="tr-TR" altLang="tr-TR" sz="2400" dirty="0">
                <a:solidFill>
                  <a:schemeClr val="tx1"/>
                </a:solidFill>
                <a:latin typeface="Times New Roman" panose="02020603050405020304" pitchFamily="18" charset="0"/>
                <a:cs typeface="Times New Roman" panose="02020603050405020304" pitchFamily="18" charset="0"/>
              </a:rPr>
              <a:t>  bazı </a:t>
            </a:r>
            <a:r>
              <a:rPr lang="tr-TR" altLang="tr-TR" sz="2400" dirty="0" err="1">
                <a:solidFill>
                  <a:schemeClr val="tx1"/>
                </a:solidFill>
                <a:latin typeface="Times New Roman" panose="02020603050405020304" pitchFamily="18" charset="0"/>
                <a:cs typeface="Times New Roman" panose="02020603050405020304" pitchFamily="18" charset="0"/>
              </a:rPr>
              <a:t>suşlarında</a:t>
            </a:r>
            <a:r>
              <a:rPr lang="tr-TR" altLang="tr-TR" sz="2400" dirty="0">
                <a:solidFill>
                  <a:schemeClr val="tx1"/>
                </a:solidFill>
                <a:latin typeface="Times New Roman" panose="02020603050405020304" pitchFamily="18" charset="0"/>
                <a:cs typeface="Times New Roman" panose="02020603050405020304" pitchFamily="18" charset="0"/>
              </a:rPr>
              <a:t> (tavuk ve güvercin çiçek </a:t>
            </a:r>
            <a:r>
              <a:rPr lang="tr-TR" altLang="tr-TR" sz="2400" dirty="0" err="1">
                <a:solidFill>
                  <a:schemeClr val="tx1"/>
                </a:solidFill>
                <a:latin typeface="Times New Roman" panose="02020603050405020304" pitchFamily="18" charset="0"/>
                <a:cs typeface="Times New Roman" panose="02020603050405020304" pitchFamily="18" charset="0"/>
              </a:rPr>
              <a:t>virusları</a:t>
            </a:r>
            <a:r>
              <a:rPr lang="tr-TR" altLang="tr-TR" sz="2400" dirty="0">
                <a:solidFill>
                  <a:schemeClr val="tx1"/>
                </a:solidFill>
                <a:latin typeface="Times New Roman" panose="02020603050405020304" pitchFamily="18" charset="0"/>
                <a:cs typeface="Times New Roman" panose="02020603050405020304" pitchFamily="18" charset="0"/>
              </a:rPr>
              <a:t>) </a:t>
            </a:r>
            <a:r>
              <a:rPr lang="tr-TR" altLang="tr-TR" sz="2400" i="1" dirty="0" err="1">
                <a:solidFill>
                  <a:schemeClr val="tx1"/>
                </a:solidFill>
                <a:latin typeface="Times New Roman" panose="02020603050405020304" pitchFamily="18" charset="0"/>
                <a:cs typeface="Times New Roman" panose="02020603050405020304" pitchFamily="18" charset="0"/>
              </a:rPr>
              <a:t>hemaglutinasyon</a:t>
            </a:r>
            <a:r>
              <a:rPr lang="tr-TR" altLang="tr-TR" sz="2400" dirty="0">
                <a:solidFill>
                  <a:schemeClr val="tx1"/>
                </a:solidFill>
                <a:latin typeface="Times New Roman" panose="02020603050405020304" pitchFamily="18" charset="0"/>
                <a:cs typeface="Times New Roman" panose="02020603050405020304" pitchFamily="18" charset="0"/>
              </a:rPr>
              <a:t> yeteneğinin bulunduğu açıklanmıştır.</a:t>
            </a:r>
            <a:br>
              <a:rPr lang="tr-TR" altLang="tr-TR" sz="2400" dirty="0">
                <a:solidFill>
                  <a:schemeClr val="tx1"/>
                </a:solidFill>
                <a:latin typeface="Times New Roman" panose="02020603050405020304" pitchFamily="18" charset="0"/>
                <a:cs typeface="Times New Roman" panose="02020603050405020304" pitchFamily="18" charset="0"/>
              </a:rPr>
            </a:br>
            <a:r>
              <a:rPr lang="tr-TR" altLang="tr-TR" sz="2400" dirty="0">
                <a:solidFill>
                  <a:schemeClr val="tx1"/>
                </a:solidFill>
                <a:latin typeface="Times New Roman" panose="02020603050405020304" pitchFamily="18" charset="0"/>
                <a:cs typeface="Times New Roman" panose="02020603050405020304" pitchFamily="18" charset="0"/>
              </a:rPr>
              <a:t>	Tavuk çiçek </a:t>
            </a:r>
            <a:r>
              <a:rPr lang="tr-TR" altLang="tr-TR" sz="2400" dirty="0" err="1">
                <a:solidFill>
                  <a:schemeClr val="tx1"/>
                </a:solidFill>
                <a:latin typeface="Times New Roman" panose="02020603050405020304" pitchFamily="18" charset="0"/>
                <a:cs typeface="Times New Roman" panose="02020603050405020304" pitchFamily="18" charset="0"/>
              </a:rPr>
              <a:t>virusunun</a:t>
            </a:r>
            <a:r>
              <a:rPr lang="tr-TR" altLang="tr-TR" sz="2400" dirty="0">
                <a:solidFill>
                  <a:schemeClr val="tx1"/>
                </a:solidFill>
                <a:latin typeface="Times New Roman" panose="02020603050405020304" pitchFamily="18" charset="0"/>
                <a:cs typeface="Times New Roman" panose="02020603050405020304" pitchFamily="18" charset="0"/>
              </a:rPr>
              <a:t> fenole (% 1) ve </a:t>
            </a:r>
            <a:r>
              <a:rPr lang="tr-TR" altLang="tr-TR" sz="2400" dirty="0" err="1">
                <a:solidFill>
                  <a:schemeClr val="tx1"/>
                </a:solidFill>
                <a:latin typeface="Times New Roman" panose="02020603050405020304" pitchFamily="18" charset="0"/>
                <a:cs typeface="Times New Roman" panose="02020603050405020304" pitchFamily="18" charset="0"/>
              </a:rPr>
              <a:t>formaline</a:t>
            </a:r>
            <a:r>
              <a:rPr lang="tr-TR" altLang="tr-TR" sz="2400" dirty="0">
                <a:solidFill>
                  <a:schemeClr val="tx1"/>
                </a:solidFill>
                <a:latin typeface="Times New Roman" panose="02020603050405020304" pitchFamily="18" charset="0"/>
                <a:cs typeface="Times New Roman" panose="02020603050405020304" pitchFamily="18" charset="0"/>
              </a:rPr>
              <a:t> (% 0.1) 9 gün kadar dayanabildiği, ayrıca, 50</a:t>
            </a:r>
            <a:r>
              <a:rPr lang="tr-TR" altLang="tr-TR" sz="2400" baseline="30000" dirty="0">
                <a:solidFill>
                  <a:schemeClr val="tx1"/>
                </a:solidFill>
                <a:latin typeface="Times New Roman" panose="02020603050405020304" pitchFamily="18" charset="0"/>
                <a:cs typeface="Times New Roman" panose="02020603050405020304" pitchFamily="18" charset="0"/>
              </a:rPr>
              <a:t>o</a:t>
            </a:r>
            <a:r>
              <a:rPr lang="tr-TR" altLang="tr-TR" sz="2400" dirty="0">
                <a:solidFill>
                  <a:schemeClr val="tx1"/>
                </a:solidFill>
                <a:latin typeface="Times New Roman" panose="02020603050405020304" pitchFamily="18" charset="0"/>
                <a:cs typeface="Times New Roman" panose="02020603050405020304" pitchFamily="18" charset="0"/>
              </a:rPr>
              <a:t>C. 30 dk. ve 60</a:t>
            </a:r>
            <a:r>
              <a:rPr lang="tr-TR" altLang="tr-TR" sz="2400" baseline="30000" dirty="0">
                <a:solidFill>
                  <a:schemeClr val="tx1"/>
                </a:solidFill>
                <a:latin typeface="Times New Roman" panose="02020603050405020304" pitchFamily="18" charset="0"/>
                <a:cs typeface="Times New Roman" panose="02020603050405020304" pitchFamily="18" charset="0"/>
              </a:rPr>
              <a:t>o</a:t>
            </a:r>
            <a:r>
              <a:rPr lang="tr-TR" altLang="tr-TR" sz="2400" dirty="0">
                <a:solidFill>
                  <a:schemeClr val="tx1"/>
                </a:solidFill>
                <a:latin typeface="Times New Roman" panose="02020603050405020304" pitchFamily="18" charset="0"/>
                <a:cs typeface="Times New Roman" panose="02020603050405020304" pitchFamily="18" charset="0"/>
              </a:rPr>
              <a:t>C. 8 </a:t>
            </a:r>
            <a:r>
              <a:rPr lang="tr-TR" altLang="tr-TR" sz="2400" dirty="0" err="1">
                <a:solidFill>
                  <a:schemeClr val="tx1"/>
                </a:solidFill>
                <a:latin typeface="Times New Roman" panose="02020603050405020304" pitchFamily="18" charset="0"/>
                <a:cs typeface="Times New Roman" panose="02020603050405020304" pitchFamily="18" charset="0"/>
              </a:rPr>
              <a:t>dk.da</a:t>
            </a:r>
            <a:r>
              <a:rPr lang="tr-TR" altLang="tr-TR" sz="2400" dirty="0">
                <a:solidFill>
                  <a:schemeClr val="tx1"/>
                </a:solidFill>
                <a:latin typeface="Times New Roman" panose="02020603050405020304" pitchFamily="18" charset="0"/>
                <a:cs typeface="Times New Roman" panose="02020603050405020304" pitchFamily="18" charset="0"/>
              </a:rPr>
              <a:t> </a:t>
            </a:r>
            <a:r>
              <a:rPr lang="tr-TR" altLang="tr-TR" sz="2400" dirty="0" err="1">
                <a:solidFill>
                  <a:schemeClr val="tx1"/>
                </a:solidFill>
                <a:latin typeface="Times New Roman" panose="02020603050405020304" pitchFamily="18" charset="0"/>
                <a:cs typeface="Times New Roman" panose="02020603050405020304" pitchFamily="18" charset="0"/>
              </a:rPr>
              <a:t>inaktive</a:t>
            </a:r>
            <a:r>
              <a:rPr lang="tr-TR" altLang="tr-TR" sz="2400" dirty="0">
                <a:solidFill>
                  <a:schemeClr val="tx1"/>
                </a:solidFill>
                <a:latin typeface="Times New Roman" panose="02020603050405020304" pitchFamily="18" charset="0"/>
                <a:cs typeface="Times New Roman" panose="02020603050405020304" pitchFamily="18" charset="0"/>
              </a:rPr>
              <a:t> olduğu bildirilmiştir.</a:t>
            </a:r>
            <a:br>
              <a:rPr lang="tr-TR" altLang="tr-TR" sz="2400" dirty="0">
                <a:solidFill>
                  <a:schemeClr val="tx1"/>
                </a:solidFill>
                <a:latin typeface="Times New Roman" panose="02020603050405020304" pitchFamily="18" charset="0"/>
                <a:cs typeface="Times New Roman" panose="02020603050405020304" pitchFamily="18" charset="0"/>
              </a:rPr>
            </a:br>
            <a:br>
              <a:rPr lang="tr-TR" altLang="tr-TR" sz="2400" b="1" dirty="0">
                <a:latin typeface="Times New Roman" panose="02020603050405020304" pitchFamily="18" charset="0"/>
                <a:cs typeface="Times New Roman" panose="02020603050405020304" pitchFamily="18" charset="0"/>
              </a:rPr>
            </a:br>
            <a:endParaRPr lang="tr-TR" altLang="tr-TR" sz="2400"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D023916B-90DE-4445-8387-AD502EA6716A}"/>
              </a:ext>
            </a:extLst>
          </p:cNvPr>
          <p:cNvSpPr>
            <a:spLocks noGrp="1" noChangeArrowheads="1"/>
          </p:cNvSpPr>
          <p:nvPr>
            <p:ph type="title" idx="4294967295"/>
          </p:nvPr>
        </p:nvSpPr>
        <p:spPr>
          <a:xfrm>
            <a:off x="571500" y="438912"/>
            <a:ext cx="8001000" cy="5974080"/>
          </a:xfrm>
        </p:spPr>
        <p:txBody>
          <a:bodyPr>
            <a:normAutofit/>
          </a:bodyPr>
          <a:lstStyle/>
          <a:p>
            <a:pPr algn="l"/>
            <a:r>
              <a:rPr lang="tr-TR" altLang="tr-TR" sz="2400" b="1" dirty="0" err="1">
                <a:latin typeface="Times New Roman" panose="02020603050405020304" pitchFamily="18" charset="0"/>
                <a:cs typeface="Times New Roman" panose="02020603050405020304" pitchFamily="18" charset="0"/>
              </a:rPr>
              <a:t>Epizootiyoloji</a:t>
            </a:r>
            <a:br>
              <a:rPr lang="tr-TR" altLang="tr-TR" sz="2400" b="1" dirty="0">
                <a:latin typeface="Times New Roman" panose="02020603050405020304" pitchFamily="18" charset="0"/>
                <a:cs typeface="Times New Roman" panose="02020603050405020304" pitchFamily="18" charset="0"/>
              </a:rPr>
            </a:br>
            <a:br>
              <a:rPr lang="tr-TR" altLang="tr-TR" sz="2400" b="1" dirty="0">
                <a:latin typeface="Times New Roman" panose="02020603050405020304" pitchFamily="18" charset="0"/>
                <a:cs typeface="Times New Roman" panose="02020603050405020304" pitchFamily="18" charset="0"/>
              </a:rPr>
            </a:br>
            <a:r>
              <a:rPr lang="tr-TR" altLang="tr-TR" sz="2400" dirty="0" err="1">
                <a:solidFill>
                  <a:schemeClr val="tx1"/>
                </a:solidFill>
                <a:latin typeface="Times New Roman" panose="02020603050405020304" pitchFamily="18" charset="0"/>
                <a:cs typeface="Times New Roman" panose="02020603050405020304" pitchFamily="18" charset="0"/>
              </a:rPr>
              <a:t>İnfeksiyona</a:t>
            </a:r>
            <a:r>
              <a:rPr lang="tr-TR" altLang="tr-TR" sz="2400" dirty="0">
                <a:solidFill>
                  <a:schemeClr val="tx1"/>
                </a:solidFill>
                <a:latin typeface="Times New Roman" panose="02020603050405020304" pitchFamily="18" charset="0"/>
                <a:cs typeface="Times New Roman" panose="02020603050405020304" pitchFamily="18" charset="0"/>
              </a:rPr>
              <a:t> hemen hemen her mevsimde rastlanabilmektedir</a:t>
            </a:r>
            <a:br>
              <a:rPr lang="tr-TR" altLang="tr-TR" sz="2400" dirty="0">
                <a:solidFill>
                  <a:schemeClr val="tx1"/>
                </a:solidFill>
                <a:latin typeface="Times New Roman" panose="02020603050405020304" pitchFamily="18" charset="0"/>
                <a:cs typeface="Times New Roman" panose="02020603050405020304" pitchFamily="18" charset="0"/>
              </a:rPr>
            </a:br>
            <a:r>
              <a:rPr lang="tr-TR" altLang="tr-TR" sz="2400" dirty="0">
                <a:solidFill>
                  <a:schemeClr val="tx1"/>
                </a:solidFill>
                <a:latin typeface="Times New Roman" panose="02020603050405020304" pitchFamily="18" charset="0"/>
                <a:cs typeface="Times New Roman" panose="02020603050405020304" pitchFamily="18" charset="0"/>
              </a:rPr>
              <a:t>Ölümler %50'nin üstüne çıkabilir. Eğer, hayvanlarda </a:t>
            </a:r>
            <a:r>
              <a:rPr lang="tr-TR" altLang="tr-TR" sz="2400" dirty="0" err="1">
                <a:solidFill>
                  <a:schemeClr val="tx1"/>
                </a:solidFill>
                <a:latin typeface="Times New Roman" panose="02020603050405020304" pitchFamily="18" charset="0"/>
                <a:cs typeface="Times New Roman" panose="02020603050405020304" pitchFamily="18" charset="0"/>
              </a:rPr>
              <a:t>paraziter</a:t>
            </a:r>
            <a:r>
              <a:rPr lang="tr-TR" altLang="tr-TR" sz="2400" dirty="0">
                <a:solidFill>
                  <a:schemeClr val="tx1"/>
                </a:solidFill>
                <a:latin typeface="Times New Roman" panose="02020603050405020304" pitchFamily="18" charset="0"/>
                <a:cs typeface="Times New Roman" panose="02020603050405020304" pitchFamily="18" charset="0"/>
              </a:rPr>
              <a:t>, bakteriyel, </a:t>
            </a:r>
            <a:r>
              <a:rPr lang="tr-TR" altLang="tr-TR" sz="2400" dirty="0" err="1">
                <a:solidFill>
                  <a:schemeClr val="tx1"/>
                </a:solidFill>
                <a:latin typeface="Times New Roman" panose="02020603050405020304" pitchFamily="18" charset="0"/>
                <a:cs typeface="Times New Roman" panose="02020603050405020304" pitchFamily="18" charset="0"/>
              </a:rPr>
              <a:t>viral</a:t>
            </a:r>
            <a:r>
              <a:rPr lang="tr-TR" altLang="tr-TR" sz="2400" dirty="0">
                <a:solidFill>
                  <a:schemeClr val="tx1"/>
                </a:solidFill>
                <a:latin typeface="Times New Roman" panose="02020603050405020304" pitchFamily="18" charset="0"/>
                <a:cs typeface="Times New Roman" panose="02020603050405020304" pitchFamily="18" charset="0"/>
              </a:rPr>
              <a:t>, gizli veya kronik </a:t>
            </a:r>
            <a:r>
              <a:rPr lang="tr-TR" altLang="tr-TR" sz="2400" dirty="0" err="1">
                <a:solidFill>
                  <a:schemeClr val="tx1"/>
                </a:solidFill>
                <a:latin typeface="Times New Roman" panose="02020603050405020304" pitchFamily="18" charset="0"/>
                <a:cs typeface="Times New Roman" panose="02020603050405020304" pitchFamily="18" charset="0"/>
              </a:rPr>
              <a:t>infeksiyonlar</a:t>
            </a:r>
            <a:r>
              <a:rPr lang="tr-TR" altLang="tr-TR" sz="2400" dirty="0">
                <a:solidFill>
                  <a:schemeClr val="tx1"/>
                </a:solidFill>
                <a:latin typeface="Times New Roman" panose="02020603050405020304" pitchFamily="18" charset="0"/>
                <a:cs typeface="Times New Roman" panose="02020603050405020304" pitchFamily="18" charset="0"/>
              </a:rPr>
              <a:t> da varsa hastalık sonu ölümler daha da fazla olabilir.</a:t>
            </a:r>
            <a:br>
              <a:rPr lang="tr-TR" altLang="tr-TR" sz="2400" dirty="0">
                <a:solidFill>
                  <a:schemeClr val="tx1"/>
                </a:solidFill>
                <a:latin typeface="Times New Roman" panose="02020603050405020304" pitchFamily="18" charset="0"/>
                <a:cs typeface="Times New Roman" panose="02020603050405020304" pitchFamily="18" charset="0"/>
              </a:rPr>
            </a:br>
            <a:r>
              <a:rPr lang="tr-TR" altLang="tr-TR" sz="2400" dirty="0" err="1">
                <a:solidFill>
                  <a:schemeClr val="tx1"/>
                </a:solidFill>
                <a:latin typeface="Times New Roman" panose="02020603050405020304" pitchFamily="18" charset="0"/>
                <a:cs typeface="Times New Roman" panose="02020603050405020304" pitchFamily="18" charset="0"/>
              </a:rPr>
              <a:t>İnfeksiyona</a:t>
            </a:r>
            <a:r>
              <a:rPr lang="tr-TR" altLang="tr-TR" sz="2400" dirty="0">
                <a:solidFill>
                  <a:schemeClr val="tx1"/>
                </a:solidFill>
                <a:latin typeface="Times New Roman" panose="02020603050405020304" pitchFamily="18" charset="0"/>
                <a:cs typeface="Times New Roman" panose="02020603050405020304" pitchFamily="18" charset="0"/>
              </a:rPr>
              <a:t> gençler daha duyarlıdır. </a:t>
            </a:r>
            <a:br>
              <a:rPr lang="tr-TR" altLang="tr-TR" sz="2400" dirty="0">
                <a:solidFill>
                  <a:schemeClr val="tx1"/>
                </a:solidFill>
                <a:latin typeface="Times New Roman" panose="02020603050405020304" pitchFamily="18" charset="0"/>
                <a:cs typeface="Times New Roman" panose="02020603050405020304" pitchFamily="18" charset="0"/>
              </a:rPr>
            </a:br>
            <a:r>
              <a:rPr lang="tr-TR" altLang="tr-TR" sz="2400" dirty="0">
                <a:solidFill>
                  <a:schemeClr val="tx1"/>
                </a:solidFill>
                <a:latin typeface="Times New Roman" panose="02020603050405020304" pitchFamily="18" charset="0"/>
                <a:cs typeface="Times New Roman" panose="02020603050405020304" pitchFamily="18" charset="0"/>
              </a:rPr>
              <a:t>Erkeklerde (özellikle, kavgacı olanlarda), dişilere oranla daha fazla hastalık gözlenebilir. </a:t>
            </a:r>
            <a:br>
              <a:rPr lang="tr-TR" altLang="tr-TR" sz="2400" dirty="0">
                <a:solidFill>
                  <a:schemeClr val="tx1"/>
                </a:solidFill>
                <a:latin typeface="Times New Roman" panose="02020603050405020304" pitchFamily="18" charset="0"/>
                <a:cs typeface="Times New Roman" panose="02020603050405020304" pitchFamily="18" charset="0"/>
              </a:rPr>
            </a:br>
            <a:r>
              <a:rPr lang="tr-TR" altLang="tr-TR" sz="2400" dirty="0">
                <a:solidFill>
                  <a:schemeClr val="tx1"/>
                </a:solidFill>
                <a:latin typeface="Times New Roman" panose="02020603050405020304" pitchFamily="18" charset="0"/>
                <a:cs typeface="Times New Roman" panose="02020603050405020304" pitchFamily="18" charset="0"/>
              </a:rPr>
              <a:t>Deri ve mukozalarda oluşan lezyonlardan </a:t>
            </a:r>
            <a:r>
              <a:rPr lang="tr-TR" altLang="tr-TR" sz="2400" dirty="0" err="1">
                <a:solidFill>
                  <a:schemeClr val="tx1"/>
                </a:solidFill>
                <a:latin typeface="Times New Roman" panose="02020603050405020304" pitchFamily="18" charset="0"/>
                <a:cs typeface="Times New Roman" panose="02020603050405020304" pitchFamily="18" charset="0"/>
              </a:rPr>
              <a:t>virus</a:t>
            </a:r>
            <a:r>
              <a:rPr lang="tr-TR" altLang="tr-TR" sz="2400" dirty="0">
                <a:solidFill>
                  <a:schemeClr val="tx1"/>
                </a:solidFill>
                <a:latin typeface="Times New Roman" panose="02020603050405020304" pitchFamily="18" charset="0"/>
                <a:cs typeface="Times New Roman" panose="02020603050405020304" pitchFamily="18" charset="0"/>
              </a:rPr>
              <a:t> kolayca içeri girebilir ve </a:t>
            </a:r>
            <a:r>
              <a:rPr lang="tr-TR" altLang="tr-TR" sz="2400" dirty="0" err="1">
                <a:solidFill>
                  <a:schemeClr val="tx1"/>
                </a:solidFill>
                <a:latin typeface="Times New Roman" panose="02020603050405020304" pitchFamily="18" charset="0"/>
                <a:cs typeface="Times New Roman" panose="02020603050405020304" pitchFamily="18" charset="0"/>
              </a:rPr>
              <a:t>infeksiyonu</a:t>
            </a:r>
            <a:r>
              <a:rPr lang="tr-TR" altLang="tr-TR" sz="2400" dirty="0">
                <a:solidFill>
                  <a:schemeClr val="tx1"/>
                </a:solidFill>
                <a:latin typeface="Times New Roman" panose="02020603050405020304" pitchFamily="18" charset="0"/>
                <a:cs typeface="Times New Roman" panose="02020603050405020304" pitchFamily="18" charset="0"/>
              </a:rPr>
              <a:t> başlatabilir. </a:t>
            </a:r>
            <a:br>
              <a:rPr lang="tr-TR" altLang="tr-TR" sz="2400" dirty="0">
                <a:solidFill>
                  <a:schemeClr val="tx1"/>
                </a:solidFill>
                <a:latin typeface="Times New Roman" panose="02020603050405020304" pitchFamily="18" charset="0"/>
                <a:cs typeface="Times New Roman" panose="02020603050405020304" pitchFamily="18" charset="0"/>
              </a:rPr>
            </a:br>
            <a:r>
              <a:rPr lang="tr-TR" altLang="tr-TR" sz="2400" dirty="0">
                <a:solidFill>
                  <a:schemeClr val="tx1"/>
                </a:solidFill>
                <a:latin typeface="Times New Roman" panose="02020603050405020304" pitchFamily="18" charset="0"/>
                <a:cs typeface="Times New Roman" panose="02020603050405020304" pitchFamily="18" charset="0"/>
              </a:rPr>
              <a:t>Kavgalar, sert gıdalar, çizikler, sonunda oluşan </a:t>
            </a:r>
            <a:r>
              <a:rPr lang="tr-TR" altLang="tr-TR" sz="2400" dirty="0" err="1">
                <a:solidFill>
                  <a:schemeClr val="tx1"/>
                </a:solidFill>
                <a:latin typeface="Times New Roman" panose="02020603050405020304" pitchFamily="18" charset="0"/>
                <a:cs typeface="Times New Roman" panose="02020603050405020304" pitchFamily="18" charset="0"/>
              </a:rPr>
              <a:t>mikroskopik</a:t>
            </a:r>
            <a:r>
              <a:rPr lang="tr-TR" altLang="tr-TR" sz="2400" dirty="0">
                <a:solidFill>
                  <a:schemeClr val="tx1"/>
                </a:solidFill>
                <a:latin typeface="Times New Roman" panose="02020603050405020304" pitchFamily="18" charset="0"/>
                <a:cs typeface="Times New Roman" panose="02020603050405020304" pitchFamily="18" charset="0"/>
              </a:rPr>
              <a:t> ve </a:t>
            </a:r>
            <a:r>
              <a:rPr lang="tr-TR" altLang="tr-TR" sz="2400" dirty="0" err="1">
                <a:solidFill>
                  <a:schemeClr val="tx1"/>
                </a:solidFill>
                <a:latin typeface="Times New Roman" panose="02020603050405020304" pitchFamily="18" charset="0"/>
                <a:cs typeface="Times New Roman" panose="02020603050405020304" pitchFamily="18" charset="0"/>
              </a:rPr>
              <a:t>makroskopik</a:t>
            </a:r>
            <a:r>
              <a:rPr lang="tr-TR" altLang="tr-TR" sz="2400" dirty="0">
                <a:solidFill>
                  <a:schemeClr val="tx1"/>
                </a:solidFill>
                <a:latin typeface="Times New Roman" panose="02020603050405020304" pitchFamily="18" charset="0"/>
                <a:cs typeface="Times New Roman" panose="02020603050405020304" pitchFamily="18" charset="0"/>
              </a:rPr>
              <a:t> lezyonlar </a:t>
            </a:r>
            <a:r>
              <a:rPr lang="tr-TR" altLang="tr-TR" sz="2400" dirty="0" err="1">
                <a:solidFill>
                  <a:schemeClr val="tx1"/>
                </a:solidFill>
                <a:latin typeface="Times New Roman" panose="02020603050405020304" pitchFamily="18" charset="0"/>
                <a:cs typeface="Times New Roman" panose="02020603050405020304" pitchFamily="18" charset="0"/>
              </a:rPr>
              <a:t>virusun</a:t>
            </a:r>
            <a:r>
              <a:rPr lang="tr-TR" altLang="tr-TR" sz="2400" dirty="0">
                <a:solidFill>
                  <a:schemeClr val="tx1"/>
                </a:solidFill>
                <a:latin typeface="Times New Roman" panose="02020603050405020304" pitchFamily="18" charset="0"/>
                <a:cs typeface="Times New Roman" panose="02020603050405020304" pitchFamily="18" charset="0"/>
              </a:rPr>
              <a:t> vücuda girişinde ve </a:t>
            </a:r>
            <a:r>
              <a:rPr lang="tr-TR" altLang="tr-TR" sz="2400" dirty="0" err="1">
                <a:solidFill>
                  <a:schemeClr val="tx1"/>
                </a:solidFill>
                <a:latin typeface="Times New Roman" panose="02020603050405020304" pitchFamily="18" charset="0"/>
                <a:cs typeface="Times New Roman" panose="02020603050405020304" pitchFamily="18" charset="0"/>
              </a:rPr>
              <a:t>infeksiyonun</a:t>
            </a:r>
            <a:r>
              <a:rPr lang="tr-TR" altLang="tr-TR" sz="2400" dirty="0">
                <a:solidFill>
                  <a:schemeClr val="tx1"/>
                </a:solidFill>
                <a:latin typeface="Times New Roman" panose="02020603050405020304" pitchFamily="18" charset="0"/>
                <a:cs typeface="Times New Roman" panose="02020603050405020304" pitchFamily="18" charset="0"/>
              </a:rPr>
              <a:t> çıkışında önemli rol oynarlar.</a:t>
            </a:r>
            <a:br>
              <a:rPr lang="tr-TR" altLang="tr-TR" sz="2400" dirty="0">
                <a:solidFill>
                  <a:schemeClr val="tx1"/>
                </a:solidFill>
                <a:latin typeface="Times New Roman" panose="02020603050405020304" pitchFamily="18" charset="0"/>
                <a:cs typeface="Times New Roman" panose="02020603050405020304" pitchFamily="18" charset="0"/>
              </a:rPr>
            </a:br>
            <a:endParaRPr lang="tr-TR" altLang="tr-TR" sz="2400"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a:extLst>
              <a:ext uri="{FF2B5EF4-FFF2-40B4-BE49-F238E27FC236}">
                <a16:creationId xmlns:a16="http://schemas.microsoft.com/office/drawing/2014/main" id="{7275FAC1-5CF5-BE42-AA4F-2EBC76A05DDC}"/>
              </a:ext>
            </a:extLst>
          </p:cNvPr>
          <p:cNvSpPr txBox="1"/>
          <p:nvPr/>
        </p:nvSpPr>
        <p:spPr>
          <a:xfrm>
            <a:off x="801624" y="431030"/>
            <a:ext cx="4572000" cy="584775"/>
          </a:xfrm>
          <a:prstGeom prst="rect">
            <a:avLst/>
          </a:prstGeom>
          <a:noFill/>
        </p:spPr>
        <p:txBody>
          <a:bodyPr wrap="square">
            <a:spAutoFit/>
          </a:bodyPr>
          <a:lstStyle/>
          <a:p>
            <a:r>
              <a:rPr lang="tr-TR" altLang="tr-TR" sz="3200" b="1" dirty="0" err="1">
                <a:solidFill>
                  <a:schemeClr val="tx1"/>
                </a:solidFill>
                <a:latin typeface="Times New Roman" panose="02020603050405020304" pitchFamily="18" charset="0"/>
                <a:cs typeface="Times New Roman" panose="02020603050405020304" pitchFamily="18" charset="0"/>
              </a:rPr>
              <a:t>Serotipler</a:t>
            </a:r>
            <a:endParaRPr lang="tr-TR" sz="3200" b="1" dirty="0">
              <a:latin typeface="Times New Roman" panose="02020603050405020304" pitchFamily="18" charset="0"/>
              <a:cs typeface="Times New Roman" panose="02020603050405020304" pitchFamily="18" charset="0"/>
            </a:endParaRPr>
          </a:p>
        </p:txBody>
      </p:sp>
      <p:sp>
        <p:nvSpPr>
          <p:cNvPr id="6" name="Metin kutusu 5">
            <a:extLst>
              <a:ext uri="{FF2B5EF4-FFF2-40B4-BE49-F238E27FC236}">
                <a16:creationId xmlns:a16="http://schemas.microsoft.com/office/drawing/2014/main" id="{0A10C4BD-60A5-C144-B9AD-94611C3B1ACE}"/>
              </a:ext>
            </a:extLst>
          </p:cNvPr>
          <p:cNvSpPr txBox="1"/>
          <p:nvPr/>
        </p:nvSpPr>
        <p:spPr>
          <a:xfrm>
            <a:off x="694944" y="1301556"/>
            <a:ext cx="7754112" cy="5262979"/>
          </a:xfrm>
          <a:prstGeom prst="rect">
            <a:avLst/>
          </a:prstGeom>
          <a:noFill/>
        </p:spPr>
        <p:txBody>
          <a:bodyPr wrap="square">
            <a:spAutoFit/>
          </a:bodyPr>
          <a:lstStyle/>
          <a:p>
            <a:pPr marL="457200" indent="-457200">
              <a:buFont typeface="Arial" panose="020B0604020202020204" pitchFamily="34" charset="0"/>
              <a:buChar char="•"/>
            </a:pPr>
            <a:r>
              <a:rPr lang="tr-TR" altLang="tr-TR" sz="2800" b="1" dirty="0">
                <a:solidFill>
                  <a:schemeClr val="tx1"/>
                </a:solidFill>
                <a:latin typeface="Times New Roman" panose="02020603050405020304" pitchFamily="18" charset="0"/>
                <a:cs typeface="Times New Roman" panose="02020603050405020304" pitchFamily="18" charset="0"/>
              </a:rPr>
              <a:t>Serotip-1</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virulant</a:t>
            </a:r>
            <a:r>
              <a:rPr lang="tr-TR" altLang="tr-TR" sz="2800" dirty="0">
                <a:solidFill>
                  <a:schemeClr val="tx1"/>
                </a:solidFill>
                <a:latin typeface="Times New Roman" panose="02020603050405020304" pitchFamily="18" charset="0"/>
                <a:cs typeface="Times New Roman" panose="02020603050405020304" pitchFamily="18" charset="0"/>
              </a:rPr>
              <a:t> ve </a:t>
            </a:r>
            <a:r>
              <a:rPr lang="tr-TR" altLang="tr-TR" sz="2800" dirty="0" err="1">
                <a:solidFill>
                  <a:schemeClr val="tx1"/>
                </a:solidFill>
                <a:latin typeface="Times New Roman" panose="02020603050405020304" pitchFamily="18" charset="0"/>
                <a:cs typeface="Times New Roman" panose="02020603050405020304" pitchFamily="18" charset="0"/>
              </a:rPr>
              <a:t>onkojenik</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virusları</a:t>
            </a:r>
            <a:r>
              <a:rPr lang="tr-TR" altLang="tr-TR" sz="2800" dirty="0">
                <a:solidFill>
                  <a:schemeClr val="tx1"/>
                </a:solidFill>
                <a:latin typeface="Times New Roman" panose="02020603050405020304" pitchFamily="18" charset="0"/>
                <a:cs typeface="Times New Roman" panose="02020603050405020304" pitchFamily="18" charset="0"/>
              </a:rPr>
              <a:t> içeren gruptur. Bu grupta yer alan </a:t>
            </a:r>
            <a:r>
              <a:rPr lang="tr-TR" altLang="tr-TR" sz="2800" dirty="0" err="1">
                <a:solidFill>
                  <a:schemeClr val="tx1"/>
                </a:solidFill>
                <a:latin typeface="Times New Roman" panose="02020603050405020304" pitchFamily="18" charset="0"/>
                <a:cs typeface="Times New Roman" panose="02020603050405020304" pitchFamily="18" charset="0"/>
              </a:rPr>
              <a:t>virusların</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virülensleri</a:t>
            </a:r>
            <a:r>
              <a:rPr lang="tr-TR" altLang="tr-TR" sz="2800" dirty="0">
                <a:solidFill>
                  <a:schemeClr val="tx1"/>
                </a:solidFill>
                <a:latin typeface="Times New Roman" panose="02020603050405020304" pitchFamily="18" charset="0"/>
                <a:cs typeface="Times New Roman" panose="02020603050405020304" pitchFamily="18" charset="0"/>
              </a:rPr>
              <a:t>, orta, </a:t>
            </a:r>
            <a:r>
              <a:rPr lang="tr-TR" altLang="tr-TR" sz="2800" dirty="0" err="1">
                <a:solidFill>
                  <a:schemeClr val="tx1"/>
                </a:solidFill>
                <a:latin typeface="Times New Roman" panose="02020603050405020304" pitchFamily="18" charset="0"/>
                <a:cs typeface="Times New Roman" panose="02020603050405020304" pitchFamily="18" charset="0"/>
              </a:rPr>
              <a:t>virülent</a:t>
            </a:r>
            <a:r>
              <a:rPr lang="tr-TR" altLang="tr-TR" sz="2800" dirty="0">
                <a:solidFill>
                  <a:schemeClr val="tx1"/>
                </a:solidFill>
                <a:latin typeface="Times New Roman" panose="02020603050405020304" pitchFamily="18" charset="0"/>
                <a:cs typeface="Times New Roman" panose="02020603050405020304" pitchFamily="18" charset="0"/>
              </a:rPr>
              <a:t> ve çok </a:t>
            </a:r>
            <a:r>
              <a:rPr lang="tr-TR" altLang="tr-TR" sz="2800" dirty="0" err="1">
                <a:solidFill>
                  <a:schemeClr val="tx1"/>
                </a:solidFill>
                <a:latin typeface="Times New Roman" panose="02020603050405020304" pitchFamily="18" charset="0"/>
                <a:cs typeface="Times New Roman" panose="02020603050405020304" pitchFamily="18" charset="0"/>
              </a:rPr>
              <a:t>virülent</a:t>
            </a:r>
            <a:r>
              <a:rPr lang="tr-TR" altLang="tr-TR" sz="2800" dirty="0">
                <a:solidFill>
                  <a:schemeClr val="tx1"/>
                </a:solidFill>
                <a:latin typeface="Times New Roman" panose="02020603050405020304" pitchFamily="18" charset="0"/>
                <a:cs typeface="Times New Roman" panose="02020603050405020304" pitchFamily="18" charset="0"/>
              </a:rPr>
              <a:t> olarak belirlenmiştir.  </a:t>
            </a:r>
            <a:br>
              <a:rPr lang="tr-TR" altLang="tr-TR" sz="2800" dirty="0">
                <a:solidFill>
                  <a:schemeClr val="tx1"/>
                </a:solidFill>
                <a:latin typeface="Times New Roman" panose="02020603050405020304" pitchFamily="18" charset="0"/>
                <a:cs typeface="Times New Roman" panose="02020603050405020304" pitchFamily="18" charset="0"/>
              </a:rPr>
            </a:br>
            <a:endParaRPr lang="tr-TR" altLang="tr-TR" sz="2800" dirty="0">
              <a:solidFill>
                <a:schemeClr val="tx1"/>
              </a:solidFill>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tr-TR" altLang="tr-TR" sz="2800" b="1" dirty="0">
                <a:solidFill>
                  <a:schemeClr val="tx1"/>
                </a:solidFill>
                <a:latin typeface="Times New Roman" panose="02020603050405020304" pitchFamily="18" charset="0"/>
                <a:cs typeface="Times New Roman" panose="02020603050405020304" pitchFamily="18" charset="0"/>
              </a:rPr>
              <a:t>Serotip-2,</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onkojenik</a:t>
            </a:r>
            <a:r>
              <a:rPr lang="tr-TR" altLang="tr-TR" sz="2800" dirty="0">
                <a:solidFill>
                  <a:schemeClr val="tx1"/>
                </a:solidFill>
                <a:latin typeface="Times New Roman" panose="02020603050405020304" pitchFamily="18" charset="0"/>
                <a:cs typeface="Times New Roman" panose="02020603050405020304" pitchFamily="18" charset="0"/>
              </a:rPr>
              <a:t> olmayan </a:t>
            </a:r>
            <a:r>
              <a:rPr lang="tr-TR" altLang="tr-TR" sz="2800" dirty="0" err="1">
                <a:solidFill>
                  <a:schemeClr val="tx1"/>
                </a:solidFill>
                <a:latin typeface="Times New Roman" panose="02020603050405020304" pitchFamily="18" charset="0"/>
                <a:cs typeface="Times New Roman" panose="02020603050405020304" pitchFamily="18" charset="0"/>
              </a:rPr>
              <a:t>MHV'u</a:t>
            </a:r>
            <a:r>
              <a:rPr lang="tr-TR" altLang="tr-TR" sz="2800" dirty="0">
                <a:solidFill>
                  <a:schemeClr val="tx1"/>
                </a:solidFill>
                <a:latin typeface="Times New Roman" panose="02020603050405020304" pitchFamily="18" charset="0"/>
                <a:cs typeface="Times New Roman" panose="02020603050405020304" pitchFamily="18" charset="0"/>
              </a:rPr>
              <a:t> içerir. 1978'de izole edilen SB-1, serotip-2'de yer alan </a:t>
            </a:r>
            <a:r>
              <a:rPr lang="tr-TR" altLang="tr-TR" sz="2800" dirty="0" err="1">
                <a:solidFill>
                  <a:schemeClr val="tx1"/>
                </a:solidFill>
                <a:latin typeface="Times New Roman" panose="02020603050405020304" pitchFamily="18" charset="0"/>
                <a:cs typeface="Times New Roman" panose="02020603050405020304" pitchFamily="18" charset="0"/>
              </a:rPr>
              <a:t>MHV'dur</a:t>
            </a:r>
            <a:r>
              <a:rPr lang="tr-TR" altLang="tr-TR" sz="2800" dirty="0">
                <a:solidFill>
                  <a:schemeClr val="tx1"/>
                </a:solidFill>
                <a:latin typeface="Times New Roman" panose="02020603050405020304" pitchFamily="18" charset="0"/>
                <a:cs typeface="Times New Roman" panose="02020603050405020304" pitchFamily="18" charset="0"/>
              </a:rPr>
              <a:t>. </a:t>
            </a:r>
            <a:br>
              <a:rPr lang="tr-TR" altLang="tr-TR" sz="2800" dirty="0">
                <a:solidFill>
                  <a:schemeClr val="tx1"/>
                </a:solidFill>
                <a:latin typeface="Times New Roman" panose="02020603050405020304" pitchFamily="18" charset="0"/>
                <a:cs typeface="Times New Roman" panose="02020603050405020304" pitchFamily="18" charset="0"/>
              </a:rPr>
            </a:br>
            <a:endParaRPr lang="tr-TR" altLang="tr-TR" sz="2800" dirty="0">
              <a:solidFill>
                <a:schemeClr val="tx1"/>
              </a:solidFill>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tr-TR" altLang="tr-TR" sz="2800" b="1" dirty="0">
                <a:solidFill>
                  <a:schemeClr val="tx1"/>
                </a:solidFill>
                <a:latin typeface="Times New Roman" panose="02020603050405020304" pitchFamily="18" charset="0"/>
                <a:cs typeface="Times New Roman" panose="02020603050405020304" pitchFamily="18" charset="0"/>
              </a:rPr>
              <a:t>Serotip-3,</a:t>
            </a:r>
            <a:r>
              <a:rPr lang="tr-TR" altLang="tr-TR" sz="2800" dirty="0">
                <a:solidFill>
                  <a:schemeClr val="tx1"/>
                </a:solidFill>
                <a:latin typeface="Times New Roman" panose="02020603050405020304" pitchFamily="18" charset="0"/>
                <a:cs typeface="Times New Roman" panose="02020603050405020304" pitchFamily="18" charset="0"/>
              </a:rPr>
              <a:t> hindilerden izole edilen </a:t>
            </a:r>
            <a:r>
              <a:rPr lang="tr-TR" altLang="tr-TR" sz="2800" dirty="0" err="1">
                <a:solidFill>
                  <a:schemeClr val="tx1"/>
                </a:solidFill>
                <a:latin typeface="Times New Roman" panose="02020603050405020304" pitchFamily="18" charset="0"/>
                <a:cs typeface="Times New Roman" panose="02020603050405020304" pitchFamily="18" charset="0"/>
              </a:rPr>
              <a:t>virusu</a:t>
            </a:r>
            <a:r>
              <a:rPr lang="tr-TR" altLang="tr-TR" sz="2800" dirty="0">
                <a:solidFill>
                  <a:schemeClr val="tx1"/>
                </a:solidFill>
                <a:latin typeface="Times New Roman" panose="02020603050405020304" pitchFamily="18" charset="0"/>
                <a:cs typeface="Times New Roman" panose="02020603050405020304" pitchFamily="18" charset="0"/>
              </a:rPr>
              <a:t> içerir. Hindi </a:t>
            </a:r>
            <a:r>
              <a:rPr lang="tr-TR" altLang="tr-TR" sz="2800" dirty="0" err="1">
                <a:solidFill>
                  <a:schemeClr val="tx1"/>
                </a:solidFill>
                <a:latin typeface="Times New Roman" panose="02020603050405020304" pitchFamily="18" charset="0"/>
                <a:cs typeface="Times New Roman" panose="02020603050405020304" pitchFamily="18" charset="0"/>
              </a:rPr>
              <a:t>herpes</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virus</a:t>
            </a:r>
            <a:r>
              <a:rPr lang="tr-TR" altLang="tr-TR" sz="2800" dirty="0">
                <a:solidFill>
                  <a:schemeClr val="tx1"/>
                </a:solidFill>
                <a:latin typeface="Times New Roman" panose="02020603050405020304" pitchFamily="18" charset="0"/>
                <a:cs typeface="Times New Roman" panose="02020603050405020304" pitchFamily="18" charset="0"/>
              </a:rPr>
              <a:t> (HVT) tavuklarda hastalık oluşturmayan bir </a:t>
            </a:r>
            <a:r>
              <a:rPr lang="tr-TR" altLang="tr-TR" sz="2800" dirty="0" err="1">
                <a:solidFill>
                  <a:schemeClr val="tx1"/>
                </a:solidFill>
                <a:latin typeface="Times New Roman" panose="02020603050405020304" pitchFamily="18" charset="0"/>
                <a:cs typeface="Times New Roman" panose="02020603050405020304" pitchFamily="18" charset="0"/>
              </a:rPr>
              <a:t>virustur</a:t>
            </a:r>
            <a:r>
              <a:rPr lang="tr-TR" altLang="tr-TR" sz="2800" dirty="0">
                <a:solidFill>
                  <a:schemeClr val="tx1"/>
                </a:solidFill>
                <a:latin typeface="Times New Roman" panose="02020603050405020304" pitchFamily="18" charset="0"/>
                <a:cs typeface="Times New Roman" panose="02020603050405020304" pitchFamily="18" charset="0"/>
              </a:rPr>
              <a:t>. </a:t>
            </a:r>
            <a:br>
              <a:rPr lang="tr-TR" altLang="tr-TR" sz="2800" dirty="0">
                <a:solidFill>
                  <a:schemeClr val="tx1"/>
                </a:solidFill>
                <a:latin typeface="Times New Roman" panose="02020603050405020304" pitchFamily="18" charset="0"/>
                <a:cs typeface="Times New Roman" panose="02020603050405020304" pitchFamily="18" charset="0"/>
              </a:rPr>
            </a:br>
            <a:endParaRPr lang="tr-TR" sz="2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F7DE1C42-A8C6-EC40-8F54-7E76DBEBBA5A}"/>
              </a:ext>
            </a:extLst>
          </p:cNvPr>
          <p:cNvSpPr>
            <a:spLocks noGrp="1" noChangeArrowheads="1"/>
          </p:cNvSpPr>
          <p:nvPr>
            <p:ph type="title" idx="4294967295"/>
          </p:nvPr>
        </p:nvSpPr>
        <p:spPr>
          <a:xfrm>
            <a:off x="685800" y="609600"/>
            <a:ext cx="8001000" cy="5715000"/>
          </a:xfrm>
        </p:spPr>
        <p:txBody>
          <a:bodyPr>
            <a:noAutofit/>
          </a:bodyPr>
          <a:lstStyle/>
          <a:p>
            <a:pPr algn="l"/>
            <a:r>
              <a:rPr lang="tr-TR" altLang="tr-TR" sz="2400" b="1" dirty="0" err="1">
                <a:latin typeface="Times New Roman" panose="02020603050405020304" pitchFamily="18" charset="0"/>
                <a:cs typeface="Times New Roman" panose="02020603050405020304" pitchFamily="18" charset="0"/>
              </a:rPr>
              <a:t>Epizootiyoloji</a:t>
            </a:r>
            <a:r>
              <a:rPr lang="tr-TR" altLang="tr-TR" sz="2400" b="1" dirty="0">
                <a:latin typeface="Times New Roman" panose="02020603050405020304" pitchFamily="18" charset="0"/>
                <a:cs typeface="Times New Roman" panose="02020603050405020304" pitchFamily="18" charset="0"/>
              </a:rPr>
              <a:t> </a:t>
            </a:r>
            <a:br>
              <a:rPr lang="tr-TR" altLang="tr-TR" sz="2400" b="1" dirty="0">
                <a:latin typeface="Times New Roman" panose="02020603050405020304" pitchFamily="18" charset="0"/>
                <a:cs typeface="Times New Roman" panose="02020603050405020304" pitchFamily="18" charset="0"/>
              </a:rPr>
            </a:br>
            <a:br>
              <a:rPr lang="tr-TR" altLang="tr-TR" sz="2400" b="1" dirty="0">
                <a:latin typeface="Times New Roman" panose="02020603050405020304" pitchFamily="18" charset="0"/>
                <a:cs typeface="Times New Roman" panose="02020603050405020304" pitchFamily="18" charset="0"/>
              </a:rPr>
            </a:br>
            <a:r>
              <a:rPr lang="tr-TR" altLang="tr-TR" sz="2400" dirty="0">
                <a:solidFill>
                  <a:schemeClr val="tx1"/>
                </a:solidFill>
                <a:latin typeface="Times New Roman" panose="02020603050405020304" pitchFamily="18" charset="0"/>
                <a:cs typeface="Times New Roman" panose="02020603050405020304" pitchFamily="18" charset="0"/>
              </a:rPr>
              <a:t>Şimdiye kadar 60 türden fazla yabani kanatlıda çiçek hastalığı bildirilmiştir.	Bulaşma, genellikle, vücutta bulunan </a:t>
            </a:r>
            <a:r>
              <a:rPr lang="tr-TR" altLang="tr-TR" sz="2400" dirty="0" err="1">
                <a:solidFill>
                  <a:schemeClr val="tx1"/>
                </a:solidFill>
                <a:latin typeface="Times New Roman" panose="02020603050405020304" pitchFamily="18" charset="0"/>
                <a:cs typeface="Times New Roman" panose="02020603050405020304" pitchFamily="18" charset="0"/>
              </a:rPr>
              <a:t>portantrelerden</a:t>
            </a:r>
            <a:r>
              <a:rPr lang="tr-TR" altLang="tr-TR" sz="2400" dirty="0">
                <a:solidFill>
                  <a:schemeClr val="tx1"/>
                </a:solidFill>
                <a:latin typeface="Times New Roman" panose="02020603050405020304" pitchFamily="18" charset="0"/>
                <a:cs typeface="Times New Roman" panose="02020603050405020304" pitchFamily="18" charset="0"/>
              </a:rPr>
              <a:t>  direkt kontakla veya tozlar, damlacıklar, çok ince tüyler, vs. </a:t>
            </a:r>
            <a:r>
              <a:rPr lang="tr-TR" altLang="tr-TR" sz="2400" dirty="0" err="1">
                <a:solidFill>
                  <a:schemeClr val="tx1"/>
                </a:solidFill>
                <a:latin typeface="Times New Roman" panose="02020603050405020304" pitchFamily="18" charset="0"/>
                <a:cs typeface="Times New Roman" panose="02020603050405020304" pitchFamily="18" charset="0"/>
              </a:rPr>
              <a:t>üerinde</a:t>
            </a:r>
            <a:r>
              <a:rPr lang="tr-TR" altLang="tr-TR" sz="2400" dirty="0">
                <a:solidFill>
                  <a:schemeClr val="tx1"/>
                </a:solidFill>
                <a:latin typeface="Times New Roman" panose="02020603050405020304" pitchFamily="18" charset="0"/>
                <a:cs typeface="Times New Roman" panose="02020603050405020304" pitchFamily="18" charset="0"/>
              </a:rPr>
              <a:t> bulunan </a:t>
            </a:r>
            <a:r>
              <a:rPr lang="tr-TR" altLang="tr-TR" sz="2400" dirty="0" err="1">
                <a:solidFill>
                  <a:schemeClr val="tx1"/>
                </a:solidFill>
                <a:latin typeface="Times New Roman" panose="02020603050405020304" pitchFamily="18" charset="0"/>
                <a:cs typeface="Times New Roman" panose="02020603050405020304" pitchFamily="18" charset="0"/>
              </a:rPr>
              <a:t>viruslarla</a:t>
            </a:r>
            <a:r>
              <a:rPr lang="tr-TR" altLang="tr-TR" sz="2400" dirty="0">
                <a:solidFill>
                  <a:schemeClr val="tx1"/>
                </a:solidFill>
                <a:latin typeface="Times New Roman" panose="02020603050405020304" pitchFamily="18" charset="0"/>
                <a:cs typeface="Times New Roman" panose="02020603050405020304" pitchFamily="18" charset="0"/>
              </a:rPr>
              <a:t> </a:t>
            </a:r>
            <a:r>
              <a:rPr lang="tr-TR" altLang="tr-TR" sz="2400" dirty="0" err="1">
                <a:solidFill>
                  <a:schemeClr val="tx1"/>
                </a:solidFill>
                <a:latin typeface="Times New Roman" panose="02020603050405020304" pitchFamily="18" charset="0"/>
                <a:cs typeface="Times New Roman" panose="02020603050405020304" pitchFamily="18" charset="0"/>
              </a:rPr>
              <a:t>aerogen</a:t>
            </a:r>
            <a:r>
              <a:rPr lang="tr-TR" altLang="tr-TR" sz="2400" dirty="0">
                <a:solidFill>
                  <a:schemeClr val="tx1"/>
                </a:solidFill>
                <a:latin typeface="Times New Roman" panose="02020603050405020304" pitchFamily="18" charset="0"/>
                <a:cs typeface="Times New Roman" panose="02020603050405020304" pitchFamily="18" charset="0"/>
              </a:rPr>
              <a:t> olarak meydana gelir. </a:t>
            </a:r>
            <a:br>
              <a:rPr lang="tr-TR" altLang="tr-TR" sz="2400" dirty="0">
                <a:solidFill>
                  <a:schemeClr val="tx1"/>
                </a:solidFill>
                <a:latin typeface="Times New Roman" panose="02020603050405020304" pitchFamily="18" charset="0"/>
                <a:cs typeface="Times New Roman" panose="02020603050405020304" pitchFamily="18" charset="0"/>
              </a:rPr>
            </a:br>
            <a:r>
              <a:rPr lang="tr-TR" altLang="tr-TR" sz="2400" dirty="0">
                <a:solidFill>
                  <a:schemeClr val="tx1"/>
                </a:solidFill>
                <a:latin typeface="Times New Roman" panose="02020603050405020304" pitchFamily="18" charset="0"/>
                <a:cs typeface="Times New Roman" panose="02020603050405020304" pitchFamily="18" charset="0"/>
              </a:rPr>
              <a:t>Ayrıca, </a:t>
            </a:r>
            <a:r>
              <a:rPr lang="tr-TR" altLang="tr-TR" sz="2400" dirty="0" err="1">
                <a:solidFill>
                  <a:schemeClr val="tx1"/>
                </a:solidFill>
                <a:latin typeface="Times New Roman" panose="02020603050405020304" pitchFamily="18" charset="0"/>
                <a:cs typeface="Times New Roman" panose="02020603050405020304" pitchFamily="18" charset="0"/>
              </a:rPr>
              <a:t>virus</a:t>
            </a:r>
            <a:r>
              <a:rPr lang="tr-TR" altLang="tr-TR" sz="2400" dirty="0">
                <a:solidFill>
                  <a:schemeClr val="tx1"/>
                </a:solidFill>
                <a:latin typeface="Times New Roman" panose="02020603050405020304" pitchFamily="18" charset="0"/>
                <a:cs typeface="Times New Roman" panose="02020603050405020304" pitchFamily="18" charset="0"/>
              </a:rPr>
              <a:t>, rüzgar, yabani kuşlar, sokucu sinek ve böceklerle, </a:t>
            </a:r>
            <a:r>
              <a:rPr lang="tr-TR" altLang="tr-TR" sz="2400" dirty="0" err="1">
                <a:solidFill>
                  <a:schemeClr val="tx1"/>
                </a:solidFill>
                <a:latin typeface="Times New Roman" panose="02020603050405020304" pitchFamily="18" charset="0"/>
                <a:cs typeface="Times New Roman" panose="02020603050405020304" pitchFamily="18" charset="0"/>
              </a:rPr>
              <a:t>vs</a:t>
            </a:r>
            <a:r>
              <a:rPr lang="tr-TR" altLang="tr-TR" sz="2400" dirty="0">
                <a:solidFill>
                  <a:schemeClr val="tx1"/>
                </a:solidFill>
                <a:latin typeface="Times New Roman" panose="02020603050405020304" pitchFamily="18" charset="0"/>
                <a:cs typeface="Times New Roman" panose="02020603050405020304" pitchFamily="18" charset="0"/>
              </a:rPr>
              <a:t> ile uzak yerlere taşınabilir ve </a:t>
            </a:r>
            <a:r>
              <a:rPr lang="tr-TR" altLang="tr-TR" sz="2400" dirty="0" err="1">
                <a:solidFill>
                  <a:schemeClr val="tx1"/>
                </a:solidFill>
                <a:latin typeface="Times New Roman" panose="02020603050405020304" pitchFamily="18" charset="0"/>
                <a:cs typeface="Times New Roman" panose="02020603050405020304" pitchFamily="18" charset="0"/>
              </a:rPr>
              <a:t>infeksiyonu</a:t>
            </a:r>
            <a:r>
              <a:rPr lang="tr-TR" altLang="tr-TR" sz="2400" dirty="0">
                <a:solidFill>
                  <a:schemeClr val="tx1"/>
                </a:solidFill>
                <a:latin typeface="Times New Roman" panose="02020603050405020304" pitchFamily="18" charset="0"/>
                <a:cs typeface="Times New Roman" panose="02020603050405020304" pitchFamily="18" charset="0"/>
              </a:rPr>
              <a:t> yayabilir. </a:t>
            </a:r>
            <a:br>
              <a:rPr lang="tr-TR" altLang="tr-TR" sz="2400" dirty="0">
                <a:solidFill>
                  <a:schemeClr val="tx1"/>
                </a:solidFill>
                <a:latin typeface="Times New Roman" panose="02020603050405020304" pitchFamily="18" charset="0"/>
                <a:cs typeface="Times New Roman" panose="02020603050405020304" pitchFamily="18" charset="0"/>
              </a:rPr>
            </a:br>
            <a:r>
              <a:rPr lang="tr-TR" altLang="tr-TR" sz="2400" dirty="0" err="1">
                <a:solidFill>
                  <a:schemeClr val="tx1"/>
                </a:solidFill>
                <a:latin typeface="Times New Roman" panose="02020603050405020304" pitchFamily="18" charset="0"/>
                <a:cs typeface="Times New Roman" panose="02020603050405020304" pitchFamily="18" charset="0"/>
              </a:rPr>
              <a:t>İnfekte</a:t>
            </a:r>
            <a:r>
              <a:rPr lang="tr-TR" altLang="tr-TR" sz="2400" dirty="0">
                <a:solidFill>
                  <a:schemeClr val="tx1"/>
                </a:solidFill>
                <a:latin typeface="Times New Roman" panose="02020603050405020304" pitchFamily="18" charset="0"/>
                <a:cs typeface="Times New Roman" panose="02020603050405020304" pitchFamily="18" charset="0"/>
              </a:rPr>
              <a:t> güvercinler yavrularını beslerlerken, yemek borusu, kursak ve yutaklarında bulunan çiçek lezyonlarındaki </a:t>
            </a:r>
            <a:r>
              <a:rPr lang="tr-TR" altLang="tr-TR" sz="2400" dirty="0" err="1">
                <a:solidFill>
                  <a:schemeClr val="tx1"/>
                </a:solidFill>
                <a:latin typeface="Times New Roman" panose="02020603050405020304" pitchFamily="18" charset="0"/>
                <a:cs typeface="Times New Roman" panose="02020603050405020304" pitchFamily="18" charset="0"/>
              </a:rPr>
              <a:t>virusla</a:t>
            </a:r>
            <a:r>
              <a:rPr lang="tr-TR" altLang="tr-TR" sz="2400" dirty="0">
                <a:solidFill>
                  <a:schemeClr val="tx1"/>
                </a:solidFill>
                <a:latin typeface="Times New Roman" panose="02020603050405020304" pitchFamily="18" charset="0"/>
                <a:cs typeface="Times New Roman" panose="02020603050405020304" pitchFamily="18" charset="0"/>
              </a:rPr>
              <a:t> bulaşan gıdalar aracılığı ile </a:t>
            </a:r>
            <a:r>
              <a:rPr lang="tr-TR" altLang="tr-TR" sz="2400" dirty="0" err="1">
                <a:solidFill>
                  <a:schemeClr val="tx1"/>
                </a:solidFill>
                <a:latin typeface="Times New Roman" panose="02020603050405020304" pitchFamily="18" charset="0"/>
                <a:cs typeface="Times New Roman" panose="02020603050405020304" pitchFamily="18" charset="0"/>
              </a:rPr>
              <a:t>virusu</a:t>
            </a:r>
            <a:r>
              <a:rPr lang="tr-TR" altLang="tr-TR" sz="2400" dirty="0">
                <a:solidFill>
                  <a:schemeClr val="tx1"/>
                </a:solidFill>
                <a:latin typeface="Times New Roman" panose="02020603050405020304" pitchFamily="18" charset="0"/>
                <a:cs typeface="Times New Roman" panose="02020603050405020304" pitchFamily="18" charset="0"/>
              </a:rPr>
              <a:t> yavrularına aktarabilir ve onları </a:t>
            </a:r>
            <a:r>
              <a:rPr lang="tr-TR" altLang="tr-TR" sz="2400" dirty="0" err="1">
                <a:solidFill>
                  <a:schemeClr val="tx1"/>
                </a:solidFill>
                <a:latin typeface="Times New Roman" panose="02020603050405020304" pitchFamily="18" charset="0"/>
                <a:cs typeface="Times New Roman" panose="02020603050405020304" pitchFamily="18" charset="0"/>
              </a:rPr>
              <a:t>infekte</a:t>
            </a:r>
            <a:r>
              <a:rPr lang="tr-TR" altLang="tr-TR" sz="2400" dirty="0">
                <a:solidFill>
                  <a:schemeClr val="tx1"/>
                </a:solidFill>
                <a:latin typeface="Times New Roman" panose="02020603050405020304" pitchFamily="18" charset="0"/>
                <a:cs typeface="Times New Roman" panose="02020603050405020304" pitchFamily="18" charset="0"/>
              </a:rPr>
              <a:t> edebilirler. </a:t>
            </a:r>
            <a:br>
              <a:rPr lang="tr-TR" altLang="tr-TR" sz="2400" dirty="0">
                <a:solidFill>
                  <a:schemeClr val="tx1"/>
                </a:solidFill>
                <a:latin typeface="Times New Roman" panose="02020603050405020304" pitchFamily="18" charset="0"/>
                <a:cs typeface="Times New Roman" panose="02020603050405020304" pitchFamily="18" charset="0"/>
              </a:rPr>
            </a:br>
            <a:br>
              <a:rPr lang="tr-TR" altLang="tr-TR" sz="2400" b="1" dirty="0">
                <a:latin typeface="Times New Roman" panose="02020603050405020304" pitchFamily="18" charset="0"/>
                <a:cs typeface="Times New Roman" panose="02020603050405020304" pitchFamily="18" charset="0"/>
              </a:rPr>
            </a:br>
            <a:endParaRPr lang="tr-TR" altLang="tr-TR" sz="2400"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DC8D143B-072D-ED41-A05D-38E30A8AC20F}"/>
              </a:ext>
            </a:extLst>
          </p:cNvPr>
          <p:cNvSpPr>
            <a:spLocks noGrp="1" noChangeArrowheads="1"/>
          </p:cNvSpPr>
          <p:nvPr>
            <p:ph type="title" idx="4294967295"/>
          </p:nvPr>
        </p:nvSpPr>
        <p:spPr>
          <a:xfrm>
            <a:off x="97536" y="97536"/>
            <a:ext cx="8912352" cy="6760464"/>
          </a:xfrm>
        </p:spPr>
        <p:txBody>
          <a:bodyPr>
            <a:noAutofit/>
          </a:bodyPr>
          <a:lstStyle/>
          <a:p>
            <a:pPr algn="l"/>
            <a:r>
              <a:rPr lang="tr-TR" altLang="tr-TR" sz="2400" b="1" dirty="0">
                <a:latin typeface="Times New Roman" panose="02020603050405020304" pitchFamily="18" charset="0"/>
                <a:cs typeface="Times New Roman" panose="02020603050405020304" pitchFamily="18" charset="0"/>
              </a:rPr>
              <a:t>Klinik bulgular</a:t>
            </a:r>
            <a:br>
              <a:rPr lang="tr-TR" altLang="tr-TR" sz="2400" b="1" dirty="0">
                <a:latin typeface="Times New Roman" panose="02020603050405020304" pitchFamily="18" charset="0"/>
                <a:cs typeface="Times New Roman" panose="02020603050405020304" pitchFamily="18" charset="0"/>
              </a:rPr>
            </a:br>
            <a:br>
              <a:rPr lang="tr-TR" altLang="tr-TR" sz="2400" b="1" dirty="0">
                <a:latin typeface="Times New Roman" panose="02020603050405020304" pitchFamily="18" charset="0"/>
                <a:cs typeface="Times New Roman" panose="02020603050405020304" pitchFamily="18" charset="0"/>
              </a:rPr>
            </a:br>
            <a:r>
              <a:rPr lang="tr-TR" altLang="tr-TR" sz="2400" dirty="0" err="1">
                <a:solidFill>
                  <a:schemeClr val="tx1"/>
                </a:solidFill>
                <a:latin typeface="Times New Roman" panose="02020603050405020304" pitchFamily="18" charset="0"/>
                <a:cs typeface="Times New Roman" panose="02020603050405020304" pitchFamily="18" charset="0"/>
              </a:rPr>
              <a:t>Virus</a:t>
            </a:r>
            <a:r>
              <a:rPr lang="tr-TR" altLang="tr-TR" sz="2400" dirty="0">
                <a:solidFill>
                  <a:schemeClr val="tx1"/>
                </a:solidFill>
                <a:latin typeface="Times New Roman" panose="02020603050405020304" pitchFamily="18" charset="0"/>
                <a:cs typeface="Times New Roman" panose="02020603050405020304" pitchFamily="18" charset="0"/>
              </a:rPr>
              <a:t> vücuda girdikten sonra, hayvanların duyarlılığı, yaşı, cinsi, bağışıklık durumu, çevresel koşullar, stres faktörleri, </a:t>
            </a:r>
            <a:r>
              <a:rPr lang="tr-TR" altLang="tr-TR" sz="2400" dirty="0" err="1">
                <a:solidFill>
                  <a:schemeClr val="tx1"/>
                </a:solidFill>
                <a:latin typeface="Times New Roman" panose="02020603050405020304" pitchFamily="18" charset="0"/>
                <a:cs typeface="Times New Roman" panose="02020603050405020304" pitchFamily="18" charset="0"/>
              </a:rPr>
              <a:t>virusun</a:t>
            </a:r>
            <a:r>
              <a:rPr lang="tr-TR" altLang="tr-TR" sz="2400" dirty="0">
                <a:solidFill>
                  <a:schemeClr val="tx1"/>
                </a:solidFill>
                <a:latin typeface="Times New Roman" panose="02020603050405020304" pitchFamily="18" charset="0"/>
                <a:cs typeface="Times New Roman" panose="02020603050405020304" pitchFamily="18" charset="0"/>
              </a:rPr>
              <a:t> </a:t>
            </a:r>
            <a:r>
              <a:rPr lang="tr-TR" altLang="tr-TR" sz="2400" dirty="0" err="1">
                <a:solidFill>
                  <a:schemeClr val="tx1"/>
                </a:solidFill>
                <a:latin typeface="Times New Roman" panose="02020603050405020304" pitchFamily="18" charset="0"/>
                <a:cs typeface="Times New Roman" panose="02020603050405020304" pitchFamily="18" charset="0"/>
              </a:rPr>
              <a:t>patotipi</a:t>
            </a:r>
            <a:r>
              <a:rPr lang="tr-TR" altLang="tr-TR" sz="2400" dirty="0">
                <a:solidFill>
                  <a:schemeClr val="tx1"/>
                </a:solidFill>
                <a:latin typeface="Times New Roman" panose="02020603050405020304" pitchFamily="18" charset="0"/>
                <a:cs typeface="Times New Roman" panose="02020603050405020304" pitchFamily="18" charset="0"/>
              </a:rPr>
              <a:t>, </a:t>
            </a:r>
            <a:r>
              <a:rPr lang="tr-TR" altLang="tr-TR" sz="2400" dirty="0" err="1">
                <a:solidFill>
                  <a:schemeClr val="tx1"/>
                </a:solidFill>
                <a:latin typeface="Times New Roman" panose="02020603050405020304" pitchFamily="18" charset="0"/>
                <a:cs typeface="Times New Roman" panose="02020603050405020304" pitchFamily="18" charset="0"/>
              </a:rPr>
              <a:t>virulensi</a:t>
            </a:r>
            <a:r>
              <a:rPr lang="tr-TR" altLang="tr-TR" sz="2400" dirty="0">
                <a:solidFill>
                  <a:schemeClr val="tx1"/>
                </a:solidFill>
                <a:latin typeface="Times New Roman" panose="02020603050405020304" pitchFamily="18" charset="0"/>
                <a:cs typeface="Times New Roman" panose="02020603050405020304" pitchFamily="18" charset="0"/>
              </a:rPr>
              <a:t> ve diğer koşullara bağlı olarak, ilk belirtiler 4-15 gün içinde görülmeye başlar. </a:t>
            </a:r>
            <a:r>
              <a:rPr lang="tr-TR" altLang="tr-TR" sz="2400" dirty="0" err="1">
                <a:solidFill>
                  <a:schemeClr val="tx1"/>
                </a:solidFill>
                <a:latin typeface="Times New Roman" panose="02020603050405020304" pitchFamily="18" charset="0"/>
                <a:cs typeface="Times New Roman" panose="02020603050405020304" pitchFamily="18" charset="0"/>
              </a:rPr>
              <a:t>İnkubasyon</a:t>
            </a:r>
            <a:r>
              <a:rPr lang="tr-TR" altLang="tr-TR" sz="2400" dirty="0">
                <a:solidFill>
                  <a:schemeClr val="tx1"/>
                </a:solidFill>
                <a:latin typeface="Times New Roman" panose="02020603050405020304" pitchFamily="18" charset="0"/>
                <a:cs typeface="Times New Roman" panose="02020603050405020304" pitchFamily="18" charset="0"/>
              </a:rPr>
              <a:t> süresi kanatlı türleri arasında farklılıklar göstermektedir.</a:t>
            </a:r>
            <a:br>
              <a:rPr lang="tr-TR" altLang="tr-TR" sz="2400" dirty="0">
                <a:solidFill>
                  <a:schemeClr val="tx1"/>
                </a:solidFill>
                <a:latin typeface="Times New Roman" panose="02020603050405020304" pitchFamily="18" charset="0"/>
                <a:cs typeface="Times New Roman" panose="02020603050405020304" pitchFamily="18" charset="0"/>
              </a:rPr>
            </a:br>
            <a:r>
              <a:rPr lang="tr-TR" altLang="tr-TR" sz="2400" b="1" dirty="0">
                <a:solidFill>
                  <a:schemeClr val="tx1"/>
                </a:solidFill>
                <a:latin typeface="Times New Roman" panose="02020603050405020304" pitchFamily="18" charset="0"/>
                <a:cs typeface="Times New Roman" panose="02020603050405020304" pitchFamily="18" charset="0"/>
              </a:rPr>
              <a:t>1) </a:t>
            </a:r>
            <a:r>
              <a:rPr lang="tr-TR" altLang="tr-TR" sz="2400" b="1" u="sng" dirty="0">
                <a:solidFill>
                  <a:schemeClr val="tx1"/>
                </a:solidFill>
                <a:latin typeface="Times New Roman" panose="02020603050405020304" pitchFamily="18" charset="0"/>
                <a:cs typeface="Times New Roman" panose="02020603050405020304" pitchFamily="18" charset="0"/>
              </a:rPr>
              <a:t>Deri formu (</a:t>
            </a:r>
            <a:r>
              <a:rPr lang="tr-TR" altLang="tr-TR" sz="2400" b="1" u="sng" dirty="0" err="1">
                <a:solidFill>
                  <a:schemeClr val="tx1"/>
                </a:solidFill>
                <a:latin typeface="Times New Roman" panose="02020603050405020304" pitchFamily="18" charset="0"/>
                <a:cs typeface="Times New Roman" panose="02020603050405020304" pitchFamily="18" charset="0"/>
              </a:rPr>
              <a:t>kutanöz</a:t>
            </a:r>
            <a:r>
              <a:rPr lang="tr-TR" altLang="tr-TR" sz="2400" b="1" u="sng" dirty="0">
                <a:solidFill>
                  <a:schemeClr val="tx1"/>
                </a:solidFill>
                <a:latin typeface="Times New Roman" panose="02020603050405020304" pitchFamily="18" charset="0"/>
                <a:cs typeface="Times New Roman" panose="02020603050405020304" pitchFamily="18" charset="0"/>
              </a:rPr>
              <a:t> form, çiçek formu)</a:t>
            </a:r>
            <a:r>
              <a:rPr lang="tr-TR" altLang="tr-TR" sz="2400" b="1" dirty="0">
                <a:solidFill>
                  <a:schemeClr val="tx1"/>
                </a:solidFill>
                <a:latin typeface="Times New Roman" panose="02020603050405020304" pitchFamily="18" charset="0"/>
                <a:cs typeface="Times New Roman" panose="02020603050405020304" pitchFamily="18" charset="0"/>
              </a:rPr>
              <a:t>:</a:t>
            </a:r>
            <a:r>
              <a:rPr lang="tr-TR" altLang="tr-TR" sz="2400" dirty="0">
                <a:solidFill>
                  <a:schemeClr val="tx1"/>
                </a:solidFill>
                <a:latin typeface="Times New Roman" panose="02020603050405020304" pitchFamily="18" charset="0"/>
                <a:cs typeface="Times New Roman" panose="02020603050405020304" pitchFamily="18" charset="0"/>
              </a:rPr>
              <a:t> Tavukların yüz, ibik, sakal, ağız ve göz etrafında, vücudun tüysüz bölgelerinde küçük lezyonlar ve kabarcıklar tarzında bir görünümde gelişen çiçek formudur.</a:t>
            </a:r>
            <a:br>
              <a:rPr lang="tr-TR" altLang="tr-TR" sz="2400" dirty="0">
                <a:solidFill>
                  <a:schemeClr val="tx1"/>
                </a:solidFill>
                <a:latin typeface="Times New Roman" panose="02020603050405020304" pitchFamily="18" charset="0"/>
                <a:cs typeface="Times New Roman" panose="02020603050405020304" pitchFamily="18" charset="0"/>
              </a:rPr>
            </a:br>
            <a:r>
              <a:rPr lang="tr-TR" altLang="tr-TR" sz="2400" dirty="0">
                <a:solidFill>
                  <a:schemeClr val="tx1"/>
                </a:solidFill>
                <a:latin typeface="Times New Roman" panose="02020603050405020304" pitchFamily="18" charset="0"/>
                <a:cs typeface="Times New Roman" panose="02020603050405020304" pitchFamily="18" charset="0"/>
              </a:rPr>
              <a:t>Hastalığın </a:t>
            </a:r>
            <a:r>
              <a:rPr lang="tr-TR" altLang="tr-TR" sz="2400" b="1" dirty="0">
                <a:solidFill>
                  <a:schemeClr val="tx1"/>
                </a:solidFill>
                <a:latin typeface="Times New Roman" panose="02020603050405020304" pitchFamily="18" charset="0"/>
                <a:cs typeface="Times New Roman" panose="02020603050405020304" pitchFamily="18" charset="0"/>
              </a:rPr>
              <a:t>hafif formlarında</a:t>
            </a:r>
            <a:r>
              <a:rPr lang="tr-TR" altLang="tr-TR" sz="2400" dirty="0">
                <a:solidFill>
                  <a:schemeClr val="tx1"/>
                </a:solidFill>
                <a:latin typeface="Times New Roman" panose="02020603050405020304" pitchFamily="18" charset="0"/>
                <a:cs typeface="Times New Roman" panose="02020603050405020304" pitchFamily="18" charset="0"/>
              </a:rPr>
              <a:t> ve başlangıcında, önemli klinik belirtiler gözlenemez. Ancak, yumurta veriminde azalmalar ve büyümede gerilemeler fark edilebilir. Lezyonlar büyüdükçe ve sayıları da arttıkça zayıflamalar ve ölümler meydana gelir (</a:t>
            </a:r>
            <a:r>
              <a:rPr lang="tr-TR" altLang="tr-TR" sz="2400" b="1" dirty="0">
                <a:solidFill>
                  <a:schemeClr val="tx1"/>
                </a:solidFill>
                <a:latin typeface="Times New Roman" panose="02020603050405020304" pitchFamily="18" charset="0"/>
                <a:cs typeface="Times New Roman" panose="02020603050405020304" pitchFamily="18" charset="0"/>
              </a:rPr>
              <a:t>ağır formlarda</a:t>
            </a:r>
            <a:r>
              <a:rPr lang="tr-TR" altLang="tr-TR" sz="2400" dirty="0">
                <a:solidFill>
                  <a:schemeClr val="tx1"/>
                </a:solidFill>
                <a:latin typeface="Times New Roman" panose="02020603050405020304" pitchFamily="18" charset="0"/>
                <a:cs typeface="Times New Roman" panose="02020603050405020304" pitchFamily="18" charset="0"/>
              </a:rPr>
              <a:t>).</a:t>
            </a:r>
            <a:br>
              <a:rPr lang="tr-TR" altLang="tr-TR" sz="2400" dirty="0">
                <a:solidFill>
                  <a:schemeClr val="tx1"/>
                </a:solidFill>
                <a:latin typeface="Times New Roman" panose="02020603050405020304" pitchFamily="18" charset="0"/>
                <a:cs typeface="Times New Roman" panose="02020603050405020304" pitchFamily="18" charset="0"/>
              </a:rPr>
            </a:br>
            <a:r>
              <a:rPr lang="tr-TR" altLang="tr-TR" sz="2400" dirty="0" err="1">
                <a:latin typeface="Times New Roman" panose="02020603050405020304" pitchFamily="18" charset="0"/>
                <a:cs typeface="Times New Roman" panose="02020603050405020304" pitchFamily="18" charset="0"/>
              </a:rPr>
              <a:t>İnfeksiyonun</a:t>
            </a:r>
            <a:r>
              <a:rPr lang="tr-TR" altLang="tr-TR" sz="2400" dirty="0">
                <a:latin typeface="Times New Roman" panose="02020603050405020304" pitchFamily="18" charset="0"/>
                <a:cs typeface="Times New Roman" panose="02020603050405020304" pitchFamily="18" charset="0"/>
              </a:rPr>
              <a:t> hafif şekillerinde yara kabukları, 1-3 hafta içinde dökülebilir ve yerlerinde oluşan açık yaralar da, eğer fazla bir </a:t>
            </a:r>
            <a:r>
              <a:rPr lang="tr-TR" altLang="tr-TR" sz="2400" dirty="0" err="1">
                <a:latin typeface="Times New Roman" panose="02020603050405020304" pitchFamily="18" charset="0"/>
                <a:cs typeface="Times New Roman" panose="02020603050405020304" pitchFamily="18" charset="0"/>
              </a:rPr>
              <a:t>kontaminasyon</a:t>
            </a:r>
            <a:r>
              <a:rPr lang="tr-TR" altLang="tr-TR" sz="2400" dirty="0">
                <a:latin typeface="Times New Roman" panose="02020603050405020304" pitchFamily="18" charset="0"/>
                <a:cs typeface="Times New Roman" panose="02020603050405020304" pitchFamily="18" charset="0"/>
              </a:rPr>
              <a:t> olmazsa, iyileşebilirler.</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0DC1EEDB-5F48-214C-8166-EE346BFEB839}"/>
              </a:ext>
            </a:extLst>
          </p:cNvPr>
          <p:cNvSpPr>
            <a:spLocks noGrp="1" noChangeArrowheads="1"/>
          </p:cNvSpPr>
          <p:nvPr>
            <p:ph type="title" idx="4294967295"/>
          </p:nvPr>
        </p:nvSpPr>
        <p:spPr>
          <a:xfrm>
            <a:off x="457200" y="85344"/>
            <a:ext cx="8455152" cy="6772656"/>
          </a:xfrm>
        </p:spPr>
        <p:txBody>
          <a:bodyPr>
            <a:noAutofit/>
          </a:bodyPr>
          <a:lstStyle/>
          <a:p>
            <a:pPr algn="l"/>
            <a:r>
              <a:rPr lang="tr-TR" altLang="tr-TR" sz="2400" b="1" dirty="0">
                <a:latin typeface="Times New Roman" panose="02020603050405020304" pitchFamily="18" charset="0"/>
                <a:cs typeface="Times New Roman" panose="02020603050405020304" pitchFamily="18" charset="0"/>
              </a:rPr>
              <a:t>Klinik bulgular</a:t>
            </a:r>
            <a:br>
              <a:rPr lang="tr-TR" altLang="tr-TR" sz="2400" b="1" dirty="0">
                <a:latin typeface="Times New Roman" panose="02020603050405020304" pitchFamily="18" charset="0"/>
                <a:cs typeface="Times New Roman" panose="02020603050405020304" pitchFamily="18" charset="0"/>
              </a:rPr>
            </a:br>
            <a:r>
              <a:rPr lang="tr-TR" altLang="tr-TR" sz="2400" b="1" dirty="0">
                <a:solidFill>
                  <a:schemeClr val="tx1"/>
                </a:solidFill>
                <a:latin typeface="Times New Roman" panose="02020603050405020304" pitchFamily="18" charset="0"/>
                <a:cs typeface="Times New Roman" panose="02020603050405020304" pitchFamily="18" charset="0"/>
              </a:rPr>
              <a:t>2) </a:t>
            </a:r>
            <a:r>
              <a:rPr lang="tr-TR" altLang="tr-TR" sz="2400" b="1" u="sng" dirty="0" err="1">
                <a:solidFill>
                  <a:schemeClr val="tx1"/>
                </a:solidFill>
                <a:latin typeface="Times New Roman" panose="02020603050405020304" pitchFamily="18" charset="0"/>
                <a:cs typeface="Times New Roman" panose="02020603050405020304" pitchFamily="18" charset="0"/>
              </a:rPr>
              <a:t>Difterik</a:t>
            </a:r>
            <a:r>
              <a:rPr lang="tr-TR" altLang="tr-TR" sz="2400" b="1" u="sng" dirty="0">
                <a:solidFill>
                  <a:schemeClr val="tx1"/>
                </a:solidFill>
                <a:latin typeface="Times New Roman" panose="02020603050405020304" pitchFamily="18" charset="0"/>
                <a:cs typeface="Times New Roman" panose="02020603050405020304" pitchFamily="18" charset="0"/>
              </a:rPr>
              <a:t> form</a:t>
            </a:r>
            <a:r>
              <a:rPr lang="tr-TR" altLang="tr-TR" sz="2400" b="1" dirty="0">
                <a:solidFill>
                  <a:schemeClr val="tx1"/>
                </a:solidFill>
                <a:latin typeface="Times New Roman" panose="02020603050405020304" pitchFamily="18" charset="0"/>
                <a:cs typeface="Times New Roman" panose="02020603050405020304" pitchFamily="18" charset="0"/>
              </a:rPr>
              <a:t>:</a:t>
            </a:r>
            <a:r>
              <a:rPr lang="tr-TR" altLang="tr-TR" sz="2400" dirty="0">
                <a:solidFill>
                  <a:schemeClr val="tx1"/>
                </a:solidFill>
                <a:latin typeface="Times New Roman" panose="02020603050405020304" pitchFamily="18" charset="0"/>
                <a:cs typeface="Times New Roman" panose="02020603050405020304" pitchFamily="18" charset="0"/>
              </a:rPr>
              <a:t> </a:t>
            </a:r>
            <a:r>
              <a:rPr lang="tr-TR" altLang="tr-TR" sz="2400" dirty="0" err="1">
                <a:solidFill>
                  <a:schemeClr val="tx1"/>
                </a:solidFill>
                <a:latin typeface="Times New Roman" panose="02020603050405020304" pitchFamily="18" charset="0"/>
                <a:cs typeface="Times New Roman" panose="02020603050405020304" pitchFamily="18" charset="0"/>
              </a:rPr>
              <a:t>Mukoz</a:t>
            </a:r>
            <a:r>
              <a:rPr lang="tr-TR" altLang="tr-TR" sz="2400" dirty="0">
                <a:solidFill>
                  <a:schemeClr val="tx1"/>
                </a:solidFill>
                <a:latin typeface="Times New Roman" panose="02020603050405020304" pitchFamily="18" charset="0"/>
                <a:cs typeface="Times New Roman" panose="02020603050405020304" pitchFamily="18" charset="0"/>
              </a:rPr>
              <a:t> </a:t>
            </a:r>
            <a:r>
              <a:rPr lang="tr-TR" altLang="tr-TR" sz="2400" dirty="0" err="1">
                <a:solidFill>
                  <a:schemeClr val="tx1"/>
                </a:solidFill>
                <a:latin typeface="Times New Roman" panose="02020603050405020304" pitchFamily="18" charset="0"/>
                <a:cs typeface="Times New Roman" panose="02020603050405020304" pitchFamily="18" charset="0"/>
              </a:rPr>
              <a:t>membranlarda</a:t>
            </a:r>
            <a:r>
              <a:rPr lang="tr-TR" altLang="tr-TR" sz="2400" dirty="0">
                <a:solidFill>
                  <a:schemeClr val="tx1"/>
                </a:solidFill>
                <a:latin typeface="Times New Roman" panose="02020603050405020304" pitchFamily="18" charset="0"/>
                <a:cs typeface="Times New Roman" panose="02020603050405020304" pitchFamily="18" charset="0"/>
              </a:rPr>
              <a:t> ortaya çıkar. Ağız, dil, yutak, yemek borusu, </a:t>
            </a:r>
            <a:r>
              <a:rPr lang="tr-TR" altLang="tr-TR" sz="2400" dirty="0" err="1">
                <a:solidFill>
                  <a:schemeClr val="tx1"/>
                </a:solidFill>
                <a:latin typeface="Times New Roman" panose="02020603050405020304" pitchFamily="18" charset="0"/>
                <a:cs typeface="Times New Roman" panose="02020603050405020304" pitchFamily="18" charset="0"/>
              </a:rPr>
              <a:t>larinks</a:t>
            </a:r>
            <a:r>
              <a:rPr lang="tr-TR" altLang="tr-TR" sz="2400" dirty="0">
                <a:solidFill>
                  <a:schemeClr val="tx1"/>
                </a:solidFill>
                <a:latin typeface="Times New Roman" panose="02020603050405020304" pitchFamily="18" charset="0"/>
                <a:cs typeface="Times New Roman" panose="02020603050405020304" pitchFamily="18" charset="0"/>
              </a:rPr>
              <a:t>, kursak, </a:t>
            </a:r>
            <a:r>
              <a:rPr lang="tr-TR" altLang="tr-TR" sz="2400" dirty="0" err="1">
                <a:solidFill>
                  <a:schemeClr val="tx1"/>
                </a:solidFill>
                <a:latin typeface="Times New Roman" panose="02020603050405020304" pitchFamily="18" charset="0"/>
                <a:cs typeface="Times New Roman" panose="02020603050405020304" pitchFamily="18" charset="0"/>
              </a:rPr>
              <a:t>traheada</a:t>
            </a:r>
            <a:r>
              <a:rPr lang="tr-TR" altLang="tr-TR" sz="2400" dirty="0">
                <a:solidFill>
                  <a:schemeClr val="tx1"/>
                </a:solidFill>
                <a:latin typeface="Times New Roman" panose="02020603050405020304" pitchFamily="18" charset="0"/>
                <a:cs typeface="Times New Roman" panose="02020603050405020304" pitchFamily="18" charset="0"/>
              </a:rPr>
              <a:t> sarı, nekrotik </a:t>
            </a:r>
            <a:r>
              <a:rPr lang="tr-TR" altLang="tr-TR" sz="2400" dirty="0" err="1">
                <a:solidFill>
                  <a:schemeClr val="tx1"/>
                </a:solidFill>
                <a:latin typeface="Times New Roman" panose="02020603050405020304" pitchFamily="18" charset="0"/>
                <a:cs typeface="Times New Roman" panose="02020603050405020304" pitchFamily="18" charset="0"/>
              </a:rPr>
              <a:t>psödomembranlar</a:t>
            </a:r>
            <a:r>
              <a:rPr lang="tr-TR" altLang="tr-TR" sz="2400" dirty="0">
                <a:solidFill>
                  <a:schemeClr val="tx1"/>
                </a:solidFill>
                <a:latin typeface="Times New Roman" panose="02020603050405020304" pitchFamily="18" charset="0"/>
                <a:cs typeface="Times New Roman" panose="02020603050405020304" pitchFamily="18" charset="0"/>
              </a:rPr>
              <a:t> gelişir. Bunlar da zamanla büyür ve </a:t>
            </a:r>
            <a:r>
              <a:rPr lang="tr-TR" altLang="tr-TR" sz="2400" dirty="0" err="1">
                <a:solidFill>
                  <a:schemeClr val="tx1"/>
                </a:solidFill>
                <a:latin typeface="Times New Roman" panose="02020603050405020304" pitchFamily="18" charset="0"/>
                <a:cs typeface="Times New Roman" panose="02020603050405020304" pitchFamily="18" charset="0"/>
              </a:rPr>
              <a:t>birbirleyle</a:t>
            </a:r>
            <a:r>
              <a:rPr lang="tr-TR" altLang="tr-TR" sz="2400" dirty="0">
                <a:solidFill>
                  <a:schemeClr val="tx1"/>
                </a:solidFill>
                <a:latin typeface="Times New Roman" panose="02020603050405020304" pitchFamily="18" charset="0"/>
                <a:cs typeface="Times New Roman" panose="02020603050405020304" pitchFamily="18" charset="0"/>
              </a:rPr>
              <a:t> birleşebilirler. Bu </a:t>
            </a:r>
            <a:r>
              <a:rPr lang="tr-TR" altLang="tr-TR" sz="2400" dirty="0" err="1">
                <a:solidFill>
                  <a:schemeClr val="tx1"/>
                </a:solidFill>
                <a:latin typeface="Times New Roman" panose="02020603050405020304" pitchFamily="18" charset="0"/>
                <a:cs typeface="Times New Roman" panose="02020603050405020304" pitchFamily="18" charset="0"/>
              </a:rPr>
              <a:t>membranlar</a:t>
            </a:r>
            <a:r>
              <a:rPr lang="tr-TR" altLang="tr-TR" sz="2400" dirty="0">
                <a:solidFill>
                  <a:schemeClr val="tx1"/>
                </a:solidFill>
                <a:latin typeface="Times New Roman" panose="02020603050405020304" pitchFamily="18" charset="0"/>
                <a:cs typeface="Times New Roman" panose="02020603050405020304" pitchFamily="18" charset="0"/>
              </a:rPr>
              <a:t> pensle tutularak kaldırıldıklarında yerlerinde kanayan yüzeyler meydana çıkar.  Bu lezyonlar da beslemeye ve soluk almaya mani olduklarından hayvanlarda  zayıflamalara, hırıltılı ve zor soluk alıp vermeye, </a:t>
            </a:r>
            <a:r>
              <a:rPr lang="tr-TR" altLang="tr-TR" sz="2400" dirty="0" err="1">
                <a:solidFill>
                  <a:schemeClr val="tx1"/>
                </a:solidFill>
                <a:latin typeface="Times New Roman" panose="02020603050405020304" pitchFamily="18" charset="0"/>
                <a:cs typeface="Times New Roman" panose="02020603050405020304" pitchFamily="18" charset="0"/>
              </a:rPr>
              <a:t>asfeksilere</a:t>
            </a:r>
            <a:r>
              <a:rPr lang="tr-TR" altLang="tr-TR" sz="2400" dirty="0">
                <a:solidFill>
                  <a:schemeClr val="tx1"/>
                </a:solidFill>
                <a:latin typeface="Times New Roman" panose="02020603050405020304" pitchFamily="18" charset="0"/>
                <a:cs typeface="Times New Roman" panose="02020603050405020304" pitchFamily="18" charset="0"/>
              </a:rPr>
              <a:t> ve ölümlere yol açarlar.</a:t>
            </a:r>
            <a:br>
              <a:rPr lang="tr-TR" altLang="tr-TR" sz="2400" dirty="0">
                <a:solidFill>
                  <a:schemeClr val="tx1"/>
                </a:solidFill>
                <a:latin typeface="Times New Roman" panose="02020603050405020304" pitchFamily="18" charset="0"/>
                <a:cs typeface="Times New Roman" panose="02020603050405020304" pitchFamily="18" charset="0"/>
              </a:rPr>
            </a:br>
            <a:r>
              <a:rPr lang="tr-TR" altLang="tr-TR" sz="2400" dirty="0">
                <a:solidFill>
                  <a:schemeClr val="tx1"/>
                </a:solidFill>
                <a:latin typeface="Times New Roman" panose="02020603050405020304" pitchFamily="18" charset="0"/>
                <a:cs typeface="Times New Roman" panose="02020603050405020304" pitchFamily="18" charset="0"/>
              </a:rPr>
              <a:t>Sağlıksız kümes koşullarında ve stres altında bulunan duyarlı hayvanlarda ölümler %60'a kadar ulaşabilir.</a:t>
            </a:r>
            <a:br>
              <a:rPr lang="tr-TR" altLang="tr-TR" sz="2400" dirty="0">
                <a:solidFill>
                  <a:schemeClr val="tx1"/>
                </a:solidFill>
                <a:latin typeface="Times New Roman" panose="02020603050405020304" pitchFamily="18" charset="0"/>
                <a:cs typeface="Times New Roman" panose="02020603050405020304" pitchFamily="18" charset="0"/>
              </a:rPr>
            </a:br>
            <a:r>
              <a:rPr lang="tr-TR" altLang="tr-TR" sz="2400" dirty="0" err="1">
                <a:solidFill>
                  <a:schemeClr val="tx1"/>
                </a:solidFill>
                <a:latin typeface="Times New Roman" panose="02020603050405020304" pitchFamily="18" charset="0"/>
                <a:cs typeface="Times New Roman" panose="02020603050405020304" pitchFamily="18" charset="0"/>
              </a:rPr>
              <a:t>Postmortem</a:t>
            </a:r>
            <a:r>
              <a:rPr lang="tr-TR" altLang="tr-TR" sz="2400" dirty="0">
                <a:solidFill>
                  <a:schemeClr val="tx1"/>
                </a:solidFill>
                <a:latin typeface="Times New Roman" panose="02020603050405020304" pitchFamily="18" charset="0"/>
                <a:cs typeface="Times New Roman" panose="02020603050405020304" pitchFamily="18" charset="0"/>
              </a:rPr>
              <a:t> muayenelerde, baş bölgesinde kolayca görülebilecek lezyonlar dışında ağız, yutak, dil, </a:t>
            </a:r>
            <a:r>
              <a:rPr lang="tr-TR" altLang="tr-TR" sz="2400" dirty="0" err="1">
                <a:solidFill>
                  <a:schemeClr val="tx1"/>
                </a:solidFill>
                <a:latin typeface="Times New Roman" panose="02020603050405020304" pitchFamily="18" charset="0"/>
                <a:cs typeface="Times New Roman" panose="02020603050405020304" pitchFamily="18" charset="0"/>
              </a:rPr>
              <a:t>farinks</a:t>
            </a:r>
            <a:r>
              <a:rPr lang="tr-TR" altLang="tr-TR" sz="2400" dirty="0">
                <a:solidFill>
                  <a:schemeClr val="tx1"/>
                </a:solidFill>
                <a:latin typeface="Times New Roman" panose="02020603050405020304" pitchFamily="18" charset="0"/>
                <a:cs typeface="Times New Roman" panose="02020603050405020304" pitchFamily="18" charset="0"/>
              </a:rPr>
              <a:t>, </a:t>
            </a:r>
            <a:r>
              <a:rPr lang="tr-TR" altLang="tr-TR" sz="2400" dirty="0" err="1">
                <a:solidFill>
                  <a:schemeClr val="tx1"/>
                </a:solidFill>
                <a:latin typeface="Times New Roman" panose="02020603050405020304" pitchFamily="18" charset="0"/>
                <a:cs typeface="Times New Roman" panose="02020603050405020304" pitchFamily="18" charset="0"/>
              </a:rPr>
              <a:t>larinks</a:t>
            </a:r>
            <a:r>
              <a:rPr lang="tr-TR" altLang="tr-TR" sz="2400" dirty="0">
                <a:solidFill>
                  <a:schemeClr val="tx1"/>
                </a:solidFill>
                <a:latin typeface="Times New Roman" panose="02020603050405020304" pitchFamily="18" charset="0"/>
                <a:cs typeface="Times New Roman" panose="02020603050405020304" pitchFamily="18" charset="0"/>
              </a:rPr>
              <a:t>, yemek ve soluk borusu, kursak ve bazen de akciğerlerde bozukluklara rastlanır. Diğer organ ve dokularda, genel olarak, lezyonlar görülmemektedir. Ancak, </a:t>
            </a:r>
            <a:r>
              <a:rPr lang="tr-TR" altLang="tr-TR" sz="2400" dirty="0" err="1">
                <a:solidFill>
                  <a:schemeClr val="tx1"/>
                </a:solidFill>
                <a:latin typeface="Times New Roman" panose="02020603050405020304" pitchFamily="18" charset="0"/>
                <a:cs typeface="Times New Roman" panose="02020603050405020304" pitchFamily="18" charset="0"/>
              </a:rPr>
              <a:t>larinksde</a:t>
            </a:r>
            <a:r>
              <a:rPr lang="tr-TR" altLang="tr-TR" sz="2400" dirty="0">
                <a:solidFill>
                  <a:schemeClr val="tx1"/>
                </a:solidFill>
                <a:latin typeface="Times New Roman" panose="02020603050405020304" pitchFamily="18" charset="0"/>
                <a:cs typeface="Times New Roman" panose="02020603050405020304" pitchFamily="18" charset="0"/>
              </a:rPr>
              <a:t> ve </a:t>
            </a:r>
            <a:r>
              <a:rPr lang="tr-TR" altLang="tr-TR" sz="2400" dirty="0" err="1">
                <a:solidFill>
                  <a:schemeClr val="tx1"/>
                </a:solidFill>
                <a:latin typeface="Times New Roman" panose="02020603050405020304" pitchFamily="18" charset="0"/>
                <a:cs typeface="Times New Roman" panose="02020603050405020304" pitchFamily="18" charset="0"/>
              </a:rPr>
              <a:t>traheadaki</a:t>
            </a:r>
            <a:r>
              <a:rPr lang="tr-TR" altLang="tr-TR" sz="2400" dirty="0">
                <a:solidFill>
                  <a:schemeClr val="tx1"/>
                </a:solidFill>
                <a:latin typeface="Times New Roman" panose="02020603050405020304" pitchFamily="18" charset="0"/>
                <a:cs typeface="Times New Roman" panose="02020603050405020304" pitchFamily="18" charset="0"/>
              </a:rPr>
              <a:t> oluşumlar </a:t>
            </a:r>
            <a:r>
              <a:rPr lang="tr-TR" altLang="tr-TR" sz="2400" dirty="0" err="1">
                <a:solidFill>
                  <a:schemeClr val="tx1"/>
                </a:solidFill>
                <a:latin typeface="Times New Roman" panose="02020603050405020304" pitchFamily="18" charset="0"/>
                <a:cs typeface="Times New Roman" panose="02020603050405020304" pitchFamily="18" charset="0"/>
              </a:rPr>
              <a:t>asfeksilere</a:t>
            </a:r>
            <a:r>
              <a:rPr lang="tr-TR" altLang="tr-TR" sz="2400" dirty="0">
                <a:solidFill>
                  <a:schemeClr val="tx1"/>
                </a:solidFill>
                <a:latin typeface="Times New Roman" panose="02020603050405020304" pitchFamily="18" charset="0"/>
                <a:cs typeface="Times New Roman" panose="02020603050405020304" pitchFamily="18" charset="0"/>
              </a:rPr>
              <a:t> ve ölümlere yol açabilecek boyutlarda olabilirler.</a:t>
            </a:r>
            <a:endParaRPr lang="tr-TR" altLang="tr-TR" sz="2400"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F4D93AC2-5020-BE4A-817D-B070A6D50682}"/>
              </a:ext>
            </a:extLst>
          </p:cNvPr>
          <p:cNvSpPr>
            <a:spLocks noGrp="1" noChangeArrowheads="1"/>
          </p:cNvSpPr>
          <p:nvPr>
            <p:ph type="title" idx="4294967295"/>
          </p:nvPr>
        </p:nvSpPr>
        <p:spPr>
          <a:xfrm>
            <a:off x="256032" y="256032"/>
            <a:ext cx="8887968" cy="6068568"/>
          </a:xfrm>
        </p:spPr>
        <p:txBody>
          <a:bodyPr>
            <a:noAutofit/>
          </a:bodyPr>
          <a:lstStyle/>
          <a:p>
            <a:pPr algn="l"/>
            <a:r>
              <a:rPr lang="tr-TR" altLang="tr-TR" sz="2800" b="1" dirty="0">
                <a:latin typeface="Times New Roman" panose="02020603050405020304" pitchFamily="18" charset="0"/>
                <a:cs typeface="Times New Roman" panose="02020603050405020304" pitchFamily="18" charset="0"/>
              </a:rPr>
              <a:t>Teşhis</a:t>
            </a:r>
            <a:br>
              <a:rPr lang="tr-TR" altLang="tr-TR" sz="2800" b="1" dirty="0">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b="1" dirty="0">
                <a:solidFill>
                  <a:schemeClr val="tx1"/>
                </a:solidFill>
                <a:latin typeface="Times New Roman" panose="02020603050405020304" pitchFamily="18" charset="0"/>
                <a:cs typeface="Times New Roman" panose="02020603050405020304" pitchFamily="18" charset="0"/>
              </a:rPr>
              <a:t>1) </a:t>
            </a:r>
            <a:r>
              <a:rPr lang="tr-TR" altLang="tr-TR" sz="2800" b="1" u="sng" dirty="0">
                <a:solidFill>
                  <a:schemeClr val="tx1"/>
                </a:solidFill>
                <a:latin typeface="Times New Roman" panose="02020603050405020304" pitchFamily="18" charset="0"/>
                <a:cs typeface="Times New Roman" panose="02020603050405020304" pitchFamily="18" charset="0"/>
              </a:rPr>
              <a:t>Klinik ve </a:t>
            </a:r>
            <a:r>
              <a:rPr lang="tr-TR" altLang="tr-TR" sz="2800" b="1" u="sng" dirty="0" err="1">
                <a:solidFill>
                  <a:schemeClr val="tx1"/>
                </a:solidFill>
                <a:latin typeface="Times New Roman" panose="02020603050405020304" pitchFamily="18" charset="0"/>
                <a:cs typeface="Times New Roman" panose="02020603050405020304" pitchFamily="18" charset="0"/>
              </a:rPr>
              <a:t>nekropsi</a:t>
            </a:r>
            <a:r>
              <a:rPr lang="tr-TR" altLang="tr-TR" sz="2800" b="1" u="sng" dirty="0">
                <a:solidFill>
                  <a:schemeClr val="tx1"/>
                </a:solidFill>
                <a:latin typeface="Times New Roman" panose="02020603050405020304" pitchFamily="18" charset="0"/>
                <a:cs typeface="Times New Roman" panose="02020603050405020304" pitchFamily="18" charset="0"/>
              </a:rPr>
              <a:t> bulguları</a:t>
            </a:r>
            <a:r>
              <a:rPr lang="tr-TR" altLang="tr-TR" sz="2800" b="1" dirty="0">
                <a:solidFill>
                  <a:schemeClr val="tx1"/>
                </a:solidFill>
                <a:latin typeface="Times New Roman" panose="02020603050405020304" pitchFamily="18" charset="0"/>
                <a:cs typeface="Times New Roman" panose="02020603050405020304" pitchFamily="18" charset="0"/>
              </a:rPr>
              <a:t>:</a:t>
            </a:r>
            <a:r>
              <a:rPr lang="tr-TR" altLang="tr-TR" sz="2800" dirty="0">
                <a:solidFill>
                  <a:schemeClr val="tx1"/>
                </a:solidFill>
                <a:latin typeface="Times New Roman" panose="02020603050405020304" pitchFamily="18" charset="0"/>
                <a:cs typeface="Times New Roman" panose="02020603050405020304" pitchFamily="18" charset="0"/>
              </a:rPr>
              <a:t> Çiçek hastalığında, deri ve mukozalarda gelişen lezyonlar hastalığı tanılamaya yeterli olabilirler. Ancak, bazı bakteriyel (</a:t>
            </a:r>
            <a:r>
              <a:rPr lang="tr-TR" altLang="tr-TR" sz="2800" i="1" dirty="0">
                <a:solidFill>
                  <a:schemeClr val="tx1"/>
                </a:solidFill>
                <a:latin typeface="Times New Roman" panose="02020603050405020304" pitchFamily="18" charset="0"/>
                <a:cs typeface="Times New Roman" panose="02020603050405020304" pitchFamily="18" charset="0"/>
              </a:rPr>
              <a:t>CRD</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i="1" dirty="0" err="1">
                <a:solidFill>
                  <a:schemeClr val="tx1"/>
                </a:solidFill>
                <a:latin typeface="Times New Roman" panose="02020603050405020304" pitchFamily="18" charset="0"/>
                <a:cs typeface="Times New Roman" panose="02020603050405020304" pitchFamily="18" charset="0"/>
              </a:rPr>
              <a:t>İnfeksiyöz</a:t>
            </a:r>
            <a:r>
              <a:rPr lang="tr-TR" altLang="tr-TR" sz="2800" i="1" dirty="0">
                <a:solidFill>
                  <a:schemeClr val="tx1"/>
                </a:solidFill>
                <a:latin typeface="Times New Roman" panose="02020603050405020304" pitchFamily="18" charset="0"/>
                <a:cs typeface="Times New Roman" panose="02020603050405020304" pitchFamily="18" charset="0"/>
              </a:rPr>
              <a:t> </a:t>
            </a:r>
            <a:r>
              <a:rPr lang="tr-TR" altLang="tr-TR" sz="2800" i="1" dirty="0" err="1">
                <a:solidFill>
                  <a:schemeClr val="tx1"/>
                </a:solidFill>
                <a:latin typeface="Times New Roman" panose="02020603050405020304" pitchFamily="18" charset="0"/>
                <a:cs typeface="Times New Roman" panose="02020603050405020304" pitchFamily="18" charset="0"/>
              </a:rPr>
              <a:t>koriza</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i="1" dirty="0">
                <a:solidFill>
                  <a:schemeClr val="tx1"/>
                </a:solidFill>
                <a:latin typeface="Times New Roman" panose="02020603050405020304" pitchFamily="18" charset="0"/>
                <a:cs typeface="Times New Roman" panose="02020603050405020304" pitchFamily="18" charset="0"/>
              </a:rPr>
              <a:t>kronik kolera</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i="1" dirty="0" err="1">
                <a:solidFill>
                  <a:schemeClr val="tx1"/>
                </a:solidFill>
                <a:latin typeface="Times New Roman" panose="02020603050405020304" pitchFamily="18" charset="0"/>
                <a:cs typeface="Times New Roman" panose="02020603050405020304" pitchFamily="18" charset="0"/>
              </a:rPr>
              <a:t>İnfeksiyöz</a:t>
            </a:r>
            <a:r>
              <a:rPr lang="tr-TR" altLang="tr-TR" sz="2800" i="1" dirty="0">
                <a:solidFill>
                  <a:schemeClr val="tx1"/>
                </a:solidFill>
                <a:latin typeface="Times New Roman" panose="02020603050405020304" pitchFamily="18" charset="0"/>
                <a:cs typeface="Times New Roman" panose="02020603050405020304" pitchFamily="18" charset="0"/>
              </a:rPr>
              <a:t> </a:t>
            </a:r>
            <a:r>
              <a:rPr lang="tr-TR" altLang="tr-TR" sz="2800" i="1" dirty="0" err="1">
                <a:solidFill>
                  <a:schemeClr val="tx1"/>
                </a:solidFill>
                <a:latin typeface="Times New Roman" panose="02020603050405020304" pitchFamily="18" charset="0"/>
                <a:cs typeface="Times New Roman" panose="02020603050405020304" pitchFamily="18" charset="0"/>
              </a:rPr>
              <a:t>sinusitis</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vs</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viral</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i="1" dirty="0">
                <a:solidFill>
                  <a:schemeClr val="tx1"/>
                </a:solidFill>
                <a:latin typeface="Times New Roman" panose="02020603050405020304" pitchFamily="18" charset="0"/>
                <a:cs typeface="Times New Roman" panose="02020603050405020304" pitchFamily="18" charset="0"/>
              </a:rPr>
              <a:t>ILT</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i="1" dirty="0">
                <a:solidFill>
                  <a:schemeClr val="tx1"/>
                </a:solidFill>
                <a:latin typeface="Times New Roman" panose="02020603050405020304" pitchFamily="18" charset="0"/>
                <a:cs typeface="Times New Roman" panose="02020603050405020304" pitchFamily="18" charset="0"/>
              </a:rPr>
              <a:t>IB</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i="1" dirty="0">
                <a:solidFill>
                  <a:schemeClr val="tx1"/>
                </a:solidFill>
                <a:latin typeface="Times New Roman" panose="02020603050405020304" pitchFamily="18" charset="0"/>
                <a:cs typeface="Times New Roman" panose="02020603050405020304" pitchFamily="18" charset="0"/>
              </a:rPr>
              <a:t>ND</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vs</a:t>
            </a:r>
            <a:r>
              <a:rPr lang="tr-TR" altLang="tr-TR" sz="2800" dirty="0">
                <a:solidFill>
                  <a:schemeClr val="tx1"/>
                </a:solidFill>
                <a:latin typeface="Times New Roman" panose="02020603050405020304" pitchFamily="18" charset="0"/>
                <a:cs typeface="Times New Roman" panose="02020603050405020304" pitchFamily="18" charset="0"/>
              </a:rPr>
              <a:t>), mantar (</a:t>
            </a:r>
            <a:r>
              <a:rPr lang="tr-TR" altLang="tr-TR" sz="2800" i="1" dirty="0" err="1">
                <a:solidFill>
                  <a:schemeClr val="tx1"/>
                </a:solidFill>
                <a:latin typeface="Times New Roman" panose="02020603050405020304" pitchFamily="18" charset="0"/>
                <a:cs typeface="Times New Roman" panose="02020603050405020304" pitchFamily="18" charset="0"/>
              </a:rPr>
              <a:t>moniliazis</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i="1" dirty="0" err="1">
                <a:solidFill>
                  <a:schemeClr val="tx1"/>
                </a:solidFill>
                <a:latin typeface="Times New Roman" panose="02020603050405020304" pitchFamily="18" charset="0"/>
                <a:cs typeface="Times New Roman" panose="02020603050405020304" pitchFamily="18" charset="0"/>
              </a:rPr>
              <a:t>aspergillozis</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vs</a:t>
            </a:r>
            <a:r>
              <a:rPr lang="tr-TR" altLang="tr-TR" sz="2800" dirty="0">
                <a:solidFill>
                  <a:schemeClr val="tx1"/>
                </a:solidFill>
                <a:latin typeface="Times New Roman" panose="02020603050405020304" pitchFamily="18" charset="0"/>
                <a:cs typeface="Times New Roman" panose="02020603050405020304" pitchFamily="18" charset="0"/>
              </a:rPr>
              <a:t>) ve diğer bozukluklar (</a:t>
            </a:r>
            <a:r>
              <a:rPr lang="tr-TR" altLang="tr-TR" sz="2800" i="1" dirty="0">
                <a:solidFill>
                  <a:schemeClr val="tx1"/>
                </a:solidFill>
                <a:latin typeface="Times New Roman" panose="02020603050405020304" pitchFamily="18" charset="0"/>
                <a:cs typeface="Times New Roman" panose="02020603050405020304" pitchFamily="18" charset="0"/>
              </a:rPr>
              <a:t>deri yaraları</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i="1" dirty="0">
                <a:solidFill>
                  <a:schemeClr val="tx1"/>
                </a:solidFill>
                <a:latin typeface="Times New Roman" panose="02020603050405020304" pitchFamily="18" charset="0"/>
                <a:cs typeface="Times New Roman" panose="02020603050405020304" pitchFamily="18" charset="0"/>
              </a:rPr>
              <a:t>A </a:t>
            </a:r>
            <a:r>
              <a:rPr lang="tr-TR" altLang="tr-TR" sz="2800" i="1" dirty="0" err="1">
                <a:solidFill>
                  <a:schemeClr val="tx1"/>
                </a:solidFill>
                <a:latin typeface="Times New Roman" panose="02020603050405020304" pitchFamily="18" charset="0"/>
                <a:cs typeface="Times New Roman" panose="02020603050405020304" pitchFamily="18" charset="0"/>
              </a:rPr>
              <a:t>avitaminozis</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vs</a:t>
            </a:r>
            <a:r>
              <a:rPr lang="tr-TR" altLang="tr-TR" sz="2800" dirty="0">
                <a:solidFill>
                  <a:schemeClr val="tx1"/>
                </a:solidFill>
                <a:latin typeface="Times New Roman" panose="02020603050405020304" pitchFamily="18" charset="0"/>
                <a:cs typeface="Times New Roman" panose="02020603050405020304" pitchFamily="18" charset="0"/>
              </a:rPr>
              <a:t>) ile karışabilirler.	</a:t>
            </a:r>
            <a:r>
              <a:rPr lang="tr-TR" altLang="tr-TR" sz="2800" b="1" dirty="0">
                <a:solidFill>
                  <a:schemeClr val="tx1"/>
                </a:solidFill>
                <a:latin typeface="Times New Roman" panose="02020603050405020304" pitchFamily="18" charset="0"/>
                <a:cs typeface="Times New Roman" panose="02020603050405020304" pitchFamily="18" charset="0"/>
              </a:rPr>
              <a:t>2) </a:t>
            </a:r>
            <a:r>
              <a:rPr lang="tr-TR" altLang="tr-TR" sz="2800" b="1" u="sng" dirty="0">
                <a:solidFill>
                  <a:schemeClr val="tx1"/>
                </a:solidFill>
                <a:latin typeface="Times New Roman" panose="02020603050405020304" pitchFamily="18" charset="0"/>
                <a:cs typeface="Times New Roman" panose="02020603050405020304" pitchFamily="18" charset="0"/>
              </a:rPr>
              <a:t>Laboratuvar muayeneleri</a:t>
            </a:r>
            <a:r>
              <a:rPr lang="tr-TR" altLang="tr-TR" sz="2800" b="1" dirty="0">
                <a:solidFill>
                  <a:schemeClr val="tx1"/>
                </a:solidFill>
                <a:latin typeface="Times New Roman" panose="02020603050405020304" pitchFamily="18" charset="0"/>
                <a:cs typeface="Times New Roman" panose="02020603050405020304" pitchFamily="18" charset="0"/>
              </a:rPr>
              <a:t>:</a:t>
            </a:r>
            <a:br>
              <a:rPr lang="tr-TR" altLang="tr-TR" sz="2800" b="1"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b="1" dirty="0">
                <a:solidFill>
                  <a:schemeClr val="tx1"/>
                </a:solidFill>
                <a:latin typeface="Times New Roman" panose="02020603050405020304" pitchFamily="18" charset="0"/>
                <a:cs typeface="Times New Roman" panose="02020603050405020304" pitchFamily="18" charset="0"/>
              </a:rPr>
              <a:t>a) </a:t>
            </a:r>
            <a:r>
              <a:rPr lang="tr-TR" altLang="tr-TR" sz="2800" b="1" u="sng" dirty="0" err="1">
                <a:solidFill>
                  <a:schemeClr val="tx1"/>
                </a:solidFill>
                <a:latin typeface="Times New Roman" panose="02020603050405020304" pitchFamily="18" charset="0"/>
                <a:cs typeface="Times New Roman" panose="02020603050405020304" pitchFamily="18" charset="0"/>
              </a:rPr>
              <a:t>Mikroskopi</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a:latin typeface="Times New Roman" panose="02020603050405020304" pitchFamily="18" charset="0"/>
                <a:cs typeface="Times New Roman" panose="02020603050405020304" pitchFamily="18" charset="0"/>
              </a:rPr>
              <a:t>		</a:t>
            </a:r>
            <a:r>
              <a:rPr lang="tr-TR" altLang="tr-TR" sz="2800" b="1" dirty="0">
                <a:latin typeface="Times New Roman" panose="02020603050405020304" pitchFamily="18" charset="0"/>
                <a:cs typeface="Times New Roman" panose="02020603050405020304" pitchFamily="18" charset="0"/>
              </a:rPr>
              <a:t>b) </a:t>
            </a:r>
            <a:r>
              <a:rPr lang="tr-TR" altLang="tr-TR" sz="2800" b="1" u="sng" dirty="0" err="1">
                <a:latin typeface="Times New Roman" panose="02020603050405020304" pitchFamily="18" charset="0"/>
                <a:cs typeface="Times New Roman" panose="02020603050405020304" pitchFamily="18" charset="0"/>
              </a:rPr>
              <a:t>Virus</a:t>
            </a:r>
            <a:r>
              <a:rPr lang="tr-TR" altLang="tr-TR" sz="2800" b="1" u="sng" dirty="0">
                <a:latin typeface="Times New Roman" panose="02020603050405020304" pitchFamily="18" charset="0"/>
                <a:cs typeface="Times New Roman" panose="02020603050405020304" pitchFamily="18" charset="0"/>
              </a:rPr>
              <a:t> izolasyonu</a:t>
            </a:r>
            <a:br>
              <a:rPr lang="tr-TR" altLang="tr-TR" sz="2800" dirty="0">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b="1" dirty="0">
                <a:solidFill>
                  <a:schemeClr val="tx1"/>
                </a:solidFill>
                <a:latin typeface="Times New Roman" panose="02020603050405020304" pitchFamily="18" charset="0"/>
                <a:cs typeface="Times New Roman" panose="02020603050405020304" pitchFamily="18" charset="0"/>
              </a:rPr>
              <a:t>c) </a:t>
            </a:r>
            <a:r>
              <a:rPr lang="tr-TR" altLang="tr-TR" sz="2800" b="1" u="sng" dirty="0" err="1">
                <a:solidFill>
                  <a:schemeClr val="tx1"/>
                </a:solidFill>
                <a:latin typeface="Times New Roman" panose="02020603050405020304" pitchFamily="18" charset="0"/>
                <a:cs typeface="Times New Roman" panose="02020603050405020304" pitchFamily="18" charset="0"/>
              </a:rPr>
              <a:t>Serolojik</a:t>
            </a:r>
            <a:r>
              <a:rPr lang="tr-TR" altLang="tr-TR" sz="2800" b="1" u="sng" dirty="0">
                <a:solidFill>
                  <a:schemeClr val="tx1"/>
                </a:solidFill>
                <a:latin typeface="Times New Roman" panose="02020603050405020304" pitchFamily="18" charset="0"/>
                <a:cs typeface="Times New Roman" panose="02020603050405020304" pitchFamily="18" charset="0"/>
              </a:rPr>
              <a:t> testler</a:t>
            </a:r>
            <a:br>
              <a:rPr lang="tr-TR" altLang="tr-TR" sz="2800" b="1" u="sng"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b="1" dirty="0">
                <a:solidFill>
                  <a:schemeClr val="tx1"/>
                </a:solidFill>
                <a:latin typeface="Times New Roman" panose="02020603050405020304" pitchFamily="18" charset="0"/>
                <a:cs typeface="Times New Roman" panose="02020603050405020304" pitchFamily="18" charset="0"/>
              </a:rPr>
              <a:t>d) </a:t>
            </a:r>
            <a:r>
              <a:rPr lang="tr-TR" altLang="tr-TR" sz="2800" b="1" u="sng" dirty="0" err="1">
                <a:solidFill>
                  <a:schemeClr val="tx1"/>
                </a:solidFill>
                <a:latin typeface="Times New Roman" panose="02020603050405020304" pitchFamily="18" charset="0"/>
                <a:cs typeface="Times New Roman" panose="02020603050405020304" pitchFamily="18" charset="0"/>
              </a:rPr>
              <a:t>Biyoteknolojik</a:t>
            </a:r>
            <a:r>
              <a:rPr lang="tr-TR" altLang="tr-TR" sz="2800" b="1" u="sng" dirty="0">
                <a:solidFill>
                  <a:schemeClr val="tx1"/>
                </a:solidFill>
                <a:latin typeface="Times New Roman" panose="02020603050405020304" pitchFamily="18" charset="0"/>
                <a:cs typeface="Times New Roman" panose="02020603050405020304" pitchFamily="18" charset="0"/>
              </a:rPr>
              <a:t> yöntemler</a:t>
            </a:r>
            <a:endParaRPr lang="tr-TR" altLang="tr-TR" sz="2800"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90DF52E2-B7E3-D340-937D-02583DE0EDD3}"/>
              </a:ext>
            </a:extLst>
          </p:cNvPr>
          <p:cNvSpPr>
            <a:spLocks noGrp="1" noChangeArrowheads="1"/>
          </p:cNvSpPr>
          <p:nvPr>
            <p:ph type="title" idx="4294967295"/>
          </p:nvPr>
        </p:nvSpPr>
        <p:spPr>
          <a:xfrm>
            <a:off x="685800" y="609600"/>
            <a:ext cx="8153400" cy="5867400"/>
          </a:xfrm>
        </p:spPr>
        <p:txBody>
          <a:bodyPr/>
          <a:lstStyle/>
          <a:p>
            <a:pPr algn="l"/>
            <a:r>
              <a:rPr lang="tr-TR" altLang="tr-TR" sz="2400" b="1" dirty="0">
                <a:latin typeface="Times New Roman" panose="02020603050405020304" pitchFamily="18" charset="0"/>
                <a:cs typeface="Times New Roman" panose="02020603050405020304" pitchFamily="18" charset="0"/>
              </a:rPr>
              <a:t>Sağaltım</a:t>
            </a:r>
            <a:br>
              <a:rPr lang="tr-TR" altLang="tr-TR" sz="2400" b="1" dirty="0">
                <a:latin typeface="Times New Roman" panose="02020603050405020304" pitchFamily="18" charset="0"/>
                <a:cs typeface="Times New Roman" panose="02020603050405020304" pitchFamily="18" charset="0"/>
              </a:rPr>
            </a:br>
            <a:br>
              <a:rPr lang="tr-TR" altLang="tr-TR" sz="2400" b="1" dirty="0">
                <a:latin typeface="Times New Roman" panose="02020603050405020304" pitchFamily="18" charset="0"/>
                <a:cs typeface="Times New Roman" panose="02020603050405020304" pitchFamily="18" charset="0"/>
              </a:rPr>
            </a:br>
            <a:r>
              <a:rPr lang="tr-TR" altLang="tr-TR" sz="2400" dirty="0">
                <a:solidFill>
                  <a:schemeClr val="tx1"/>
                </a:solidFill>
                <a:latin typeface="Times New Roman" panose="02020603050405020304" pitchFamily="18" charset="0"/>
                <a:cs typeface="Times New Roman" panose="02020603050405020304" pitchFamily="18" charset="0"/>
              </a:rPr>
              <a:t>	Çiçek hastalığı </a:t>
            </a:r>
            <a:r>
              <a:rPr lang="tr-TR" altLang="tr-TR" sz="2400" dirty="0" err="1">
                <a:solidFill>
                  <a:schemeClr val="tx1"/>
                </a:solidFill>
                <a:latin typeface="Times New Roman" panose="02020603050405020304" pitchFamily="18" charset="0"/>
                <a:cs typeface="Times New Roman" panose="02020603050405020304" pitchFamily="18" charset="0"/>
              </a:rPr>
              <a:t>viral</a:t>
            </a:r>
            <a:r>
              <a:rPr lang="tr-TR" altLang="tr-TR" sz="2400" dirty="0">
                <a:solidFill>
                  <a:schemeClr val="tx1"/>
                </a:solidFill>
                <a:latin typeface="Times New Roman" panose="02020603050405020304" pitchFamily="18" charset="0"/>
                <a:cs typeface="Times New Roman" panose="02020603050405020304" pitchFamily="18" charset="0"/>
              </a:rPr>
              <a:t> bir </a:t>
            </a:r>
            <a:r>
              <a:rPr lang="tr-TR" altLang="tr-TR" sz="2400" dirty="0" err="1">
                <a:solidFill>
                  <a:schemeClr val="tx1"/>
                </a:solidFill>
                <a:latin typeface="Times New Roman" panose="02020603050405020304" pitchFamily="18" charset="0"/>
                <a:cs typeface="Times New Roman" panose="02020603050405020304" pitchFamily="18" charset="0"/>
              </a:rPr>
              <a:t>infeksiyon</a:t>
            </a:r>
            <a:r>
              <a:rPr lang="tr-TR" altLang="tr-TR" sz="2400" dirty="0">
                <a:solidFill>
                  <a:schemeClr val="tx1"/>
                </a:solidFill>
                <a:latin typeface="Times New Roman" panose="02020603050405020304" pitchFamily="18" charset="0"/>
                <a:cs typeface="Times New Roman" panose="02020603050405020304" pitchFamily="18" charset="0"/>
              </a:rPr>
              <a:t> olduğu için antibiyotiklerle sağaltımı yapılamaz. Ancak, bakteriyel </a:t>
            </a:r>
            <a:r>
              <a:rPr lang="tr-TR" altLang="tr-TR" sz="2400" dirty="0" err="1">
                <a:solidFill>
                  <a:schemeClr val="tx1"/>
                </a:solidFill>
                <a:latin typeface="Times New Roman" panose="02020603050405020304" pitchFamily="18" charset="0"/>
                <a:cs typeface="Times New Roman" panose="02020603050405020304" pitchFamily="18" charset="0"/>
              </a:rPr>
              <a:t>kontaminasyonları</a:t>
            </a:r>
            <a:r>
              <a:rPr lang="tr-TR" altLang="tr-TR" sz="2400" dirty="0">
                <a:solidFill>
                  <a:schemeClr val="tx1"/>
                </a:solidFill>
                <a:latin typeface="Times New Roman" panose="02020603050405020304" pitchFamily="18" charset="0"/>
                <a:cs typeface="Times New Roman" panose="02020603050405020304" pitchFamily="18" charset="0"/>
              </a:rPr>
              <a:t> ve </a:t>
            </a:r>
            <a:r>
              <a:rPr lang="tr-TR" altLang="tr-TR" sz="2400" dirty="0" err="1">
                <a:solidFill>
                  <a:schemeClr val="tx1"/>
                </a:solidFill>
                <a:latin typeface="Times New Roman" panose="02020603050405020304" pitchFamily="18" charset="0"/>
                <a:cs typeface="Times New Roman" panose="02020603050405020304" pitchFamily="18" charset="0"/>
              </a:rPr>
              <a:t>sekonder</a:t>
            </a:r>
            <a:r>
              <a:rPr lang="tr-TR" altLang="tr-TR" sz="2400" dirty="0">
                <a:solidFill>
                  <a:schemeClr val="tx1"/>
                </a:solidFill>
                <a:latin typeface="Times New Roman" panose="02020603050405020304" pitchFamily="18" charset="0"/>
                <a:cs typeface="Times New Roman" panose="02020603050405020304" pitchFamily="18" charset="0"/>
              </a:rPr>
              <a:t> </a:t>
            </a:r>
            <a:r>
              <a:rPr lang="tr-TR" altLang="tr-TR" sz="2400" dirty="0" err="1">
                <a:solidFill>
                  <a:schemeClr val="tx1"/>
                </a:solidFill>
                <a:latin typeface="Times New Roman" panose="02020603050405020304" pitchFamily="18" charset="0"/>
                <a:cs typeface="Times New Roman" panose="02020603050405020304" pitchFamily="18" charset="0"/>
              </a:rPr>
              <a:t>infeksiyonları</a:t>
            </a:r>
            <a:r>
              <a:rPr lang="tr-TR" altLang="tr-TR" sz="2400" dirty="0">
                <a:solidFill>
                  <a:schemeClr val="tx1"/>
                </a:solidFill>
                <a:latin typeface="Times New Roman" panose="02020603050405020304" pitchFamily="18" charset="0"/>
                <a:cs typeface="Times New Roman" panose="02020603050405020304" pitchFamily="18" charset="0"/>
              </a:rPr>
              <a:t> önlemek için geniş spektrumlu antibiyotiklerden yararlanılabilir.</a:t>
            </a:r>
            <a:br>
              <a:rPr lang="tr-TR" altLang="tr-TR" sz="2400" dirty="0">
                <a:solidFill>
                  <a:schemeClr val="tx1"/>
                </a:solidFill>
                <a:latin typeface="Times New Roman" panose="02020603050405020304" pitchFamily="18" charset="0"/>
                <a:cs typeface="Times New Roman" panose="02020603050405020304" pitchFamily="18" charset="0"/>
              </a:rPr>
            </a:br>
            <a:r>
              <a:rPr lang="tr-TR" altLang="tr-TR" sz="2400" dirty="0">
                <a:solidFill>
                  <a:schemeClr val="tx1"/>
                </a:solidFill>
                <a:latin typeface="Times New Roman" panose="02020603050405020304" pitchFamily="18" charset="0"/>
                <a:cs typeface="Times New Roman" panose="02020603050405020304" pitchFamily="18" charset="0"/>
              </a:rPr>
              <a:t>	Hayvanların yüzünde ve ağızlarında oluşan lezyonlar üzerine gliserin </a:t>
            </a:r>
            <a:r>
              <a:rPr lang="tr-TR" altLang="tr-TR" sz="2400" dirty="0" err="1">
                <a:solidFill>
                  <a:schemeClr val="tx1"/>
                </a:solidFill>
                <a:latin typeface="Times New Roman" panose="02020603050405020304" pitchFamily="18" charset="0"/>
                <a:cs typeface="Times New Roman" panose="02020603050405020304" pitchFamily="18" charset="0"/>
              </a:rPr>
              <a:t>iode</a:t>
            </a:r>
            <a:r>
              <a:rPr lang="tr-TR" altLang="tr-TR" sz="2400" dirty="0">
                <a:solidFill>
                  <a:schemeClr val="tx1"/>
                </a:solidFill>
                <a:latin typeface="Times New Roman" panose="02020603050405020304" pitchFamily="18" charset="0"/>
                <a:cs typeface="Times New Roman" panose="02020603050405020304" pitchFamily="18" charset="0"/>
              </a:rPr>
              <a:t> sürülür ve uygulamaya yaralar iyileşinceye kadar devam edilir. Ağızda oluşan yaraların kabukları bir pensle tutularak kanatılmadan kaldırılır ve yara yüzeyine gliserin </a:t>
            </a:r>
            <a:r>
              <a:rPr lang="tr-TR" altLang="tr-TR" sz="2400" dirty="0" err="1">
                <a:solidFill>
                  <a:schemeClr val="tx1"/>
                </a:solidFill>
                <a:latin typeface="Times New Roman" panose="02020603050405020304" pitchFamily="18" charset="0"/>
                <a:cs typeface="Times New Roman" panose="02020603050405020304" pitchFamily="18" charset="0"/>
              </a:rPr>
              <a:t>iode</a:t>
            </a:r>
            <a:r>
              <a:rPr lang="tr-TR" altLang="tr-TR" sz="2400" dirty="0">
                <a:solidFill>
                  <a:schemeClr val="tx1"/>
                </a:solidFill>
                <a:latin typeface="Times New Roman" panose="02020603050405020304" pitchFamily="18" charset="0"/>
                <a:cs typeface="Times New Roman" panose="02020603050405020304" pitchFamily="18" charset="0"/>
              </a:rPr>
              <a:t> sürülür. Aynı amaç için antibiyotikli pomat ve </a:t>
            </a:r>
            <a:r>
              <a:rPr lang="tr-TR" altLang="tr-TR" sz="2400" dirty="0" err="1">
                <a:solidFill>
                  <a:schemeClr val="tx1"/>
                </a:solidFill>
                <a:latin typeface="Times New Roman" panose="02020603050405020304" pitchFamily="18" charset="0"/>
                <a:cs typeface="Times New Roman" panose="02020603050405020304" pitchFamily="18" charset="0"/>
              </a:rPr>
              <a:t>solusyonlardan</a:t>
            </a:r>
            <a:r>
              <a:rPr lang="tr-TR" altLang="tr-TR" sz="2400" dirty="0">
                <a:solidFill>
                  <a:schemeClr val="tx1"/>
                </a:solidFill>
                <a:latin typeface="Times New Roman" panose="02020603050405020304" pitchFamily="18" charset="0"/>
                <a:cs typeface="Times New Roman" panose="02020603050405020304" pitchFamily="18" charset="0"/>
              </a:rPr>
              <a:t> da yararlanılabilir.</a:t>
            </a:r>
            <a:br>
              <a:rPr lang="tr-TR" altLang="tr-TR" sz="2400" dirty="0">
                <a:solidFill>
                  <a:schemeClr val="tx1"/>
                </a:solidFill>
                <a:latin typeface="Times New Roman" panose="02020603050405020304" pitchFamily="18" charset="0"/>
                <a:cs typeface="Times New Roman" panose="02020603050405020304" pitchFamily="18" charset="0"/>
              </a:rPr>
            </a:br>
            <a:endParaRPr lang="tr-TR" altLang="tr-TR" sz="2400"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2ED54371-70DF-8A49-A02F-817862441CFD}"/>
              </a:ext>
            </a:extLst>
          </p:cNvPr>
          <p:cNvSpPr>
            <a:spLocks noGrp="1" noChangeArrowheads="1"/>
          </p:cNvSpPr>
          <p:nvPr>
            <p:ph type="title" idx="4294967295"/>
          </p:nvPr>
        </p:nvSpPr>
        <p:spPr>
          <a:xfrm>
            <a:off x="762000" y="1600200"/>
            <a:ext cx="7924800" cy="2286000"/>
          </a:xfrm>
        </p:spPr>
        <p:txBody>
          <a:bodyPr>
            <a:normAutofit/>
          </a:bodyPr>
          <a:lstStyle/>
          <a:p>
            <a:pPr algn="l"/>
            <a:r>
              <a:rPr lang="tr-TR" altLang="tr-TR" sz="2800" b="1" dirty="0">
                <a:latin typeface="Times New Roman" panose="02020603050405020304" pitchFamily="18" charset="0"/>
                <a:cs typeface="Times New Roman" panose="02020603050405020304" pitchFamily="18" charset="0"/>
              </a:rPr>
              <a:t>Koruma ve Kontrol</a:t>
            </a:r>
            <a:br>
              <a:rPr lang="tr-TR" altLang="tr-TR" sz="2800" b="1" dirty="0">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Biyogüvenlik</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	Aşılama</a:t>
            </a:r>
            <a:br>
              <a:rPr lang="tr-TR" altLang="tr-TR" sz="2800" dirty="0">
                <a:solidFill>
                  <a:schemeClr val="tx1"/>
                </a:solidFill>
                <a:latin typeface="Times New Roman" panose="02020603050405020304" pitchFamily="18" charset="0"/>
                <a:cs typeface="Times New Roman" panose="02020603050405020304" pitchFamily="18" charset="0"/>
              </a:rPr>
            </a:br>
            <a:endParaRPr lang="tr-TR" altLang="tr-TR" sz="2800"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256032"/>
            <a:ext cx="7772400" cy="838200"/>
          </a:xfrm>
        </p:spPr>
        <p:txBody>
          <a:bodyPr>
            <a:normAutofit/>
          </a:bodyPr>
          <a:lstStyle/>
          <a:p>
            <a:r>
              <a:rPr lang="en-US" altLang="tr-TR" sz="3200" b="1" dirty="0">
                <a:latin typeface="Times New Roman" panose="02020603050405020304" pitchFamily="18" charset="0"/>
                <a:cs typeface="Times New Roman" panose="02020603050405020304" pitchFamily="18" charset="0"/>
              </a:rPr>
              <a:t>Avian </a:t>
            </a:r>
            <a:r>
              <a:rPr lang="en-US" altLang="tr-TR" sz="3200" b="1" dirty="0" err="1">
                <a:latin typeface="Times New Roman" panose="02020603050405020304" pitchFamily="18" charset="0"/>
                <a:cs typeface="Times New Roman" panose="02020603050405020304" pitchFamily="18" charset="0"/>
              </a:rPr>
              <a:t>Ensefalomiyelitis</a:t>
            </a:r>
            <a:r>
              <a:rPr lang="en-US" altLang="tr-TR" sz="3200" b="1" dirty="0">
                <a:latin typeface="Times New Roman" panose="02020603050405020304" pitchFamily="18" charset="0"/>
                <a:cs typeface="Times New Roman" panose="02020603050405020304" pitchFamily="18" charset="0"/>
              </a:rPr>
              <a:t> (</a:t>
            </a:r>
            <a:r>
              <a:rPr lang="en-US" altLang="tr-TR" sz="3200" b="1" dirty="0" err="1">
                <a:latin typeface="Times New Roman" panose="02020603050405020304" pitchFamily="18" charset="0"/>
                <a:cs typeface="Times New Roman" panose="02020603050405020304" pitchFamily="18" charset="0"/>
              </a:rPr>
              <a:t>Epidemik</a:t>
            </a:r>
            <a:r>
              <a:rPr lang="en-US" altLang="tr-TR" sz="3200" b="1" dirty="0">
                <a:latin typeface="Times New Roman" panose="02020603050405020304" pitchFamily="18" charset="0"/>
                <a:cs typeface="Times New Roman" panose="02020603050405020304" pitchFamily="18" charset="0"/>
              </a:rPr>
              <a:t> tremor)</a:t>
            </a:r>
            <a:endParaRPr lang="tr-TR" altLang="tr-TR" sz="3200" dirty="0">
              <a:solidFill>
                <a:schemeClr val="tx1"/>
              </a:solidFill>
              <a:latin typeface="Times New Roman" panose="02020603050405020304" pitchFamily="18" charset="0"/>
              <a:cs typeface="Times New Roman" panose="02020603050405020304" pitchFamily="18" charset="0"/>
            </a:endParaRPr>
          </a:p>
        </p:txBody>
      </p:sp>
      <p:sp>
        <p:nvSpPr>
          <p:cNvPr id="3075" name="Rectangle 3"/>
          <p:cNvSpPr>
            <a:spLocks noGrp="1" noChangeArrowheads="1"/>
          </p:cNvSpPr>
          <p:nvPr>
            <p:ph type="body" idx="1"/>
          </p:nvPr>
        </p:nvSpPr>
        <p:spPr>
          <a:xfrm>
            <a:off x="685800" y="1554480"/>
            <a:ext cx="7772400" cy="3749040"/>
          </a:xfrm>
        </p:spPr>
        <p:txBody>
          <a:bodyPr>
            <a:normAutofit/>
          </a:bodyPr>
          <a:lstStyle/>
          <a:p>
            <a:pPr marL="0" indent="0">
              <a:buNone/>
            </a:pPr>
            <a:r>
              <a:rPr lang="en-US" altLang="tr-TR" sz="2800" b="1" dirty="0" err="1">
                <a:latin typeface="Times New Roman" panose="02020603050405020304" pitchFamily="18" charset="0"/>
                <a:cs typeface="Times New Roman" panose="02020603050405020304" pitchFamily="18" charset="0"/>
              </a:rPr>
              <a:t>Etiyoloji</a:t>
            </a:r>
            <a:endParaRPr lang="en-US" altLang="tr-TR" sz="2800" b="1" dirty="0">
              <a:latin typeface="Times New Roman" panose="02020603050405020304" pitchFamily="18" charset="0"/>
              <a:cs typeface="Times New Roman" panose="02020603050405020304" pitchFamily="18" charset="0"/>
            </a:endParaRPr>
          </a:p>
          <a:p>
            <a:pPr marL="0" indent="0">
              <a:buNone/>
            </a:pPr>
            <a:endParaRPr lang="tr-TR" altLang="tr-TR" sz="2800" dirty="0">
              <a:latin typeface="Times New Roman" panose="02020603050405020304" pitchFamily="18" charset="0"/>
              <a:cs typeface="Times New Roman" panose="02020603050405020304" pitchFamily="18" charset="0"/>
            </a:endParaRPr>
          </a:p>
          <a:p>
            <a:r>
              <a:rPr lang="tr-TR" altLang="tr-TR" sz="2800" dirty="0" err="1">
                <a:latin typeface="Times New Roman" panose="02020603050405020304" pitchFamily="18" charset="0"/>
                <a:cs typeface="Times New Roman" panose="02020603050405020304" pitchFamily="18" charset="0"/>
              </a:rPr>
              <a:t>Avian</a:t>
            </a:r>
            <a:r>
              <a:rPr lang="tr-TR" altLang="tr-TR" sz="2800" dirty="0">
                <a:latin typeface="Times New Roman" panose="02020603050405020304" pitchFamily="18" charset="0"/>
                <a:cs typeface="Times New Roman" panose="02020603050405020304" pitchFamily="18" charset="0"/>
              </a:rPr>
              <a:t> </a:t>
            </a:r>
            <a:r>
              <a:rPr lang="tr-TR" altLang="tr-TR" sz="2800" dirty="0" err="1">
                <a:latin typeface="Times New Roman" panose="02020603050405020304" pitchFamily="18" charset="0"/>
                <a:cs typeface="Times New Roman" panose="02020603050405020304" pitchFamily="18" charset="0"/>
              </a:rPr>
              <a:t>encephalomyelitis</a:t>
            </a:r>
            <a:r>
              <a:rPr lang="tr-TR" altLang="tr-TR" sz="2800" dirty="0">
                <a:latin typeface="Times New Roman" panose="02020603050405020304" pitchFamily="18" charset="0"/>
                <a:cs typeface="Times New Roman" panose="02020603050405020304" pitchFamily="18" charset="0"/>
              </a:rPr>
              <a:t> </a:t>
            </a:r>
            <a:r>
              <a:rPr lang="tr-TR" altLang="tr-TR" sz="2800" dirty="0" err="1">
                <a:latin typeface="Times New Roman" panose="02020603050405020304" pitchFamily="18" charset="0"/>
                <a:cs typeface="Times New Roman" panose="02020603050405020304" pitchFamily="18" charset="0"/>
              </a:rPr>
              <a:t>virus</a:t>
            </a:r>
            <a:r>
              <a:rPr lang="tr-TR" altLang="tr-TR" sz="2800" dirty="0">
                <a:latin typeface="Times New Roman" panose="02020603050405020304" pitchFamily="18" charset="0"/>
                <a:cs typeface="Times New Roman" panose="02020603050405020304" pitchFamily="18" charset="0"/>
              </a:rPr>
              <a:t> (AEV), </a:t>
            </a:r>
            <a:r>
              <a:rPr lang="tr-TR" altLang="tr-TR" sz="2800" dirty="0" err="1">
                <a:latin typeface="Times New Roman" panose="02020603050405020304" pitchFamily="18" charset="0"/>
                <a:cs typeface="Times New Roman" panose="02020603050405020304" pitchFamily="18" charset="0"/>
              </a:rPr>
              <a:t>Enterovirus</a:t>
            </a:r>
            <a:r>
              <a:rPr lang="tr-TR" altLang="tr-TR" sz="2800" dirty="0">
                <a:latin typeface="Times New Roman" panose="02020603050405020304" pitchFamily="18" charset="0"/>
                <a:cs typeface="Times New Roman" panose="02020603050405020304" pitchFamily="18" charset="0"/>
              </a:rPr>
              <a:t>, </a:t>
            </a:r>
            <a:r>
              <a:rPr lang="tr-TR" altLang="tr-TR" sz="2800" dirty="0" err="1">
                <a:latin typeface="Times New Roman" panose="02020603050405020304" pitchFamily="18" charset="0"/>
                <a:cs typeface="Times New Roman" panose="02020603050405020304" pitchFamily="18" charset="0"/>
              </a:rPr>
              <a:t>Picornaviridae</a:t>
            </a:r>
            <a:br>
              <a:rPr lang="tr-TR" altLang="tr-TR" sz="2800" dirty="0">
                <a:latin typeface="Times New Roman" panose="02020603050405020304" pitchFamily="18" charset="0"/>
                <a:cs typeface="Times New Roman" panose="02020603050405020304" pitchFamily="18" charset="0"/>
              </a:rPr>
            </a:br>
            <a:r>
              <a:rPr lang="tr-TR" altLang="tr-TR" sz="2800" dirty="0">
                <a:latin typeface="Times New Roman" panose="02020603050405020304" pitchFamily="18" charset="0"/>
                <a:cs typeface="Times New Roman" panose="02020603050405020304" pitchFamily="18" charset="0"/>
              </a:rPr>
              <a:t>	</a:t>
            </a:r>
            <a:r>
              <a:rPr lang="tr-TR" altLang="tr-TR" sz="2800" dirty="0" err="1">
                <a:latin typeface="Times New Roman" panose="02020603050405020304" pitchFamily="18" charset="0"/>
                <a:cs typeface="Times New Roman" panose="02020603050405020304" pitchFamily="18" charset="0"/>
              </a:rPr>
              <a:t>İzolatlar</a:t>
            </a:r>
            <a:r>
              <a:rPr lang="tr-TR" altLang="tr-TR" sz="2800" dirty="0">
                <a:latin typeface="Times New Roman" panose="02020603050405020304" pitchFamily="18" charset="0"/>
                <a:cs typeface="Times New Roman" panose="02020603050405020304" pitchFamily="18" charset="0"/>
              </a:rPr>
              <a:t> </a:t>
            </a:r>
            <a:r>
              <a:rPr lang="tr-TR" altLang="tr-TR" sz="2800" dirty="0" err="1">
                <a:latin typeface="Times New Roman" panose="02020603050405020304" pitchFamily="18" charset="0"/>
                <a:cs typeface="Times New Roman" panose="02020603050405020304" pitchFamily="18" charset="0"/>
              </a:rPr>
              <a:t>serolojik</a:t>
            </a:r>
            <a:r>
              <a:rPr lang="tr-TR" altLang="tr-TR" sz="2800" dirty="0">
                <a:latin typeface="Times New Roman" panose="02020603050405020304" pitchFamily="18" charset="0"/>
                <a:cs typeface="Times New Roman" panose="02020603050405020304" pitchFamily="18" charset="0"/>
              </a:rPr>
              <a:t> olarak benzer</a:t>
            </a:r>
            <a:br>
              <a:rPr lang="tr-TR" altLang="tr-TR" sz="2800" dirty="0">
                <a:latin typeface="Times New Roman" panose="02020603050405020304" pitchFamily="18" charset="0"/>
                <a:cs typeface="Times New Roman" panose="02020603050405020304" pitchFamily="18" charset="0"/>
              </a:rPr>
            </a:br>
            <a:r>
              <a:rPr lang="tr-TR" altLang="tr-TR" sz="2800" dirty="0">
                <a:latin typeface="Times New Roman" panose="02020603050405020304" pitchFamily="18" charset="0"/>
                <a:cs typeface="Times New Roman" panose="02020603050405020304" pitchFamily="18" charset="0"/>
              </a:rPr>
              <a:t>	İki </a:t>
            </a:r>
            <a:r>
              <a:rPr lang="tr-TR" altLang="tr-TR" sz="2800" dirty="0" err="1">
                <a:latin typeface="Times New Roman" panose="02020603050405020304" pitchFamily="18" charset="0"/>
                <a:cs typeface="Times New Roman" panose="02020603050405020304" pitchFamily="18" charset="0"/>
              </a:rPr>
              <a:t>patotip</a:t>
            </a:r>
            <a:r>
              <a:rPr lang="tr-TR" altLang="tr-TR" sz="2800" dirty="0">
                <a:latin typeface="Times New Roman" panose="02020603050405020304" pitchFamily="18" charset="0"/>
                <a:cs typeface="Times New Roman" panose="02020603050405020304" pitchFamily="18" charset="0"/>
              </a:rPr>
              <a:t> var; </a:t>
            </a:r>
            <a:br>
              <a:rPr lang="tr-TR" altLang="tr-TR" sz="2800" dirty="0">
                <a:latin typeface="Times New Roman" panose="02020603050405020304" pitchFamily="18" charset="0"/>
                <a:cs typeface="Times New Roman" panose="02020603050405020304" pitchFamily="18" charset="0"/>
              </a:rPr>
            </a:br>
            <a:r>
              <a:rPr lang="tr-TR" altLang="tr-TR" sz="2800" dirty="0">
                <a:latin typeface="Times New Roman" panose="02020603050405020304" pitchFamily="18" charset="0"/>
                <a:cs typeface="Times New Roman" panose="02020603050405020304" pitchFamily="18" charset="0"/>
              </a:rPr>
              <a:t>1-	Saha </a:t>
            </a:r>
            <a:r>
              <a:rPr lang="tr-TR" altLang="tr-TR" sz="2800" dirty="0" err="1">
                <a:latin typeface="Times New Roman" panose="02020603050405020304" pitchFamily="18" charset="0"/>
                <a:cs typeface="Times New Roman" panose="02020603050405020304" pitchFamily="18" charset="0"/>
              </a:rPr>
              <a:t>suşları</a:t>
            </a:r>
            <a:r>
              <a:rPr lang="tr-TR" altLang="tr-TR" sz="2800" dirty="0">
                <a:latin typeface="Times New Roman" panose="02020603050405020304" pitchFamily="18" charset="0"/>
                <a:cs typeface="Times New Roman" panose="02020603050405020304" pitchFamily="18" charset="0"/>
              </a:rPr>
              <a:t>, </a:t>
            </a:r>
            <a:r>
              <a:rPr lang="tr-TR" altLang="tr-TR" sz="2800" dirty="0" err="1">
                <a:latin typeface="Times New Roman" panose="02020603050405020304" pitchFamily="18" charset="0"/>
                <a:cs typeface="Times New Roman" panose="02020603050405020304" pitchFamily="18" charset="0"/>
              </a:rPr>
              <a:t>enterotropik</a:t>
            </a:r>
            <a:br>
              <a:rPr lang="tr-TR" altLang="tr-TR" sz="2800" dirty="0">
                <a:latin typeface="Times New Roman" panose="02020603050405020304" pitchFamily="18" charset="0"/>
                <a:cs typeface="Times New Roman" panose="02020603050405020304" pitchFamily="18" charset="0"/>
              </a:rPr>
            </a:br>
            <a:r>
              <a:rPr lang="tr-TR" altLang="tr-TR" sz="2800" dirty="0">
                <a:latin typeface="Times New Roman" panose="02020603050405020304" pitchFamily="18" charset="0"/>
                <a:cs typeface="Times New Roman" panose="02020603050405020304" pitchFamily="18" charset="0"/>
              </a:rPr>
              <a:t>2-	Embriyo adapte </a:t>
            </a:r>
            <a:r>
              <a:rPr lang="tr-TR" altLang="tr-TR" sz="2800" dirty="0" err="1">
                <a:latin typeface="Times New Roman" panose="02020603050405020304" pitchFamily="18" charset="0"/>
                <a:cs typeface="Times New Roman" panose="02020603050405020304" pitchFamily="18" charset="0"/>
              </a:rPr>
              <a:t>suşlar</a:t>
            </a:r>
            <a:r>
              <a:rPr lang="tr-TR" altLang="tr-TR" sz="2800" dirty="0">
                <a:latin typeface="Times New Roman" panose="02020603050405020304" pitchFamily="18" charset="0"/>
                <a:cs typeface="Times New Roman" panose="02020603050405020304" pitchFamily="18" charset="0"/>
              </a:rPr>
              <a:t>, </a:t>
            </a:r>
            <a:r>
              <a:rPr lang="tr-TR" altLang="tr-TR" sz="2800" dirty="0" err="1">
                <a:latin typeface="Times New Roman" panose="02020603050405020304" pitchFamily="18" charset="0"/>
                <a:cs typeface="Times New Roman" panose="02020603050405020304" pitchFamily="18" charset="0"/>
              </a:rPr>
              <a:t>nörotropik</a:t>
            </a:r>
            <a:endParaRPr lang="tr-TR" alt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160269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1018350"/>
            <a:ext cx="8229600" cy="859218"/>
          </a:xfrm>
        </p:spPr>
        <p:txBody>
          <a:bodyPr>
            <a:normAutofit/>
          </a:bodyPr>
          <a:lstStyle/>
          <a:p>
            <a:r>
              <a:rPr lang="en-US" altLang="tr-TR" sz="3200" b="1" dirty="0" err="1">
                <a:latin typeface="Times New Roman" panose="02020603050405020304" pitchFamily="18" charset="0"/>
                <a:cs typeface="Times New Roman" panose="02020603050405020304" pitchFamily="18" charset="0"/>
              </a:rPr>
              <a:t>Epidemiyoloji</a:t>
            </a:r>
            <a:endParaRPr lang="tr-TR" altLang="tr-TR" sz="3200" dirty="0">
              <a:solidFill>
                <a:schemeClr val="tx1"/>
              </a:solidFill>
              <a:latin typeface="Times New Roman" panose="02020603050405020304" pitchFamily="18" charset="0"/>
              <a:cs typeface="Times New Roman" panose="02020603050405020304" pitchFamily="18" charset="0"/>
            </a:endParaRPr>
          </a:p>
        </p:txBody>
      </p:sp>
      <p:sp>
        <p:nvSpPr>
          <p:cNvPr id="4099" name="Rectangle 3"/>
          <p:cNvSpPr>
            <a:spLocks noGrp="1" noChangeArrowheads="1"/>
          </p:cNvSpPr>
          <p:nvPr>
            <p:ph type="body" idx="1"/>
          </p:nvPr>
        </p:nvSpPr>
        <p:spPr>
          <a:xfrm>
            <a:off x="685800" y="2203704"/>
            <a:ext cx="7772400" cy="2819400"/>
          </a:xfrm>
        </p:spPr>
        <p:txBody>
          <a:bodyPr>
            <a:normAutofit/>
          </a:bodyPr>
          <a:lstStyle/>
          <a:p>
            <a:r>
              <a:rPr lang="tr-TR" altLang="tr-TR" sz="2800" dirty="0">
                <a:latin typeface="Times New Roman" panose="02020603050405020304" pitchFamily="18" charset="0"/>
                <a:cs typeface="Times New Roman" panose="02020603050405020304" pitchFamily="18" charset="0"/>
              </a:rPr>
              <a:t>Tavuk, hindi ve ördek hastalığa duyarlı</a:t>
            </a:r>
            <a:br>
              <a:rPr lang="tr-TR" altLang="tr-TR" sz="2800" dirty="0">
                <a:latin typeface="Times New Roman" panose="02020603050405020304" pitchFamily="18" charset="0"/>
                <a:cs typeface="Times New Roman" panose="02020603050405020304" pitchFamily="18" charset="0"/>
              </a:rPr>
            </a:br>
            <a:r>
              <a:rPr lang="tr-TR" altLang="tr-TR" sz="2800" dirty="0" err="1">
                <a:latin typeface="Times New Roman" panose="02020603050405020304" pitchFamily="18" charset="0"/>
                <a:cs typeface="Times New Roman" panose="02020603050405020304" pitchFamily="18" charset="0"/>
              </a:rPr>
              <a:t>Vertikal</a:t>
            </a:r>
            <a:r>
              <a:rPr lang="tr-TR" altLang="tr-TR" sz="2800" dirty="0">
                <a:latin typeface="Times New Roman" panose="02020603050405020304" pitchFamily="18" charset="0"/>
                <a:cs typeface="Times New Roman" panose="02020603050405020304" pitchFamily="18" charset="0"/>
              </a:rPr>
              <a:t> bulaşma var</a:t>
            </a:r>
            <a:br>
              <a:rPr lang="tr-TR" altLang="tr-TR" sz="2800" dirty="0">
                <a:latin typeface="Times New Roman" panose="02020603050405020304" pitchFamily="18" charset="0"/>
                <a:cs typeface="Times New Roman" panose="02020603050405020304" pitchFamily="18" charset="0"/>
              </a:rPr>
            </a:br>
            <a:r>
              <a:rPr lang="tr-TR" altLang="tr-TR" sz="2800" dirty="0">
                <a:latin typeface="Times New Roman" panose="02020603050405020304" pitchFamily="18" charset="0"/>
                <a:cs typeface="Times New Roman" panose="02020603050405020304" pitchFamily="18" charset="0"/>
              </a:rPr>
              <a:t>Bulaşma </a:t>
            </a:r>
            <a:r>
              <a:rPr lang="tr-TR" altLang="tr-TR" sz="2800" dirty="0" err="1">
                <a:latin typeface="Times New Roman" panose="02020603050405020304" pitchFamily="18" charset="0"/>
                <a:cs typeface="Times New Roman" panose="02020603050405020304" pitchFamily="18" charset="0"/>
              </a:rPr>
              <a:t>horizontal</a:t>
            </a:r>
            <a:r>
              <a:rPr lang="tr-TR" altLang="tr-TR" sz="2800" dirty="0">
                <a:latin typeface="Times New Roman" panose="02020603050405020304" pitchFamily="18" charset="0"/>
                <a:cs typeface="Times New Roman" panose="02020603050405020304" pitchFamily="18" charset="0"/>
              </a:rPr>
              <a:t> olarak da şekillenir</a:t>
            </a:r>
            <a:br>
              <a:rPr lang="tr-TR" altLang="tr-TR" sz="2800" dirty="0">
                <a:latin typeface="Times New Roman" panose="02020603050405020304" pitchFamily="18" charset="0"/>
                <a:cs typeface="Times New Roman" panose="02020603050405020304" pitchFamily="18" charset="0"/>
              </a:rPr>
            </a:br>
            <a:r>
              <a:rPr lang="tr-TR" altLang="tr-TR" sz="2800" dirty="0" err="1">
                <a:latin typeface="Times New Roman" panose="02020603050405020304" pitchFamily="18" charset="0"/>
                <a:cs typeface="Times New Roman" panose="02020603050405020304" pitchFamily="18" charset="0"/>
              </a:rPr>
              <a:t>İnkubasyon</a:t>
            </a:r>
            <a:r>
              <a:rPr lang="tr-TR" altLang="tr-TR" sz="2800" dirty="0">
                <a:latin typeface="Times New Roman" panose="02020603050405020304" pitchFamily="18" charset="0"/>
                <a:cs typeface="Times New Roman" panose="02020603050405020304" pitchFamily="18" charset="0"/>
              </a:rPr>
              <a:t> süresi </a:t>
            </a:r>
            <a:r>
              <a:rPr lang="tr-TR" altLang="tr-TR" sz="2800" dirty="0" err="1">
                <a:latin typeface="Times New Roman" panose="02020603050405020304" pitchFamily="18" charset="0"/>
                <a:cs typeface="Times New Roman" panose="02020603050405020304" pitchFamily="18" charset="0"/>
              </a:rPr>
              <a:t>vertikal</a:t>
            </a:r>
            <a:r>
              <a:rPr lang="tr-TR" altLang="tr-TR" sz="2800" dirty="0">
                <a:latin typeface="Times New Roman" panose="02020603050405020304" pitchFamily="18" charset="0"/>
                <a:cs typeface="Times New Roman" panose="02020603050405020304" pitchFamily="18" charset="0"/>
              </a:rPr>
              <a:t> bulaşmada 1-7 </a:t>
            </a:r>
            <a:r>
              <a:rPr lang="tr-TR" altLang="tr-TR" sz="2800" dirty="0" err="1">
                <a:latin typeface="Times New Roman" panose="02020603050405020304" pitchFamily="18" charset="0"/>
                <a:cs typeface="Times New Roman" panose="02020603050405020304" pitchFamily="18" charset="0"/>
              </a:rPr>
              <a:t>horizontal</a:t>
            </a:r>
            <a:r>
              <a:rPr lang="tr-TR" altLang="tr-TR" sz="2800" dirty="0">
                <a:latin typeface="Times New Roman" panose="02020603050405020304" pitchFamily="18" charset="0"/>
                <a:cs typeface="Times New Roman" panose="02020603050405020304" pitchFamily="18" charset="0"/>
              </a:rPr>
              <a:t> bulaşmalarda en az 11 gün</a:t>
            </a:r>
          </a:p>
        </p:txBody>
      </p:sp>
    </p:spTree>
    <p:extLst>
      <p:ext uri="{BB962C8B-B14F-4D97-AF65-F5344CB8AC3E}">
        <p14:creationId xmlns:p14="http://schemas.microsoft.com/office/powerpoint/2010/main" val="74962839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a:bodyPr>
          <a:lstStyle/>
          <a:p>
            <a:r>
              <a:rPr lang="en-US" altLang="tr-TR" sz="3200" b="1" dirty="0" err="1">
                <a:latin typeface="Times New Roman" panose="02020603050405020304" pitchFamily="18" charset="0"/>
                <a:cs typeface="Times New Roman" panose="02020603050405020304" pitchFamily="18" charset="0"/>
              </a:rPr>
              <a:t>Klinik</a:t>
            </a:r>
            <a:r>
              <a:rPr lang="en-US" altLang="tr-TR" sz="3200" b="1" dirty="0">
                <a:latin typeface="Times New Roman" panose="02020603050405020304" pitchFamily="18" charset="0"/>
                <a:cs typeface="Times New Roman" panose="02020603050405020304" pitchFamily="18" charset="0"/>
              </a:rPr>
              <a:t> </a:t>
            </a:r>
            <a:r>
              <a:rPr lang="en-US" altLang="tr-TR" sz="3200" b="1" dirty="0" err="1">
                <a:latin typeface="Times New Roman" panose="02020603050405020304" pitchFamily="18" charset="0"/>
                <a:cs typeface="Times New Roman" panose="02020603050405020304" pitchFamily="18" charset="0"/>
              </a:rPr>
              <a:t>ve</a:t>
            </a:r>
            <a:r>
              <a:rPr lang="en-US" altLang="tr-TR" sz="3200" b="1" dirty="0">
                <a:latin typeface="Times New Roman" panose="02020603050405020304" pitchFamily="18" charset="0"/>
                <a:cs typeface="Times New Roman" panose="02020603050405020304" pitchFamily="18" charset="0"/>
              </a:rPr>
              <a:t> </a:t>
            </a:r>
            <a:r>
              <a:rPr lang="en-US" altLang="tr-TR" sz="3200" b="1" dirty="0" err="1">
                <a:latin typeface="Times New Roman" panose="02020603050405020304" pitchFamily="18" charset="0"/>
                <a:cs typeface="Times New Roman" panose="02020603050405020304" pitchFamily="18" charset="0"/>
              </a:rPr>
              <a:t>makroskopik</a:t>
            </a:r>
            <a:r>
              <a:rPr lang="en-US" altLang="tr-TR" sz="3200" b="1" dirty="0">
                <a:latin typeface="Times New Roman" panose="02020603050405020304" pitchFamily="18" charset="0"/>
                <a:cs typeface="Times New Roman" panose="02020603050405020304" pitchFamily="18" charset="0"/>
              </a:rPr>
              <a:t> </a:t>
            </a:r>
            <a:r>
              <a:rPr lang="en-US" altLang="tr-TR" sz="3200" b="1" dirty="0" err="1">
                <a:latin typeface="Times New Roman" panose="02020603050405020304" pitchFamily="18" charset="0"/>
                <a:cs typeface="Times New Roman" panose="02020603050405020304" pitchFamily="18" charset="0"/>
              </a:rPr>
              <a:t>bulgular</a:t>
            </a:r>
            <a:endParaRPr lang="tr-TR" altLang="tr-TR" sz="3200" dirty="0">
              <a:solidFill>
                <a:schemeClr val="tx1"/>
              </a:solidFill>
              <a:latin typeface="Times New Roman" panose="02020603050405020304" pitchFamily="18" charset="0"/>
              <a:cs typeface="Times New Roman" panose="02020603050405020304" pitchFamily="18" charset="0"/>
            </a:endParaRPr>
          </a:p>
        </p:txBody>
      </p:sp>
      <p:sp>
        <p:nvSpPr>
          <p:cNvPr id="5123" name="Rectangle 3"/>
          <p:cNvSpPr>
            <a:spLocks noGrp="1" noChangeArrowheads="1"/>
          </p:cNvSpPr>
          <p:nvPr>
            <p:ph type="body" idx="1"/>
          </p:nvPr>
        </p:nvSpPr>
        <p:spPr/>
        <p:txBody>
          <a:bodyPr>
            <a:normAutofit/>
          </a:bodyPr>
          <a:lstStyle/>
          <a:p>
            <a:r>
              <a:rPr lang="tr-TR" altLang="tr-TR" sz="2800" dirty="0">
                <a:latin typeface="Times New Roman" panose="02020603050405020304" pitchFamily="18" charset="0"/>
                <a:cs typeface="Times New Roman" panose="02020603050405020304" pitchFamily="18" charset="0"/>
              </a:rPr>
              <a:t>Gençlerde depresyon, </a:t>
            </a:r>
            <a:r>
              <a:rPr lang="tr-TR" altLang="tr-TR" sz="2800" dirty="0" err="1">
                <a:latin typeface="Times New Roman" panose="02020603050405020304" pitchFamily="18" charset="0"/>
                <a:cs typeface="Times New Roman" panose="02020603050405020304" pitchFamily="18" charset="0"/>
              </a:rPr>
              <a:t>ataksi</a:t>
            </a:r>
            <a:r>
              <a:rPr lang="tr-TR" altLang="tr-TR" sz="2800" dirty="0">
                <a:latin typeface="Times New Roman" panose="02020603050405020304" pitchFamily="18" charset="0"/>
                <a:cs typeface="Times New Roman" panose="02020603050405020304" pitchFamily="18" charset="0"/>
              </a:rPr>
              <a:t> ve tremor</a:t>
            </a:r>
            <a:br>
              <a:rPr lang="tr-TR" altLang="tr-TR" sz="2800" dirty="0">
                <a:latin typeface="Times New Roman" panose="02020603050405020304" pitchFamily="18" charset="0"/>
                <a:cs typeface="Times New Roman" panose="02020603050405020304" pitchFamily="18" charset="0"/>
              </a:rPr>
            </a:br>
            <a:r>
              <a:rPr lang="tr-TR" altLang="tr-TR" sz="2800" dirty="0">
                <a:latin typeface="Times New Roman" panose="02020603050405020304" pitchFamily="18" charset="0"/>
                <a:cs typeface="Times New Roman" panose="02020603050405020304" pitchFamily="18" charset="0"/>
              </a:rPr>
              <a:t>Yumurtacılarda yumurta veriminde düşme damızlıklarda kuluçka veriminde düşme</a:t>
            </a:r>
            <a:br>
              <a:rPr lang="tr-TR" altLang="tr-TR" sz="2800" dirty="0">
                <a:latin typeface="Times New Roman" panose="02020603050405020304" pitchFamily="18" charset="0"/>
                <a:cs typeface="Times New Roman" panose="02020603050405020304" pitchFamily="18" charset="0"/>
              </a:rPr>
            </a:br>
            <a:r>
              <a:rPr lang="tr-TR" altLang="tr-TR" sz="2800" dirty="0">
                <a:latin typeface="Times New Roman" panose="02020603050405020304" pitchFamily="18" charset="0"/>
                <a:cs typeface="Times New Roman" panose="02020603050405020304" pitchFamily="18" charset="0"/>
              </a:rPr>
              <a:t>Lenste tek ve/veya çift taraflı </a:t>
            </a:r>
            <a:r>
              <a:rPr lang="tr-TR" altLang="tr-TR" sz="2800" dirty="0" err="1">
                <a:latin typeface="Times New Roman" panose="02020603050405020304" pitchFamily="18" charset="0"/>
                <a:cs typeface="Times New Roman" panose="02020603050405020304" pitchFamily="18" charset="0"/>
              </a:rPr>
              <a:t>opasite</a:t>
            </a:r>
            <a:br>
              <a:rPr lang="tr-TR" altLang="tr-TR" sz="2800" dirty="0">
                <a:latin typeface="Times New Roman" panose="02020603050405020304" pitchFamily="18" charset="0"/>
                <a:cs typeface="Times New Roman" panose="02020603050405020304" pitchFamily="18" charset="0"/>
              </a:rPr>
            </a:br>
            <a:r>
              <a:rPr lang="tr-TR" altLang="tr-TR" sz="2800" dirty="0">
                <a:latin typeface="Times New Roman" panose="02020603050405020304" pitchFamily="18" charset="0"/>
                <a:cs typeface="Times New Roman" panose="02020603050405020304" pitchFamily="18" charset="0"/>
              </a:rPr>
              <a:t>Sinirsel belirtiler kuluçkadan çıktıktan sonraki 1 haftada görülür</a:t>
            </a:r>
            <a:br>
              <a:rPr lang="tr-TR" altLang="tr-TR" sz="2800" dirty="0">
                <a:latin typeface="Times New Roman" panose="02020603050405020304" pitchFamily="18" charset="0"/>
                <a:cs typeface="Times New Roman" panose="02020603050405020304" pitchFamily="18" charset="0"/>
              </a:rPr>
            </a:br>
            <a:r>
              <a:rPr lang="tr-TR" altLang="tr-TR" sz="2800" dirty="0">
                <a:latin typeface="Times New Roman" panose="02020603050405020304" pitchFamily="18" charset="0"/>
                <a:cs typeface="Times New Roman" panose="02020603050405020304" pitchFamily="18" charset="0"/>
              </a:rPr>
              <a:t>Hastalık genellikle 5-6 haftalık yaşta görülürse de daha yaşlılarda da bildirilmiştir</a:t>
            </a:r>
          </a:p>
        </p:txBody>
      </p:sp>
    </p:spTree>
    <p:extLst>
      <p:ext uri="{BB962C8B-B14F-4D97-AF65-F5344CB8AC3E}">
        <p14:creationId xmlns:p14="http://schemas.microsoft.com/office/powerpoint/2010/main" val="301117414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457200" y="1417638"/>
            <a:ext cx="8001000" cy="4678362"/>
          </a:xfrm>
        </p:spPr>
        <p:txBody>
          <a:bodyPr>
            <a:normAutofit/>
          </a:bodyPr>
          <a:lstStyle/>
          <a:p>
            <a:r>
              <a:rPr lang="tr-TR" altLang="tr-TR" sz="2800" dirty="0" err="1">
                <a:latin typeface="Times New Roman" panose="02020603050405020304" pitchFamily="18" charset="0"/>
                <a:cs typeface="Times New Roman" panose="02020603050405020304" pitchFamily="18" charset="0"/>
              </a:rPr>
              <a:t>Morbitide</a:t>
            </a:r>
            <a:r>
              <a:rPr lang="tr-TR" altLang="tr-TR" sz="2800" dirty="0">
                <a:latin typeface="Times New Roman" panose="02020603050405020304" pitchFamily="18" charset="0"/>
                <a:cs typeface="Times New Roman" panose="02020603050405020304" pitchFamily="18" charset="0"/>
              </a:rPr>
              <a:t>  en fazla %60 </a:t>
            </a:r>
            <a:r>
              <a:rPr lang="tr-TR" altLang="tr-TR" sz="2800" dirty="0" err="1">
                <a:latin typeface="Times New Roman" panose="02020603050405020304" pitchFamily="18" charset="0"/>
                <a:cs typeface="Times New Roman" panose="02020603050405020304" pitchFamily="18" charset="0"/>
              </a:rPr>
              <a:t>mortalite</a:t>
            </a:r>
            <a:r>
              <a:rPr lang="tr-TR" altLang="tr-TR" sz="2800" dirty="0">
                <a:latin typeface="Times New Roman" panose="02020603050405020304" pitchFamily="18" charset="0"/>
                <a:cs typeface="Times New Roman" panose="02020603050405020304" pitchFamily="18" charset="0"/>
              </a:rPr>
              <a:t> etkilenen kanatlılarda  %15</a:t>
            </a:r>
            <a:br>
              <a:rPr lang="tr-TR" altLang="tr-TR" sz="2800" dirty="0">
                <a:latin typeface="Times New Roman" panose="02020603050405020304" pitchFamily="18" charset="0"/>
                <a:cs typeface="Times New Roman" panose="02020603050405020304" pitchFamily="18" charset="0"/>
              </a:rPr>
            </a:br>
            <a:r>
              <a:rPr lang="tr-TR" altLang="tr-TR" sz="2800" dirty="0">
                <a:latin typeface="Times New Roman" panose="02020603050405020304" pitchFamily="18" charset="0"/>
                <a:cs typeface="Times New Roman" panose="02020603050405020304" pitchFamily="18" charset="0"/>
              </a:rPr>
              <a:t>Hindilerde klinik belirtiler daha şiddetli</a:t>
            </a:r>
            <a:br>
              <a:rPr lang="tr-TR" altLang="tr-TR" sz="2800" dirty="0">
                <a:latin typeface="Times New Roman" panose="02020603050405020304" pitchFamily="18" charset="0"/>
                <a:cs typeface="Times New Roman" panose="02020603050405020304" pitchFamily="18" charset="0"/>
              </a:rPr>
            </a:br>
            <a:r>
              <a:rPr lang="tr-TR" altLang="tr-TR" sz="2800" dirty="0">
                <a:latin typeface="Times New Roman" panose="02020603050405020304" pitchFamily="18" charset="0"/>
                <a:cs typeface="Times New Roman" panose="02020603050405020304" pitchFamily="18" charset="0"/>
              </a:rPr>
              <a:t>Yumurta veriminde %5-10 düşme 2-3 hafta sonra normal seviyeye ulaşır</a:t>
            </a:r>
            <a:br>
              <a:rPr lang="tr-TR" altLang="tr-TR" sz="2800" dirty="0">
                <a:latin typeface="Times New Roman" panose="02020603050405020304" pitchFamily="18" charset="0"/>
                <a:cs typeface="Times New Roman" panose="02020603050405020304" pitchFamily="18" charset="0"/>
              </a:rPr>
            </a:br>
            <a:r>
              <a:rPr lang="tr-TR" altLang="tr-TR" sz="2800" dirty="0">
                <a:latin typeface="Times New Roman" panose="02020603050405020304" pitchFamily="18" charset="0"/>
                <a:cs typeface="Times New Roman" panose="02020603050405020304" pitchFamily="18" charset="0"/>
              </a:rPr>
              <a:t>Kuluçka veriminde yaklaşık %5 düşme</a:t>
            </a:r>
            <a:br>
              <a:rPr lang="tr-TR" altLang="tr-TR" sz="2800" dirty="0">
                <a:latin typeface="Times New Roman" panose="02020603050405020304" pitchFamily="18" charset="0"/>
                <a:cs typeface="Times New Roman" panose="02020603050405020304" pitchFamily="18" charset="0"/>
              </a:rPr>
            </a:br>
            <a:r>
              <a:rPr lang="tr-TR" altLang="tr-TR" sz="2800" dirty="0">
                <a:latin typeface="Times New Roman" panose="02020603050405020304" pitchFamily="18" charset="0"/>
                <a:cs typeface="Times New Roman" panose="02020603050405020304" pitchFamily="18" charset="0"/>
              </a:rPr>
              <a:t>Yumurta veriminde hayvanlarda haftalık ölüm %0.2-1 düzeyinde artar</a:t>
            </a:r>
            <a:br>
              <a:rPr lang="tr-TR" altLang="tr-TR" sz="2800" dirty="0">
                <a:latin typeface="Times New Roman" panose="02020603050405020304" pitchFamily="18" charset="0"/>
                <a:cs typeface="Times New Roman" panose="02020603050405020304" pitchFamily="18" charset="0"/>
              </a:rPr>
            </a:br>
            <a:r>
              <a:rPr lang="tr-TR" altLang="tr-TR" sz="2800" dirty="0" err="1">
                <a:latin typeface="Times New Roman" panose="02020603050405020304" pitchFamily="18" charset="0"/>
                <a:cs typeface="Times New Roman" panose="02020603050405020304" pitchFamily="18" charset="0"/>
              </a:rPr>
              <a:t>Makroskopik</a:t>
            </a:r>
            <a:r>
              <a:rPr lang="tr-TR" altLang="tr-TR" sz="2800" dirty="0">
                <a:latin typeface="Times New Roman" panose="02020603050405020304" pitchFamily="18" charset="0"/>
                <a:cs typeface="Times New Roman" panose="02020603050405020304" pitchFamily="18" charset="0"/>
              </a:rPr>
              <a:t> bulgu genellikle yok</a:t>
            </a:r>
          </a:p>
        </p:txBody>
      </p:sp>
      <p:sp>
        <p:nvSpPr>
          <p:cNvPr id="3" name="Rectangle 2">
            <a:extLst>
              <a:ext uri="{FF2B5EF4-FFF2-40B4-BE49-F238E27FC236}">
                <a16:creationId xmlns:a16="http://schemas.microsoft.com/office/drawing/2014/main" id="{1E0EBE27-ECAE-D848-8677-B1872C0A3FFE}"/>
              </a:ext>
            </a:extLst>
          </p:cNvPr>
          <p:cNvSpPr>
            <a:spLocks noGrp="1" noChangeArrowheads="1"/>
          </p:cNvSpPr>
          <p:nvPr>
            <p:ph type="title"/>
          </p:nvPr>
        </p:nvSpPr>
        <p:spPr>
          <a:xfrm>
            <a:off x="457200" y="274638"/>
            <a:ext cx="8229600" cy="1143000"/>
          </a:xfrm>
        </p:spPr>
        <p:txBody>
          <a:bodyPr>
            <a:normAutofit/>
          </a:bodyPr>
          <a:lstStyle/>
          <a:p>
            <a:r>
              <a:rPr lang="en-US" altLang="tr-TR" sz="3200" b="1" dirty="0" err="1">
                <a:latin typeface="Times New Roman" panose="02020603050405020304" pitchFamily="18" charset="0"/>
                <a:cs typeface="Times New Roman" panose="02020603050405020304" pitchFamily="18" charset="0"/>
              </a:rPr>
              <a:t>Klinik</a:t>
            </a:r>
            <a:r>
              <a:rPr lang="en-US" altLang="tr-TR" sz="3200" b="1" dirty="0">
                <a:latin typeface="Times New Roman" panose="02020603050405020304" pitchFamily="18" charset="0"/>
                <a:cs typeface="Times New Roman" panose="02020603050405020304" pitchFamily="18" charset="0"/>
              </a:rPr>
              <a:t> </a:t>
            </a:r>
            <a:r>
              <a:rPr lang="en-US" altLang="tr-TR" sz="3200" b="1" dirty="0" err="1">
                <a:latin typeface="Times New Roman" panose="02020603050405020304" pitchFamily="18" charset="0"/>
                <a:cs typeface="Times New Roman" panose="02020603050405020304" pitchFamily="18" charset="0"/>
              </a:rPr>
              <a:t>ve</a:t>
            </a:r>
            <a:r>
              <a:rPr lang="en-US" altLang="tr-TR" sz="3200" b="1" dirty="0">
                <a:latin typeface="Times New Roman" panose="02020603050405020304" pitchFamily="18" charset="0"/>
                <a:cs typeface="Times New Roman" panose="02020603050405020304" pitchFamily="18" charset="0"/>
              </a:rPr>
              <a:t> </a:t>
            </a:r>
            <a:r>
              <a:rPr lang="en-US" altLang="tr-TR" sz="3200" b="1" dirty="0" err="1">
                <a:latin typeface="Times New Roman" panose="02020603050405020304" pitchFamily="18" charset="0"/>
                <a:cs typeface="Times New Roman" panose="02020603050405020304" pitchFamily="18" charset="0"/>
              </a:rPr>
              <a:t>makroskopik</a:t>
            </a:r>
            <a:r>
              <a:rPr lang="en-US" altLang="tr-TR" sz="3200" b="1" dirty="0">
                <a:latin typeface="Times New Roman" panose="02020603050405020304" pitchFamily="18" charset="0"/>
                <a:cs typeface="Times New Roman" panose="02020603050405020304" pitchFamily="18" charset="0"/>
              </a:rPr>
              <a:t> </a:t>
            </a:r>
            <a:r>
              <a:rPr lang="en-US" altLang="tr-TR" sz="3200" b="1" dirty="0" err="1">
                <a:latin typeface="Times New Roman" panose="02020603050405020304" pitchFamily="18" charset="0"/>
                <a:cs typeface="Times New Roman" panose="02020603050405020304" pitchFamily="18" charset="0"/>
              </a:rPr>
              <a:t>bulgular</a:t>
            </a:r>
            <a:endParaRPr lang="tr-TR" altLang="tr-TR" sz="32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61912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BB2421DD-C994-D047-B45A-E79CE0133451}"/>
              </a:ext>
            </a:extLst>
          </p:cNvPr>
          <p:cNvSpPr>
            <a:spLocks noGrp="1" noChangeArrowheads="1"/>
          </p:cNvSpPr>
          <p:nvPr>
            <p:ph type="title" idx="4294967295"/>
          </p:nvPr>
        </p:nvSpPr>
        <p:spPr>
          <a:xfrm>
            <a:off x="292608" y="1267968"/>
            <a:ext cx="8656320" cy="5013960"/>
          </a:xfrm>
        </p:spPr>
        <p:txBody>
          <a:bodyPr>
            <a:noAutofit/>
          </a:bodyPr>
          <a:lstStyle/>
          <a:p>
            <a:pPr algn="l"/>
            <a:r>
              <a:rPr lang="tr-TR" altLang="tr-TR" sz="2800" dirty="0" err="1">
                <a:solidFill>
                  <a:schemeClr val="tx1"/>
                </a:solidFill>
                <a:latin typeface="Times New Roman" panose="02020603050405020304" pitchFamily="18" charset="0"/>
                <a:cs typeface="Times New Roman" panose="02020603050405020304" pitchFamily="18" charset="0"/>
              </a:rPr>
              <a:t>Marek</a:t>
            </a:r>
            <a:r>
              <a:rPr lang="tr-TR" altLang="tr-TR" sz="2800" dirty="0">
                <a:solidFill>
                  <a:schemeClr val="tx1"/>
                </a:solidFill>
                <a:latin typeface="Times New Roman" panose="02020603050405020304" pitchFamily="18" charset="0"/>
                <a:cs typeface="Times New Roman" panose="02020603050405020304" pitchFamily="18" charset="0"/>
              </a:rPr>
              <a:t> hastalığı </a:t>
            </a:r>
            <a:r>
              <a:rPr lang="tr-TR" altLang="tr-TR" sz="2800" dirty="0" err="1">
                <a:solidFill>
                  <a:schemeClr val="tx1"/>
                </a:solidFill>
                <a:latin typeface="Times New Roman" panose="02020603050405020304" pitchFamily="18" charset="0"/>
                <a:cs typeface="Times New Roman" panose="02020603050405020304" pitchFamily="18" charset="0"/>
              </a:rPr>
              <a:t>virusları</a:t>
            </a:r>
            <a:r>
              <a:rPr lang="tr-TR" altLang="tr-TR" sz="2800" dirty="0">
                <a:solidFill>
                  <a:schemeClr val="tx1"/>
                </a:solidFill>
                <a:latin typeface="Times New Roman" panose="02020603050405020304" pitchFamily="18" charset="0"/>
                <a:cs typeface="Times New Roman" panose="02020603050405020304" pitchFamily="18" charset="0"/>
              </a:rPr>
              <a:t>, günlük civcivlerde, doku kültürü ve </a:t>
            </a:r>
            <a:r>
              <a:rPr lang="tr-TR" altLang="tr-TR" sz="2800" dirty="0" err="1">
                <a:solidFill>
                  <a:schemeClr val="tx1"/>
                </a:solidFill>
                <a:latin typeface="Times New Roman" panose="02020603050405020304" pitchFamily="18" charset="0"/>
                <a:cs typeface="Times New Roman" panose="02020603050405020304" pitchFamily="18" charset="0"/>
              </a:rPr>
              <a:t>embriyolu</a:t>
            </a:r>
            <a:r>
              <a:rPr lang="tr-TR" altLang="tr-TR" sz="2800" dirty="0">
                <a:solidFill>
                  <a:schemeClr val="tx1"/>
                </a:solidFill>
                <a:latin typeface="Times New Roman" panose="02020603050405020304" pitchFamily="18" charset="0"/>
                <a:cs typeface="Times New Roman" panose="02020603050405020304" pitchFamily="18" charset="0"/>
              </a:rPr>
              <a:t> yumurtada üretilirler.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err="1">
                <a:solidFill>
                  <a:schemeClr val="tx1"/>
                </a:solidFill>
                <a:latin typeface="Times New Roman" panose="02020603050405020304" pitchFamily="18" charset="0"/>
                <a:cs typeface="Times New Roman" panose="02020603050405020304" pitchFamily="18" charset="0"/>
              </a:rPr>
              <a:t>Virus</a:t>
            </a:r>
            <a:r>
              <a:rPr lang="tr-TR" altLang="tr-TR" sz="2800" dirty="0">
                <a:solidFill>
                  <a:schemeClr val="tx1"/>
                </a:solidFill>
                <a:latin typeface="Times New Roman" panose="02020603050405020304" pitchFamily="18" charset="0"/>
                <a:cs typeface="Times New Roman" panose="02020603050405020304" pitchFamily="18" charset="0"/>
              </a:rPr>
              <a:t> üretiminde </a:t>
            </a:r>
            <a:r>
              <a:rPr lang="tr-TR" altLang="tr-TR" sz="2800" dirty="0" err="1">
                <a:solidFill>
                  <a:schemeClr val="tx1"/>
                </a:solidFill>
                <a:latin typeface="Times New Roman" panose="02020603050405020304" pitchFamily="18" charset="0"/>
                <a:cs typeface="Times New Roman" panose="02020603050405020304" pitchFamily="18" charset="0"/>
              </a:rPr>
              <a:t>Marek</a:t>
            </a:r>
            <a:r>
              <a:rPr lang="tr-TR" altLang="tr-TR" sz="2800" dirty="0">
                <a:solidFill>
                  <a:schemeClr val="tx1"/>
                </a:solidFill>
                <a:latin typeface="Times New Roman" panose="02020603050405020304" pitchFamily="18" charset="0"/>
                <a:cs typeface="Times New Roman" panose="02020603050405020304" pitchFamily="18" charset="0"/>
              </a:rPr>
              <a:t> hastalığı </a:t>
            </a:r>
            <a:r>
              <a:rPr lang="tr-TR" altLang="tr-TR" sz="2800" dirty="0" err="1">
                <a:solidFill>
                  <a:schemeClr val="tx1"/>
                </a:solidFill>
                <a:latin typeface="Times New Roman" panose="02020603050405020304" pitchFamily="18" charset="0"/>
                <a:cs typeface="Times New Roman" panose="02020603050405020304" pitchFamily="18" charset="0"/>
              </a:rPr>
              <a:t>lenfoma</a:t>
            </a:r>
            <a:r>
              <a:rPr lang="tr-TR" altLang="tr-TR" sz="2800" dirty="0">
                <a:solidFill>
                  <a:schemeClr val="tx1"/>
                </a:solidFill>
                <a:latin typeface="Times New Roman" panose="02020603050405020304" pitchFamily="18" charset="0"/>
                <a:cs typeface="Times New Roman" panose="02020603050405020304" pitchFamily="18" charset="0"/>
              </a:rPr>
              <a:t> hücre kültürleri de kullanılmaktadır. </a:t>
            </a:r>
            <a:r>
              <a:rPr lang="tr-TR" altLang="tr-TR" sz="2800" dirty="0" err="1">
                <a:solidFill>
                  <a:schemeClr val="tx1"/>
                </a:solidFill>
                <a:latin typeface="Times New Roman" panose="02020603050405020304" pitchFamily="18" charset="0"/>
                <a:cs typeface="Times New Roman" panose="02020603050405020304" pitchFamily="18" charset="0"/>
              </a:rPr>
              <a:t>MHV'u</a:t>
            </a:r>
            <a:r>
              <a:rPr lang="tr-TR" altLang="tr-TR" sz="2800" dirty="0">
                <a:solidFill>
                  <a:schemeClr val="tx1"/>
                </a:solidFill>
                <a:latin typeface="Times New Roman" panose="02020603050405020304" pitchFamily="18" charset="0"/>
                <a:cs typeface="Times New Roman" panose="02020603050405020304" pitchFamily="18" charset="0"/>
              </a:rPr>
              <a:t> tavuk böbrek hücrelerinde ve ördek embriyo </a:t>
            </a:r>
            <a:r>
              <a:rPr lang="tr-TR" altLang="tr-TR" sz="2800" dirty="0" err="1">
                <a:solidFill>
                  <a:schemeClr val="tx1"/>
                </a:solidFill>
                <a:latin typeface="Times New Roman" panose="02020603050405020304" pitchFamily="18" charset="0"/>
                <a:cs typeface="Times New Roman" panose="02020603050405020304" pitchFamily="18" charset="0"/>
              </a:rPr>
              <a:t>fibroblastlarda</a:t>
            </a:r>
            <a:r>
              <a:rPr lang="tr-TR" altLang="tr-TR" sz="2800" dirty="0">
                <a:solidFill>
                  <a:schemeClr val="tx1"/>
                </a:solidFill>
                <a:latin typeface="Times New Roman" panose="02020603050405020304" pitchFamily="18" charset="0"/>
                <a:cs typeface="Times New Roman" panose="02020603050405020304" pitchFamily="18" charset="0"/>
              </a:rPr>
              <a:t> ürer ve plaklar oluşturur. </a:t>
            </a:r>
            <a:r>
              <a:rPr lang="tr-TR" altLang="tr-TR" sz="2800" dirty="0" err="1">
                <a:solidFill>
                  <a:schemeClr val="tx1"/>
                </a:solidFill>
                <a:latin typeface="Times New Roman" panose="02020603050405020304" pitchFamily="18" charset="0"/>
                <a:cs typeface="Times New Roman" panose="02020603050405020304" pitchFamily="18" charset="0"/>
              </a:rPr>
              <a:t>Virus</a:t>
            </a:r>
            <a:r>
              <a:rPr lang="tr-TR" altLang="tr-TR" sz="2800" dirty="0">
                <a:solidFill>
                  <a:schemeClr val="tx1"/>
                </a:solidFill>
                <a:latin typeface="Times New Roman" panose="02020603050405020304" pitchFamily="18" charset="0"/>
                <a:cs typeface="Times New Roman" panose="02020603050405020304" pitchFamily="18" charset="0"/>
              </a:rPr>
              <a:t> ancak hücre içinde canlı kalabilir. Bu nedenle </a:t>
            </a:r>
            <a:r>
              <a:rPr lang="tr-TR" altLang="tr-TR" sz="2800" dirty="0" err="1">
                <a:solidFill>
                  <a:schemeClr val="tx1"/>
                </a:solidFill>
                <a:latin typeface="Times New Roman" panose="02020603050405020304" pitchFamily="18" charset="0"/>
                <a:cs typeface="Times New Roman" panose="02020603050405020304" pitchFamily="18" charset="0"/>
              </a:rPr>
              <a:t>MHV'larına</a:t>
            </a:r>
            <a:r>
              <a:rPr lang="tr-TR" altLang="tr-TR" sz="2800" dirty="0">
                <a:solidFill>
                  <a:schemeClr val="tx1"/>
                </a:solidFill>
                <a:latin typeface="Times New Roman" panose="02020603050405020304" pitchFamily="18" charset="0"/>
                <a:cs typeface="Times New Roman" panose="02020603050405020304" pitchFamily="18" charset="0"/>
              </a:rPr>
              <a:t> hücre bağımlı </a:t>
            </a:r>
            <a:r>
              <a:rPr lang="tr-TR" altLang="tr-TR" sz="2800" dirty="0" err="1">
                <a:solidFill>
                  <a:schemeClr val="tx1"/>
                </a:solidFill>
                <a:latin typeface="Times New Roman" panose="02020603050405020304" pitchFamily="18" charset="0"/>
                <a:cs typeface="Times New Roman" panose="02020603050405020304" pitchFamily="18" charset="0"/>
              </a:rPr>
              <a:t>viruslar</a:t>
            </a:r>
            <a:r>
              <a:rPr lang="tr-TR" altLang="tr-TR" sz="2800" dirty="0">
                <a:solidFill>
                  <a:schemeClr val="tx1"/>
                </a:solidFill>
                <a:latin typeface="Times New Roman" panose="02020603050405020304" pitchFamily="18" charset="0"/>
                <a:cs typeface="Times New Roman" panose="02020603050405020304" pitchFamily="18" charset="0"/>
              </a:rPr>
              <a:t> denilmektedir.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err="1">
                <a:solidFill>
                  <a:schemeClr val="tx1"/>
                </a:solidFill>
                <a:latin typeface="Times New Roman" panose="02020603050405020304" pitchFamily="18" charset="0"/>
                <a:cs typeface="Times New Roman" panose="02020603050405020304" pitchFamily="18" charset="0"/>
              </a:rPr>
              <a:t>MHV'u</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embriyolu</a:t>
            </a:r>
            <a:r>
              <a:rPr lang="tr-TR" altLang="tr-TR" sz="2800" dirty="0">
                <a:solidFill>
                  <a:schemeClr val="tx1"/>
                </a:solidFill>
                <a:latin typeface="Times New Roman" panose="02020603050405020304" pitchFamily="18" charset="0"/>
                <a:cs typeface="Times New Roman" panose="02020603050405020304" pitchFamily="18" charset="0"/>
              </a:rPr>
              <a:t> yumurtada, özellikle </a:t>
            </a:r>
            <a:r>
              <a:rPr lang="tr-TR" altLang="tr-TR" sz="2800" dirty="0" err="1">
                <a:solidFill>
                  <a:schemeClr val="tx1"/>
                </a:solidFill>
                <a:latin typeface="Times New Roman" panose="02020603050405020304" pitchFamily="18" charset="0"/>
                <a:cs typeface="Times New Roman" panose="02020603050405020304" pitchFamily="18" charset="0"/>
              </a:rPr>
              <a:t>korioallantoik</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membranda</a:t>
            </a:r>
            <a:r>
              <a:rPr lang="tr-TR" altLang="tr-TR" sz="2800" dirty="0">
                <a:solidFill>
                  <a:schemeClr val="tx1"/>
                </a:solidFill>
                <a:latin typeface="Times New Roman" panose="02020603050405020304" pitchFamily="18" charset="0"/>
                <a:cs typeface="Times New Roman" panose="02020603050405020304" pitchFamily="18" charset="0"/>
              </a:rPr>
              <a:t> ürer ve odaklar oluşturur. Hücre bağımlı değildir. Kolaylıkla </a:t>
            </a:r>
            <a:r>
              <a:rPr lang="tr-TR" altLang="tr-TR" sz="2800" dirty="0" err="1">
                <a:solidFill>
                  <a:schemeClr val="tx1"/>
                </a:solidFill>
                <a:latin typeface="Times New Roman" panose="02020603050405020304" pitchFamily="18" charset="0"/>
                <a:cs typeface="Times New Roman" panose="02020603050405020304" pitchFamily="18" charset="0"/>
              </a:rPr>
              <a:t>liyofilize</a:t>
            </a:r>
            <a:r>
              <a:rPr lang="tr-TR" altLang="tr-TR" sz="2800" dirty="0">
                <a:solidFill>
                  <a:schemeClr val="tx1"/>
                </a:solidFill>
                <a:latin typeface="Times New Roman" panose="02020603050405020304" pitchFamily="18" charset="0"/>
                <a:cs typeface="Times New Roman" panose="02020603050405020304" pitchFamily="18" charset="0"/>
              </a:rPr>
              <a:t> edilirler.</a:t>
            </a:r>
            <a:endParaRPr lang="tr-TR" altLang="tr-TR" sz="2800" b="1" dirty="0">
              <a:solidFill>
                <a:schemeClr val="tx1"/>
              </a:solidFill>
              <a:latin typeface="Times New Roman" panose="02020603050405020304" pitchFamily="18" charset="0"/>
              <a:cs typeface="Times New Roman" panose="02020603050405020304" pitchFamily="18" charset="0"/>
            </a:endParaRPr>
          </a:p>
        </p:txBody>
      </p:sp>
      <p:sp>
        <p:nvSpPr>
          <p:cNvPr id="3" name="Metin kutusu 2">
            <a:extLst>
              <a:ext uri="{FF2B5EF4-FFF2-40B4-BE49-F238E27FC236}">
                <a16:creationId xmlns:a16="http://schemas.microsoft.com/office/drawing/2014/main" id="{058B7F34-F503-6443-B076-2EC043D9FE06}"/>
              </a:ext>
            </a:extLst>
          </p:cNvPr>
          <p:cNvSpPr txBox="1"/>
          <p:nvPr/>
        </p:nvSpPr>
        <p:spPr>
          <a:xfrm>
            <a:off x="411480" y="576072"/>
            <a:ext cx="4572000" cy="584775"/>
          </a:xfrm>
          <a:prstGeom prst="rect">
            <a:avLst/>
          </a:prstGeom>
          <a:noFill/>
        </p:spPr>
        <p:txBody>
          <a:bodyPr wrap="square">
            <a:spAutoFit/>
          </a:bodyPr>
          <a:lstStyle/>
          <a:p>
            <a:r>
              <a:rPr lang="tr-TR" altLang="tr-TR" sz="3200" b="1" dirty="0">
                <a:solidFill>
                  <a:schemeClr val="tx1"/>
                </a:solidFill>
                <a:latin typeface="Times New Roman" panose="02020603050405020304" pitchFamily="18" charset="0"/>
                <a:cs typeface="Times New Roman" panose="02020603050405020304" pitchFamily="18" charset="0"/>
              </a:rPr>
              <a:t>Etiyoloji</a:t>
            </a:r>
            <a:endParaRPr lang="tr-TR" sz="32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09600" y="228600"/>
            <a:ext cx="7772400" cy="762000"/>
          </a:xfrm>
        </p:spPr>
        <p:txBody>
          <a:bodyPr>
            <a:normAutofit/>
          </a:bodyPr>
          <a:lstStyle/>
          <a:p>
            <a:r>
              <a:rPr lang="en-US" altLang="tr-TR" sz="3600" b="1" dirty="0" err="1">
                <a:latin typeface="Times New Roman" panose="02020603050405020304" pitchFamily="18" charset="0"/>
                <a:cs typeface="Times New Roman" panose="02020603050405020304" pitchFamily="18" charset="0"/>
              </a:rPr>
              <a:t>Teşhis</a:t>
            </a:r>
            <a:endParaRPr lang="tr-TR" altLang="tr-TR" sz="3600" dirty="0">
              <a:solidFill>
                <a:schemeClr val="tx1"/>
              </a:solidFill>
              <a:latin typeface="Times New Roman" panose="02020603050405020304" pitchFamily="18" charset="0"/>
              <a:cs typeface="Times New Roman" panose="02020603050405020304" pitchFamily="18" charset="0"/>
            </a:endParaRPr>
          </a:p>
        </p:txBody>
      </p:sp>
      <p:sp>
        <p:nvSpPr>
          <p:cNvPr id="7171" name="Rectangle 3"/>
          <p:cNvSpPr>
            <a:spLocks noGrp="1" noChangeArrowheads="1"/>
          </p:cNvSpPr>
          <p:nvPr>
            <p:ph type="body" idx="1"/>
          </p:nvPr>
        </p:nvSpPr>
        <p:spPr>
          <a:xfrm>
            <a:off x="685800" y="1207008"/>
            <a:ext cx="7772400" cy="4949952"/>
          </a:xfrm>
        </p:spPr>
        <p:txBody>
          <a:bodyPr>
            <a:noAutofit/>
          </a:bodyPr>
          <a:lstStyle/>
          <a:p>
            <a:r>
              <a:rPr lang="tr-TR" altLang="tr-TR" sz="2800" dirty="0">
                <a:latin typeface="Times New Roman" panose="02020603050405020304" pitchFamily="18" charset="0"/>
                <a:cs typeface="Times New Roman" panose="02020603050405020304" pitchFamily="18" charset="0"/>
              </a:rPr>
              <a:t>Klinik ve </a:t>
            </a:r>
            <a:r>
              <a:rPr lang="tr-TR" altLang="tr-TR" sz="2800" dirty="0" err="1">
                <a:latin typeface="Times New Roman" panose="02020603050405020304" pitchFamily="18" charset="0"/>
                <a:cs typeface="Times New Roman" panose="02020603050405020304" pitchFamily="18" charset="0"/>
              </a:rPr>
              <a:t>nekropsi</a:t>
            </a:r>
            <a:r>
              <a:rPr lang="tr-TR" altLang="tr-TR" sz="2800" dirty="0">
                <a:latin typeface="Times New Roman" panose="02020603050405020304" pitchFamily="18" charset="0"/>
                <a:cs typeface="Times New Roman" panose="02020603050405020304" pitchFamily="18" charset="0"/>
              </a:rPr>
              <a:t>: ND, MD ve beslenmeye bağlı </a:t>
            </a:r>
            <a:r>
              <a:rPr lang="tr-TR" altLang="tr-TR" sz="2800" dirty="0" err="1">
                <a:latin typeface="Times New Roman" panose="02020603050405020304" pitchFamily="18" charset="0"/>
                <a:cs typeface="Times New Roman" panose="02020603050405020304" pitchFamily="18" charset="0"/>
              </a:rPr>
              <a:t>ensefalomalasiler</a:t>
            </a:r>
            <a:r>
              <a:rPr lang="tr-TR" altLang="tr-TR" sz="2800" dirty="0">
                <a:latin typeface="Times New Roman" panose="02020603050405020304" pitchFamily="18" charset="0"/>
                <a:cs typeface="Times New Roman" panose="02020603050405020304" pitchFamily="18" charset="0"/>
              </a:rPr>
              <a:t> ile ayrılması gerekir. Klinik belirtiler hastalığın teşhisi için yeterli değil.</a:t>
            </a:r>
          </a:p>
          <a:p>
            <a:r>
              <a:rPr lang="tr-TR" altLang="tr-TR" sz="2800" dirty="0">
                <a:latin typeface="Times New Roman" panose="02020603050405020304" pitchFamily="18" charset="0"/>
                <a:cs typeface="Times New Roman" panose="02020603050405020304" pitchFamily="18" charset="0"/>
              </a:rPr>
              <a:t>Laboratuvar teşhisi</a:t>
            </a:r>
          </a:p>
          <a:p>
            <a:pPr lvl="1"/>
            <a:r>
              <a:rPr lang="tr-TR" altLang="tr-TR" dirty="0" err="1">
                <a:latin typeface="Times New Roman" panose="02020603050405020304" pitchFamily="18" charset="0"/>
                <a:cs typeface="Times New Roman" panose="02020603050405020304" pitchFamily="18" charset="0"/>
              </a:rPr>
              <a:t>Histopatolojik</a:t>
            </a:r>
            <a:r>
              <a:rPr lang="tr-TR" altLang="tr-TR" dirty="0">
                <a:latin typeface="Times New Roman" panose="02020603050405020304" pitchFamily="18" charset="0"/>
                <a:cs typeface="Times New Roman" panose="02020603050405020304" pitchFamily="18" charset="0"/>
              </a:rPr>
              <a:t> muayeneler teşhise yardımcı olur</a:t>
            </a:r>
          </a:p>
          <a:p>
            <a:pPr lvl="1"/>
            <a:r>
              <a:rPr lang="tr-TR" altLang="tr-TR" dirty="0" err="1">
                <a:latin typeface="Times New Roman" panose="02020603050405020304" pitchFamily="18" charset="0"/>
                <a:cs typeface="Times New Roman" panose="02020603050405020304" pitchFamily="18" charset="0"/>
              </a:rPr>
              <a:t>Virus</a:t>
            </a:r>
            <a:r>
              <a:rPr lang="tr-TR" altLang="tr-TR" dirty="0">
                <a:latin typeface="Times New Roman" panose="02020603050405020304" pitchFamily="18" charset="0"/>
                <a:cs typeface="Times New Roman" panose="02020603050405020304" pitchFamily="18" charset="0"/>
              </a:rPr>
              <a:t> izolasyonu; ETY 5-6 günlük Yumurta sarısına </a:t>
            </a:r>
            <a:r>
              <a:rPr lang="tr-TR" altLang="tr-TR" dirty="0" err="1">
                <a:latin typeface="Times New Roman" panose="02020603050405020304" pitchFamily="18" charset="0"/>
                <a:cs typeface="Times New Roman" panose="02020603050405020304" pitchFamily="18" charset="0"/>
              </a:rPr>
              <a:t>inokulasyon</a:t>
            </a:r>
            <a:endParaRPr lang="tr-TR" altLang="tr-TR" dirty="0">
              <a:latin typeface="Times New Roman" panose="02020603050405020304" pitchFamily="18" charset="0"/>
              <a:cs typeface="Times New Roman" panose="02020603050405020304" pitchFamily="18" charset="0"/>
            </a:endParaRPr>
          </a:p>
          <a:p>
            <a:pPr lvl="1"/>
            <a:r>
              <a:rPr lang="tr-TR" altLang="tr-TR" dirty="0">
                <a:latin typeface="Times New Roman" panose="02020603050405020304" pitchFamily="18" charset="0"/>
                <a:cs typeface="Times New Roman" panose="02020603050405020304" pitchFamily="18" charset="0"/>
              </a:rPr>
              <a:t>VN, ELISA, FAT</a:t>
            </a:r>
          </a:p>
          <a:p>
            <a:pPr lvl="1"/>
            <a:r>
              <a:rPr lang="tr-TR" altLang="tr-TR" dirty="0">
                <a:latin typeface="Times New Roman" panose="02020603050405020304" pitchFamily="18" charset="0"/>
                <a:cs typeface="Times New Roman" panose="02020603050405020304" pitchFamily="18" charset="0"/>
              </a:rPr>
              <a:t>Moleküler analiz</a:t>
            </a:r>
          </a:p>
        </p:txBody>
      </p:sp>
    </p:spTree>
    <p:extLst>
      <p:ext uri="{BB962C8B-B14F-4D97-AF65-F5344CB8AC3E}">
        <p14:creationId xmlns:p14="http://schemas.microsoft.com/office/powerpoint/2010/main" val="166034264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56616" y="807720"/>
            <a:ext cx="7772400" cy="618744"/>
          </a:xfrm>
        </p:spPr>
        <p:txBody>
          <a:bodyPr>
            <a:normAutofit/>
          </a:bodyPr>
          <a:lstStyle/>
          <a:p>
            <a:r>
              <a:rPr lang="en-US" altLang="tr-TR" sz="3200" b="1" dirty="0" err="1">
                <a:latin typeface="Times New Roman" panose="02020603050405020304" pitchFamily="18" charset="0"/>
                <a:cs typeface="Times New Roman" panose="02020603050405020304" pitchFamily="18" charset="0"/>
              </a:rPr>
              <a:t>Kontrol</a:t>
            </a:r>
            <a:endParaRPr lang="tr-TR" altLang="tr-TR" sz="3200" dirty="0">
              <a:solidFill>
                <a:schemeClr val="tx1"/>
              </a:solidFill>
              <a:latin typeface="Times New Roman" panose="02020603050405020304" pitchFamily="18" charset="0"/>
              <a:cs typeface="Times New Roman" panose="02020603050405020304" pitchFamily="18" charset="0"/>
            </a:endParaRPr>
          </a:p>
        </p:txBody>
      </p:sp>
      <p:sp>
        <p:nvSpPr>
          <p:cNvPr id="8195" name="Rectangle 3"/>
          <p:cNvSpPr>
            <a:spLocks noGrp="1" noChangeArrowheads="1"/>
          </p:cNvSpPr>
          <p:nvPr>
            <p:ph type="body" idx="1"/>
          </p:nvPr>
        </p:nvSpPr>
        <p:spPr>
          <a:xfrm>
            <a:off x="685800" y="1950720"/>
            <a:ext cx="7772400" cy="2779776"/>
          </a:xfrm>
        </p:spPr>
        <p:txBody>
          <a:bodyPr>
            <a:normAutofit/>
          </a:bodyPr>
          <a:lstStyle/>
          <a:p>
            <a:r>
              <a:rPr lang="tr-TR" altLang="tr-TR" sz="2800" dirty="0" err="1">
                <a:latin typeface="Times New Roman" panose="02020603050405020304" pitchFamily="18" charset="0"/>
                <a:cs typeface="Times New Roman" panose="02020603050405020304" pitchFamily="18" charset="0"/>
              </a:rPr>
              <a:t>Vertikal</a:t>
            </a:r>
            <a:r>
              <a:rPr lang="tr-TR" altLang="tr-TR" sz="2800" dirty="0">
                <a:latin typeface="Times New Roman" panose="02020603050405020304" pitchFamily="18" charset="0"/>
                <a:cs typeface="Times New Roman" panose="02020603050405020304" pitchFamily="18" charset="0"/>
              </a:rPr>
              <a:t> bulaşma</a:t>
            </a:r>
          </a:p>
          <a:p>
            <a:r>
              <a:rPr lang="tr-TR" altLang="tr-TR" sz="2800" dirty="0" err="1">
                <a:latin typeface="Times New Roman" panose="02020603050405020304" pitchFamily="18" charset="0"/>
                <a:cs typeface="Times New Roman" panose="02020603050405020304" pitchFamily="18" charset="0"/>
              </a:rPr>
              <a:t>Biyogüvenlik</a:t>
            </a:r>
            <a:endParaRPr lang="tr-TR" altLang="tr-TR" sz="2800" dirty="0">
              <a:latin typeface="Times New Roman" panose="02020603050405020304" pitchFamily="18" charset="0"/>
              <a:cs typeface="Times New Roman" panose="02020603050405020304" pitchFamily="18" charset="0"/>
            </a:endParaRPr>
          </a:p>
          <a:p>
            <a:r>
              <a:rPr lang="tr-TR" altLang="tr-TR" sz="2800" dirty="0">
                <a:latin typeface="Times New Roman" panose="02020603050405020304" pitchFamily="18" charset="0"/>
                <a:cs typeface="Times New Roman" panose="02020603050405020304" pitchFamily="18" charset="0"/>
              </a:rPr>
              <a:t>Aşılama</a:t>
            </a:r>
          </a:p>
          <a:p>
            <a:pPr lvl="1"/>
            <a:r>
              <a:rPr lang="tr-TR" altLang="tr-TR" dirty="0">
                <a:latin typeface="Times New Roman" panose="02020603050405020304" pitchFamily="18" charset="0"/>
                <a:cs typeface="Times New Roman" panose="02020603050405020304" pitchFamily="18" charset="0"/>
              </a:rPr>
              <a:t>Canlı aşı</a:t>
            </a:r>
          </a:p>
        </p:txBody>
      </p:sp>
    </p:spTree>
    <p:extLst>
      <p:ext uri="{BB962C8B-B14F-4D97-AF65-F5344CB8AC3E}">
        <p14:creationId xmlns:p14="http://schemas.microsoft.com/office/powerpoint/2010/main" val="2632273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98EA0F72-9736-3440-90DD-3B0B8F41ABA5}"/>
              </a:ext>
            </a:extLst>
          </p:cNvPr>
          <p:cNvSpPr>
            <a:spLocks noGrp="1" noChangeArrowheads="1"/>
          </p:cNvSpPr>
          <p:nvPr>
            <p:ph type="title" idx="4294967295"/>
          </p:nvPr>
        </p:nvSpPr>
        <p:spPr>
          <a:xfrm>
            <a:off x="609600" y="1172962"/>
            <a:ext cx="7772400" cy="5361950"/>
          </a:xfrm>
        </p:spPr>
        <p:txBody>
          <a:bodyPr>
            <a:noAutofit/>
          </a:bodyPr>
          <a:lstStyle/>
          <a:p>
            <a:pPr algn="l"/>
            <a:r>
              <a:rPr lang="tr-TR" altLang="tr-TR" sz="2800" dirty="0" err="1">
                <a:solidFill>
                  <a:schemeClr val="tx1"/>
                </a:solidFill>
                <a:latin typeface="Times New Roman" panose="02020603050405020304" pitchFamily="18" charset="0"/>
                <a:cs typeface="Times New Roman" panose="02020603050405020304" pitchFamily="18" charset="0"/>
              </a:rPr>
              <a:t>Marek</a:t>
            </a:r>
            <a:r>
              <a:rPr lang="tr-TR" altLang="tr-TR" sz="2800" dirty="0">
                <a:solidFill>
                  <a:schemeClr val="tx1"/>
                </a:solidFill>
                <a:latin typeface="Times New Roman" panose="02020603050405020304" pitchFamily="18" charset="0"/>
                <a:cs typeface="Times New Roman" panose="02020603050405020304" pitchFamily="18" charset="0"/>
              </a:rPr>
              <a:t> hastalığı yalnız tavuklarda görülmüştür.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Deneysel olarak hindi, sülün ve bıldırcınlarda enfeksiyon oluşturulmuştur.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Hastalık genellikle 16 haftalıktan küçük tavuklarda çok görülür.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Yumurta dönemindeki tavuklarda ve damızlık sürülerde hastalık saptanmıştır. Ayrıca son yıllarda Israil ve Fransa'da da ticari hindi sürülerinde </a:t>
            </a:r>
            <a:r>
              <a:rPr lang="tr-TR" altLang="tr-TR" sz="2800" dirty="0" err="1">
                <a:solidFill>
                  <a:schemeClr val="tx1"/>
                </a:solidFill>
                <a:latin typeface="Times New Roman" panose="02020603050405020304" pitchFamily="18" charset="0"/>
                <a:cs typeface="Times New Roman" panose="02020603050405020304" pitchFamily="18" charset="0"/>
              </a:rPr>
              <a:t>Marek</a:t>
            </a:r>
            <a:r>
              <a:rPr lang="tr-TR" altLang="tr-TR" sz="2800" dirty="0">
                <a:solidFill>
                  <a:schemeClr val="tx1"/>
                </a:solidFill>
                <a:latin typeface="Times New Roman" panose="02020603050405020304" pitchFamily="18" charset="0"/>
                <a:cs typeface="Times New Roman" panose="02020603050405020304" pitchFamily="18" charset="0"/>
              </a:rPr>
              <a:t> hastalığının teşhis edildiği bildirilmiştir.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Bulaşma solunum yolu ile olur.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err="1">
                <a:solidFill>
                  <a:schemeClr val="tx1"/>
                </a:solidFill>
                <a:latin typeface="Times New Roman" panose="02020603050405020304" pitchFamily="18" charset="0"/>
                <a:cs typeface="Times New Roman" panose="02020603050405020304" pitchFamily="18" charset="0"/>
              </a:rPr>
              <a:t>Verikal</a:t>
            </a:r>
            <a:r>
              <a:rPr lang="tr-TR" altLang="tr-TR" sz="2800" dirty="0">
                <a:solidFill>
                  <a:schemeClr val="tx1"/>
                </a:solidFill>
                <a:latin typeface="Times New Roman" panose="02020603050405020304" pitchFamily="18" charset="0"/>
                <a:cs typeface="Times New Roman" panose="02020603050405020304" pitchFamily="18" charset="0"/>
              </a:rPr>
              <a:t> bulaşma görülmez. </a:t>
            </a:r>
            <a:br>
              <a:rPr lang="tr-TR" altLang="tr-TR" sz="2800" dirty="0">
                <a:solidFill>
                  <a:schemeClr val="tx1"/>
                </a:solidFill>
                <a:latin typeface="Times New Roman" panose="02020603050405020304" pitchFamily="18" charset="0"/>
                <a:cs typeface="Times New Roman" panose="02020603050405020304" pitchFamily="18" charset="0"/>
              </a:rPr>
            </a:br>
            <a:endParaRPr lang="tr-TR" altLang="tr-TR" sz="2800" dirty="0">
              <a:solidFill>
                <a:schemeClr val="tx1"/>
              </a:solidFill>
              <a:latin typeface="Times New Roman" panose="02020603050405020304" pitchFamily="18" charset="0"/>
              <a:cs typeface="Times New Roman" panose="02020603050405020304" pitchFamily="18" charset="0"/>
            </a:endParaRPr>
          </a:p>
        </p:txBody>
      </p:sp>
      <p:sp>
        <p:nvSpPr>
          <p:cNvPr id="4" name="Metin kutusu 3">
            <a:extLst>
              <a:ext uri="{FF2B5EF4-FFF2-40B4-BE49-F238E27FC236}">
                <a16:creationId xmlns:a16="http://schemas.microsoft.com/office/drawing/2014/main" id="{7B045382-D4B4-3C49-8F1D-2C746C26CA0D}"/>
              </a:ext>
            </a:extLst>
          </p:cNvPr>
          <p:cNvSpPr txBox="1"/>
          <p:nvPr/>
        </p:nvSpPr>
        <p:spPr>
          <a:xfrm>
            <a:off x="609600" y="545068"/>
            <a:ext cx="4572000" cy="584775"/>
          </a:xfrm>
          <a:prstGeom prst="rect">
            <a:avLst/>
          </a:prstGeom>
          <a:noFill/>
        </p:spPr>
        <p:txBody>
          <a:bodyPr wrap="square">
            <a:spAutoFit/>
          </a:bodyPr>
          <a:lstStyle/>
          <a:p>
            <a:r>
              <a:rPr lang="tr-TR" altLang="tr-TR" sz="3200" b="1" dirty="0">
                <a:solidFill>
                  <a:schemeClr val="tx1"/>
                </a:solidFill>
                <a:latin typeface="Times New Roman" panose="02020603050405020304" pitchFamily="18" charset="0"/>
                <a:cs typeface="Times New Roman" panose="02020603050405020304" pitchFamily="18" charset="0"/>
              </a:rPr>
              <a:t>Epidemiyoloji</a:t>
            </a:r>
            <a:endParaRPr lang="tr-TR" sz="32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387435F9-D7D9-484F-9AD2-9F717050DB27}"/>
              </a:ext>
            </a:extLst>
          </p:cNvPr>
          <p:cNvSpPr>
            <a:spLocks noGrp="1" noChangeArrowheads="1"/>
          </p:cNvSpPr>
          <p:nvPr>
            <p:ph type="title" idx="4294967295"/>
          </p:nvPr>
        </p:nvSpPr>
        <p:spPr>
          <a:xfrm>
            <a:off x="542544" y="1164860"/>
            <a:ext cx="8345424" cy="5418820"/>
          </a:xfrm>
        </p:spPr>
        <p:txBody>
          <a:bodyPr>
            <a:noAutofit/>
          </a:bodyPr>
          <a:lstStyle/>
          <a:p>
            <a:pPr algn="l"/>
            <a:r>
              <a:rPr lang="tr-TR" altLang="tr-TR" sz="2800" dirty="0">
                <a:solidFill>
                  <a:schemeClr val="tx1"/>
                </a:solidFill>
                <a:latin typeface="Times New Roman" panose="02020603050405020304" pitchFamily="18" charset="0"/>
                <a:cs typeface="Times New Roman" panose="02020603050405020304" pitchFamily="18" charset="0"/>
              </a:rPr>
              <a:t>Bulaşma direkt temas ile duyarlı tavuklara bulaşır.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err="1">
                <a:solidFill>
                  <a:schemeClr val="tx1"/>
                </a:solidFill>
                <a:latin typeface="Times New Roman" panose="02020603050405020304" pitchFamily="18" charset="0"/>
                <a:cs typeface="Times New Roman" panose="02020603050405020304" pitchFamily="18" charset="0"/>
              </a:rPr>
              <a:t>Kontamine</a:t>
            </a:r>
            <a:r>
              <a:rPr lang="tr-TR" altLang="tr-TR" sz="2800" dirty="0">
                <a:solidFill>
                  <a:schemeClr val="tx1"/>
                </a:solidFill>
                <a:latin typeface="Times New Roman" panose="02020603050405020304" pitchFamily="18" charset="0"/>
                <a:cs typeface="Times New Roman" panose="02020603050405020304" pitchFamily="18" charset="0"/>
              </a:rPr>
              <a:t> kümeslerde </a:t>
            </a:r>
            <a:r>
              <a:rPr lang="tr-TR" altLang="tr-TR" sz="2800" dirty="0" err="1">
                <a:solidFill>
                  <a:schemeClr val="tx1"/>
                </a:solidFill>
                <a:latin typeface="Times New Roman" panose="02020603050405020304" pitchFamily="18" charset="0"/>
                <a:cs typeface="Times New Roman" panose="02020603050405020304" pitchFamily="18" charset="0"/>
              </a:rPr>
              <a:t>indirekt</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horizontal</a:t>
            </a:r>
            <a:r>
              <a:rPr lang="tr-TR" altLang="tr-TR" sz="2800" dirty="0">
                <a:solidFill>
                  <a:schemeClr val="tx1"/>
                </a:solidFill>
                <a:latin typeface="Times New Roman" panose="02020603050405020304" pitchFamily="18" charset="0"/>
                <a:cs typeface="Times New Roman" panose="02020603050405020304" pitchFamily="18" charset="0"/>
              </a:rPr>
              <a:t> bulaşma ile hastalık sürü içinde yayılır.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err="1">
                <a:solidFill>
                  <a:schemeClr val="tx1"/>
                </a:solidFill>
                <a:latin typeface="Times New Roman" panose="02020603050405020304" pitchFamily="18" charset="0"/>
                <a:cs typeface="Times New Roman" panose="02020603050405020304" pitchFamily="18" charset="0"/>
              </a:rPr>
              <a:t>MHV'u</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enfekte</a:t>
            </a:r>
            <a:r>
              <a:rPr lang="tr-TR" altLang="tr-TR" sz="2800" dirty="0">
                <a:solidFill>
                  <a:schemeClr val="tx1"/>
                </a:solidFill>
                <a:latin typeface="Times New Roman" panose="02020603050405020304" pitchFamily="18" charset="0"/>
                <a:cs typeface="Times New Roman" panose="02020603050405020304" pitchFamily="18" charset="0"/>
              </a:rPr>
              <a:t> tavukların tüy </a:t>
            </a:r>
            <a:r>
              <a:rPr lang="tr-TR" altLang="tr-TR" sz="2800" dirty="0" err="1">
                <a:solidFill>
                  <a:schemeClr val="tx1"/>
                </a:solidFill>
                <a:latin typeface="Times New Roman" panose="02020603050405020304" pitchFamily="18" charset="0"/>
                <a:cs typeface="Times New Roman" panose="02020603050405020304" pitchFamily="18" charset="0"/>
              </a:rPr>
              <a:t>foliküllerinde</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keratinize</a:t>
            </a:r>
            <a:r>
              <a:rPr lang="tr-TR" altLang="tr-TR" sz="2800" dirty="0">
                <a:solidFill>
                  <a:schemeClr val="tx1"/>
                </a:solidFill>
                <a:latin typeface="Times New Roman" panose="02020603050405020304" pitchFamily="18" charset="0"/>
                <a:cs typeface="Times New Roman" panose="02020603050405020304" pitchFamily="18" charset="0"/>
              </a:rPr>
              <a:t> tabakadaki </a:t>
            </a:r>
            <a:r>
              <a:rPr lang="tr-TR" altLang="tr-TR" sz="2800" dirty="0" err="1">
                <a:solidFill>
                  <a:schemeClr val="tx1"/>
                </a:solidFill>
                <a:latin typeface="Times New Roman" panose="02020603050405020304" pitchFamily="18" charset="0"/>
                <a:cs typeface="Times New Roman" panose="02020603050405020304" pitchFamily="18" charset="0"/>
              </a:rPr>
              <a:t>epitel</a:t>
            </a:r>
            <a:r>
              <a:rPr lang="tr-TR" altLang="tr-TR" sz="2800" dirty="0">
                <a:solidFill>
                  <a:schemeClr val="tx1"/>
                </a:solidFill>
                <a:latin typeface="Times New Roman" panose="02020603050405020304" pitchFamily="18" charset="0"/>
                <a:cs typeface="Times New Roman" panose="02020603050405020304" pitchFamily="18" charset="0"/>
              </a:rPr>
              <a:t> hücrelerinde çoğalır.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Tüylerin dökülmesi ile </a:t>
            </a:r>
            <a:r>
              <a:rPr lang="tr-TR" altLang="tr-TR" sz="2800" dirty="0" err="1">
                <a:solidFill>
                  <a:schemeClr val="tx1"/>
                </a:solidFill>
                <a:latin typeface="Times New Roman" panose="02020603050405020304" pitchFamily="18" charset="0"/>
                <a:cs typeface="Times New Roman" panose="02020603050405020304" pitchFamily="18" charset="0"/>
              </a:rPr>
              <a:t>folikül</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epitelleri</a:t>
            </a:r>
            <a:r>
              <a:rPr lang="tr-TR" altLang="tr-TR" sz="2800" dirty="0">
                <a:solidFill>
                  <a:schemeClr val="tx1"/>
                </a:solidFill>
                <a:latin typeface="Times New Roman" panose="02020603050405020304" pitchFamily="18" charset="0"/>
                <a:cs typeface="Times New Roman" panose="02020603050405020304" pitchFamily="18" charset="0"/>
              </a:rPr>
              <a:t> ve deri döküntüleri </a:t>
            </a:r>
            <a:r>
              <a:rPr lang="tr-TR" altLang="tr-TR" sz="2800" dirty="0" err="1">
                <a:solidFill>
                  <a:schemeClr val="tx1"/>
                </a:solidFill>
                <a:latin typeface="Times New Roman" panose="02020603050405020304" pitchFamily="18" charset="0"/>
                <a:cs typeface="Times New Roman" panose="02020603050405020304" pitchFamily="18" charset="0"/>
              </a:rPr>
              <a:t>virus</a:t>
            </a:r>
            <a:r>
              <a:rPr lang="tr-TR" altLang="tr-TR" sz="2800" dirty="0">
                <a:solidFill>
                  <a:schemeClr val="tx1"/>
                </a:solidFill>
                <a:latin typeface="Times New Roman" panose="02020603050405020304" pitchFamily="18" charset="0"/>
                <a:cs typeface="Times New Roman" panose="02020603050405020304" pitchFamily="18" charset="0"/>
              </a:rPr>
              <a:t> kaynağıdır</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Hastalıklı kümeste normal görünen tavukların çoğu portördür.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Kümes içinde devamlı </a:t>
            </a:r>
            <a:r>
              <a:rPr lang="tr-TR" altLang="tr-TR" sz="2800" dirty="0" err="1">
                <a:solidFill>
                  <a:schemeClr val="tx1"/>
                </a:solidFill>
                <a:latin typeface="Times New Roman" panose="02020603050405020304" pitchFamily="18" charset="0"/>
                <a:cs typeface="Times New Roman" panose="02020603050405020304" pitchFamily="18" charset="0"/>
              </a:rPr>
              <a:t>enfeksiyöz</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virusun</a:t>
            </a:r>
            <a:r>
              <a:rPr lang="tr-TR" altLang="tr-TR" sz="2800" dirty="0">
                <a:solidFill>
                  <a:schemeClr val="tx1"/>
                </a:solidFill>
                <a:latin typeface="Times New Roman" panose="02020603050405020304" pitchFamily="18" charset="0"/>
                <a:cs typeface="Times New Roman" panose="02020603050405020304" pitchFamily="18" charset="0"/>
              </a:rPr>
              <a:t> etrafa saçılması sonucu enfeksiyon kümeste devamlı olarak kalmaktadır.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 </a:t>
            </a:r>
          </a:p>
        </p:txBody>
      </p:sp>
      <p:sp>
        <p:nvSpPr>
          <p:cNvPr id="3" name="Metin kutusu 2">
            <a:extLst>
              <a:ext uri="{FF2B5EF4-FFF2-40B4-BE49-F238E27FC236}">
                <a16:creationId xmlns:a16="http://schemas.microsoft.com/office/drawing/2014/main" id="{58E01FCF-F181-5344-8F28-26889E175746}"/>
              </a:ext>
            </a:extLst>
          </p:cNvPr>
          <p:cNvSpPr txBox="1"/>
          <p:nvPr/>
        </p:nvSpPr>
        <p:spPr>
          <a:xfrm>
            <a:off x="542544" y="398764"/>
            <a:ext cx="4572000" cy="584775"/>
          </a:xfrm>
          <a:prstGeom prst="rect">
            <a:avLst/>
          </a:prstGeom>
          <a:noFill/>
        </p:spPr>
        <p:txBody>
          <a:bodyPr wrap="square">
            <a:spAutoFit/>
          </a:bodyPr>
          <a:lstStyle/>
          <a:p>
            <a:r>
              <a:rPr lang="tr-TR" altLang="tr-TR" sz="3200" b="1" dirty="0">
                <a:solidFill>
                  <a:schemeClr val="tx1"/>
                </a:solidFill>
                <a:latin typeface="Times New Roman" panose="02020603050405020304" pitchFamily="18" charset="0"/>
                <a:cs typeface="Times New Roman" panose="02020603050405020304" pitchFamily="18" charset="0"/>
              </a:rPr>
              <a:t>Epidemiyoloji</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05413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2A4B8AFF-9625-764B-A2CF-3AF855CF601A}"/>
              </a:ext>
            </a:extLst>
          </p:cNvPr>
          <p:cNvSpPr>
            <a:spLocks noGrp="1" noChangeArrowheads="1"/>
          </p:cNvSpPr>
          <p:nvPr>
            <p:ph type="title" idx="4294967295"/>
          </p:nvPr>
        </p:nvSpPr>
        <p:spPr>
          <a:xfrm>
            <a:off x="441960" y="1316736"/>
            <a:ext cx="8260080" cy="4608576"/>
          </a:xfrm>
        </p:spPr>
        <p:txBody>
          <a:bodyPr>
            <a:noAutofit/>
          </a:bodyPr>
          <a:lstStyle/>
          <a:p>
            <a:pPr algn="l"/>
            <a:r>
              <a:rPr lang="tr-TR" altLang="tr-TR" sz="2800" dirty="0">
                <a:latin typeface="Times New Roman" panose="02020603050405020304" pitchFamily="18" charset="0"/>
                <a:cs typeface="Times New Roman" panose="02020603050405020304" pitchFamily="18" charset="0"/>
              </a:rPr>
              <a:t>Genç tavuklar enfeksiyona daha duyarlıdır. Ancak hastalık her yaş tavukta görülebilir. </a:t>
            </a:r>
            <a:br>
              <a:rPr lang="tr-TR" altLang="tr-TR" sz="2800" dirty="0">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Klinik semptomlar 3-4 haftadan önce görülmez.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err="1">
                <a:latin typeface="Times New Roman" panose="02020603050405020304" pitchFamily="18" charset="0"/>
                <a:cs typeface="Times New Roman" panose="02020603050405020304" pitchFamily="18" charset="0"/>
              </a:rPr>
              <a:t>İ</a:t>
            </a:r>
            <a:r>
              <a:rPr lang="tr-TR" altLang="tr-TR" sz="2800" dirty="0" err="1">
                <a:solidFill>
                  <a:schemeClr val="tx1"/>
                </a:solidFill>
                <a:latin typeface="Times New Roman" panose="02020603050405020304" pitchFamily="18" charset="0"/>
                <a:cs typeface="Times New Roman" panose="02020603050405020304" pitchFamily="18" charset="0"/>
              </a:rPr>
              <a:t>nkubasyon</a:t>
            </a:r>
            <a:r>
              <a:rPr lang="tr-TR" altLang="tr-TR" sz="2800" dirty="0">
                <a:solidFill>
                  <a:schemeClr val="tx1"/>
                </a:solidFill>
                <a:latin typeface="Times New Roman" panose="02020603050405020304" pitchFamily="18" charset="0"/>
                <a:cs typeface="Times New Roman" panose="02020603050405020304" pitchFamily="18" charset="0"/>
              </a:rPr>
              <a:t> süresi, </a:t>
            </a:r>
            <a:r>
              <a:rPr lang="tr-TR" altLang="tr-TR" sz="2800" dirty="0" err="1">
                <a:solidFill>
                  <a:schemeClr val="tx1"/>
                </a:solidFill>
                <a:latin typeface="Times New Roman" panose="02020603050405020304" pitchFamily="18" charset="0"/>
                <a:cs typeface="Times New Roman" panose="02020603050405020304" pitchFamily="18" charset="0"/>
              </a:rPr>
              <a:t>virusun</a:t>
            </a:r>
            <a:r>
              <a:rPr lang="tr-TR" altLang="tr-TR" sz="2800" dirty="0">
                <a:solidFill>
                  <a:schemeClr val="tx1"/>
                </a:solidFill>
                <a:latin typeface="Times New Roman" panose="02020603050405020304" pitchFamily="18" charset="0"/>
                <a:cs typeface="Times New Roman" panose="02020603050405020304" pitchFamily="18" charset="0"/>
              </a:rPr>
              <a:t> </a:t>
            </a:r>
            <a:r>
              <a:rPr lang="tr-TR" altLang="tr-TR" sz="2800" dirty="0" err="1">
                <a:solidFill>
                  <a:schemeClr val="tx1"/>
                </a:solidFill>
                <a:latin typeface="Times New Roman" panose="02020603050405020304" pitchFamily="18" charset="0"/>
                <a:cs typeface="Times New Roman" panose="02020603050405020304" pitchFamily="18" charset="0"/>
              </a:rPr>
              <a:t>virülensi</a:t>
            </a:r>
            <a:r>
              <a:rPr lang="tr-TR" altLang="tr-TR" sz="2800" dirty="0">
                <a:solidFill>
                  <a:schemeClr val="tx1"/>
                </a:solidFill>
                <a:latin typeface="Times New Roman" panose="02020603050405020304" pitchFamily="18" charset="0"/>
                <a:cs typeface="Times New Roman" panose="02020603050405020304" pitchFamily="18" charset="0"/>
              </a:rPr>
              <a:t>, dozu, bulaşma yolu, civcivlerin genetik özellikleri ve dişi veya erkek oluşlarına göre değişmektedir.</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a:solidFill>
                  <a:schemeClr val="tx1"/>
                </a:solidFill>
                <a:latin typeface="Times New Roman" panose="02020603050405020304" pitchFamily="18" charset="0"/>
                <a:cs typeface="Times New Roman" panose="02020603050405020304" pitchFamily="18" charset="0"/>
              </a:rPr>
              <a:t>Doğal koşullarda oluşan enfeksiyonda </a:t>
            </a:r>
            <a:r>
              <a:rPr lang="tr-TR" altLang="tr-TR" sz="2800" dirty="0" err="1">
                <a:solidFill>
                  <a:schemeClr val="tx1"/>
                </a:solidFill>
                <a:latin typeface="Times New Roman" panose="02020603050405020304" pitchFamily="18" charset="0"/>
                <a:cs typeface="Times New Roman" panose="02020603050405020304" pitchFamily="18" charset="0"/>
              </a:rPr>
              <a:t>inkubasyon</a:t>
            </a:r>
            <a:r>
              <a:rPr lang="tr-TR" altLang="tr-TR" sz="2800" dirty="0">
                <a:solidFill>
                  <a:schemeClr val="tx1"/>
                </a:solidFill>
                <a:latin typeface="Times New Roman" panose="02020603050405020304" pitchFamily="18" charset="0"/>
                <a:cs typeface="Times New Roman" panose="02020603050405020304" pitchFamily="18" charset="0"/>
              </a:rPr>
              <a:t> süresinin saptanması zordur. Salgınlar bazen 3-4 haftalık civcivlerde de görülebilir. </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err="1">
                <a:solidFill>
                  <a:schemeClr val="tx1"/>
                </a:solidFill>
                <a:latin typeface="Times New Roman" panose="02020603050405020304" pitchFamily="18" charset="0"/>
                <a:cs typeface="Times New Roman" panose="02020603050405020304" pitchFamily="18" charset="0"/>
              </a:rPr>
              <a:t>Marek</a:t>
            </a:r>
            <a:r>
              <a:rPr lang="tr-TR" altLang="tr-TR" sz="2800" dirty="0">
                <a:solidFill>
                  <a:schemeClr val="tx1"/>
                </a:solidFill>
                <a:latin typeface="Times New Roman" panose="02020603050405020304" pitchFamily="18" charset="0"/>
                <a:cs typeface="Times New Roman" panose="02020603050405020304" pitchFamily="18" charset="0"/>
              </a:rPr>
              <a:t> hastalığında en şiddetli olgular 8-9. haftadan sonra ortaya çıkmaktadır.</a:t>
            </a:r>
          </a:p>
        </p:txBody>
      </p:sp>
      <p:sp>
        <p:nvSpPr>
          <p:cNvPr id="3" name="Metin kutusu 2">
            <a:extLst>
              <a:ext uri="{FF2B5EF4-FFF2-40B4-BE49-F238E27FC236}">
                <a16:creationId xmlns:a16="http://schemas.microsoft.com/office/drawing/2014/main" id="{A772602C-3782-FF45-B2A5-04B82A39CAB7}"/>
              </a:ext>
            </a:extLst>
          </p:cNvPr>
          <p:cNvSpPr txBox="1"/>
          <p:nvPr/>
        </p:nvSpPr>
        <p:spPr>
          <a:xfrm>
            <a:off x="542544" y="398764"/>
            <a:ext cx="4572000" cy="584775"/>
          </a:xfrm>
          <a:prstGeom prst="rect">
            <a:avLst/>
          </a:prstGeom>
          <a:noFill/>
        </p:spPr>
        <p:txBody>
          <a:bodyPr wrap="square">
            <a:spAutoFit/>
          </a:bodyPr>
          <a:lstStyle/>
          <a:p>
            <a:r>
              <a:rPr lang="tr-TR" altLang="tr-TR" sz="3200" b="1" dirty="0">
                <a:solidFill>
                  <a:schemeClr val="tx1"/>
                </a:solidFill>
                <a:latin typeface="Times New Roman" panose="02020603050405020304" pitchFamily="18" charset="0"/>
                <a:cs typeface="Times New Roman" panose="02020603050405020304" pitchFamily="18" charset="0"/>
              </a:rPr>
              <a:t>Epidemiyoloji</a:t>
            </a:r>
            <a:endParaRPr lang="tr-TR" sz="32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DB4B0660-09A3-F146-8F3E-472D56C7DE70}"/>
              </a:ext>
            </a:extLst>
          </p:cNvPr>
          <p:cNvSpPr>
            <a:spLocks noGrp="1" noChangeArrowheads="1"/>
          </p:cNvSpPr>
          <p:nvPr>
            <p:ph type="title" idx="4294967295"/>
          </p:nvPr>
        </p:nvSpPr>
        <p:spPr>
          <a:xfrm>
            <a:off x="533400" y="1066800"/>
            <a:ext cx="7924800" cy="4724400"/>
          </a:xfrm>
        </p:spPr>
        <p:txBody>
          <a:bodyPr>
            <a:noAutofit/>
          </a:bodyPr>
          <a:lstStyle/>
          <a:p>
            <a:pPr algn="l"/>
            <a:r>
              <a:rPr lang="tr-TR" altLang="tr-TR" sz="2800" dirty="0" err="1">
                <a:solidFill>
                  <a:schemeClr val="tx1"/>
                </a:solidFill>
                <a:latin typeface="Times New Roman" panose="02020603050405020304" pitchFamily="18" charset="0"/>
                <a:cs typeface="Times New Roman" panose="02020603050405020304" pitchFamily="18" charset="0"/>
              </a:rPr>
              <a:t>Marek</a:t>
            </a:r>
            <a:r>
              <a:rPr lang="tr-TR" altLang="tr-TR" sz="2800" dirty="0">
                <a:solidFill>
                  <a:schemeClr val="tx1"/>
                </a:solidFill>
                <a:latin typeface="Times New Roman" panose="02020603050405020304" pitchFamily="18" charset="0"/>
                <a:cs typeface="Times New Roman" panose="02020603050405020304" pitchFamily="18" charset="0"/>
              </a:rPr>
              <a:t> hastalığı </a:t>
            </a:r>
            <a:r>
              <a:rPr lang="tr-TR" altLang="tr-TR" sz="2800" dirty="0" err="1">
                <a:solidFill>
                  <a:schemeClr val="tx1"/>
                </a:solidFill>
                <a:latin typeface="Times New Roman" panose="02020603050405020304" pitchFamily="18" charset="0"/>
                <a:cs typeface="Times New Roman" panose="02020603050405020304" pitchFamily="18" charset="0"/>
              </a:rPr>
              <a:t>progresif</a:t>
            </a:r>
            <a:r>
              <a:rPr lang="tr-TR" altLang="tr-TR" sz="2800" dirty="0">
                <a:solidFill>
                  <a:schemeClr val="tx1"/>
                </a:solidFill>
                <a:latin typeface="Times New Roman" panose="02020603050405020304" pitchFamily="18" charset="0"/>
                <a:cs typeface="Times New Roman" panose="02020603050405020304" pitchFamily="18" charset="0"/>
              </a:rPr>
              <a:t> (ilerleme gösteren) bir hastalıktır. Hastalık belirtileri değişiktir. Belirtiler başlıca </a:t>
            </a:r>
            <a:r>
              <a:rPr lang="tr-TR" altLang="tr-TR" sz="2800" dirty="0" err="1">
                <a:solidFill>
                  <a:schemeClr val="tx1"/>
                </a:solidFill>
                <a:latin typeface="Times New Roman" panose="02020603050405020304" pitchFamily="18" charset="0"/>
                <a:cs typeface="Times New Roman" panose="02020603050405020304" pitchFamily="18" charset="0"/>
              </a:rPr>
              <a:t>neurolenfomatoz</a:t>
            </a:r>
            <a:r>
              <a:rPr lang="tr-TR" altLang="tr-TR" sz="2800" dirty="0">
                <a:solidFill>
                  <a:schemeClr val="tx1"/>
                </a:solidFill>
                <a:latin typeface="Times New Roman" panose="02020603050405020304" pitchFamily="18" charset="0"/>
                <a:cs typeface="Times New Roman" panose="02020603050405020304" pitchFamily="18" charset="0"/>
              </a:rPr>
              <a:t>, akut </a:t>
            </a:r>
            <a:r>
              <a:rPr lang="tr-TR" altLang="tr-TR" sz="2800" dirty="0" err="1">
                <a:solidFill>
                  <a:schemeClr val="tx1"/>
                </a:solidFill>
                <a:latin typeface="Times New Roman" panose="02020603050405020304" pitchFamily="18" charset="0"/>
                <a:cs typeface="Times New Roman" panose="02020603050405020304" pitchFamily="18" charset="0"/>
              </a:rPr>
              <a:t>Marek</a:t>
            </a:r>
            <a:r>
              <a:rPr lang="tr-TR" altLang="tr-TR" sz="2800" dirty="0">
                <a:solidFill>
                  <a:schemeClr val="tx1"/>
                </a:solidFill>
                <a:latin typeface="Times New Roman" panose="02020603050405020304" pitchFamily="18" charset="0"/>
                <a:cs typeface="Times New Roman" panose="02020603050405020304" pitchFamily="18" charset="0"/>
              </a:rPr>
              <a:t> hastalığı belirtileri, okular, </a:t>
            </a:r>
            <a:r>
              <a:rPr lang="tr-TR" altLang="tr-TR" sz="2800" dirty="0" err="1">
                <a:solidFill>
                  <a:schemeClr val="tx1"/>
                </a:solidFill>
                <a:latin typeface="Times New Roman" panose="02020603050405020304" pitchFamily="18" charset="0"/>
                <a:cs typeface="Times New Roman" panose="02020603050405020304" pitchFamily="18" charset="0"/>
              </a:rPr>
              <a:t>lenfomatoz</a:t>
            </a:r>
            <a:r>
              <a:rPr lang="tr-TR" altLang="tr-TR" sz="2800" dirty="0">
                <a:solidFill>
                  <a:schemeClr val="tx1"/>
                </a:solidFill>
                <a:latin typeface="Times New Roman" panose="02020603050405020304" pitchFamily="18" charset="0"/>
                <a:cs typeface="Times New Roman" panose="02020603050405020304" pitchFamily="18" charset="0"/>
              </a:rPr>
              <a:t> ve derideki lezyonlardır.</a:t>
            </a:r>
            <a:br>
              <a:rPr lang="tr-TR" altLang="tr-TR" sz="2800" dirty="0">
                <a:solidFill>
                  <a:schemeClr val="tx1"/>
                </a:solidFill>
                <a:latin typeface="Times New Roman" panose="02020603050405020304" pitchFamily="18" charset="0"/>
                <a:cs typeface="Times New Roman" panose="02020603050405020304" pitchFamily="18" charset="0"/>
              </a:rPr>
            </a:br>
            <a:r>
              <a:rPr lang="tr-TR" altLang="tr-TR" sz="2800" dirty="0" err="1">
                <a:solidFill>
                  <a:schemeClr val="tx1"/>
                </a:solidFill>
                <a:latin typeface="Times New Roman" panose="02020603050405020304" pitchFamily="18" charset="0"/>
                <a:cs typeface="Times New Roman" panose="02020603050405020304" pitchFamily="18" charset="0"/>
              </a:rPr>
              <a:t>Periferal</a:t>
            </a:r>
            <a:r>
              <a:rPr lang="tr-TR" altLang="tr-TR" sz="2800" dirty="0">
                <a:solidFill>
                  <a:schemeClr val="tx1"/>
                </a:solidFill>
                <a:latin typeface="Times New Roman" panose="02020603050405020304" pitchFamily="18" charset="0"/>
                <a:cs typeface="Times New Roman" panose="02020603050405020304" pitchFamily="18" charset="0"/>
              </a:rPr>
              <a:t> sinirlerin etkilenmesi sonu bacak ve kanatta tikel veya tam bir </a:t>
            </a:r>
            <a:r>
              <a:rPr lang="tr-TR" altLang="tr-TR" sz="2800" dirty="0" err="1">
                <a:solidFill>
                  <a:schemeClr val="tx1"/>
                </a:solidFill>
                <a:latin typeface="Times New Roman" panose="02020603050405020304" pitchFamily="18" charset="0"/>
                <a:cs typeface="Times New Roman" panose="02020603050405020304" pitchFamily="18" charset="0"/>
              </a:rPr>
              <a:t>paraliz</a:t>
            </a:r>
            <a:r>
              <a:rPr lang="tr-TR" altLang="tr-TR" sz="2800" dirty="0">
                <a:solidFill>
                  <a:schemeClr val="tx1"/>
                </a:solidFill>
                <a:latin typeface="Times New Roman" panose="02020603050405020304" pitchFamily="18" charset="0"/>
                <a:cs typeface="Times New Roman" panose="02020603050405020304" pitchFamily="18" charset="0"/>
              </a:rPr>
              <a:t> görülür. </a:t>
            </a:r>
            <a:r>
              <a:rPr lang="tr-TR" altLang="tr-TR" sz="2800" dirty="0" err="1">
                <a:solidFill>
                  <a:schemeClr val="tx1"/>
                </a:solidFill>
                <a:latin typeface="Times New Roman" panose="02020603050405020304" pitchFamily="18" charset="0"/>
                <a:cs typeface="Times New Roman" panose="02020603050405020304" pitchFamily="18" charset="0"/>
              </a:rPr>
              <a:t>Enfekte</a:t>
            </a:r>
            <a:r>
              <a:rPr lang="tr-TR" altLang="tr-TR" sz="2800" dirty="0">
                <a:solidFill>
                  <a:schemeClr val="tx1"/>
                </a:solidFill>
                <a:latin typeface="Times New Roman" panose="02020603050405020304" pitchFamily="18" charset="0"/>
                <a:cs typeface="Times New Roman" panose="02020603050405020304" pitchFamily="18" charset="0"/>
              </a:rPr>
              <a:t> sürüde </a:t>
            </a:r>
            <a:r>
              <a:rPr lang="tr-TR" altLang="tr-TR" sz="2800" dirty="0" err="1">
                <a:solidFill>
                  <a:schemeClr val="tx1"/>
                </a:solidFill>
                <a:latin typeface="Times New Roman" panose="02020603050405020304" pitchFamily="18" charset="0"/>
                <a:cs typeface="Times New Roman" panose="02020603050405020304" pitchFamily="18" charset="0"/>
              </a:rPr>
              <a:t>paraliz</a:t>
            </a:r>
            <a:r>
              <a:rPr lang="tr-TR" altLang="tr-TR" sz="2800" dirty="0">
                <a:solidFill>
                  <a:schemeClr val="tx1"/>
                </a:solidFill>
                <a:latin typeface="Times New Roman" panose="02020603050405020304" pitchFamily="18" charset="0"/>
                <a:cs typeface="Times New Roman" panose="02020603050405020304" pitchFamily="18" charset="0"/>
              </a:rPr>
              <a:t> yalnız birkaç tavukta şekillenmiş olabilir. Diğer </a:t>
            </a:r>
            <a:r>
              <a:rPr lang="tr-TR" altLang="tr-TR" sz="2800" dirty="0" err="1">
                <a:solidFill>
                  <a:schemeClr val="tx1"/>
                </a:solidFill>
                <a:latin typeface="Times New Roman" panose="02020603050405020304" pitchFamily="18" charset="0"/>
                <a:cs typeface="Times New Roman" panose="02020603050405020304" pitchFamily="18" charset="0"/>
              </a:rPr>
              <a:t>enfekte</a:t>
            </a:r>
            <a:r>
              <a:rPr lang="tr-TR" altLang="tr-TR" sz="2800" dirty="0">
                <a:solidFill>
                  <a:schemeClr val="tx1"/>
                </a:solidFill>
                <a:latin typeface="Times New Roman" panose="02020603050405020304" pitchFamily="18" charset="0"/>
                <a:cs typeface="Times New Roman" panose="02020603050405020304" pitchFamily="18" charset="0"/>
              </a:rPr>
              <a:t> tavuklarda </a:t>
            </a:r>
            <a:r>
              <a:rPr lang="tr-TR" altLang="tr-TR" sz="2800" dirty="0" err="1">
                <a:solidFill>
                  <a:schemeClr val="tx1"/>
                </a:solidFill>
                <a:latin typeface="Times New Roman" panose="02020603050405020304" pitchFamily="18" charset="0"/>
                <a:cs typeface="Times New Roman" panose="02020603050405020304" pitchFamily="18" charset="0"/>
              </a:rPr>
              <a:t>paraliz</a:t>
            </a:r>
            <a:r>
              <a:rPr lang="tr-TR" altLang="tr-TR" sz="2800" dirty="0">
                <a:solidFill>
                  <a:schemeClr val="tx1"/>
                </a:solidFill>
                <a:latin typeface="Times New Roman" panose="02020603050405020304" pitchFamily="18" charset="0"/>
                <a:cs typeface="Times New Roman" panose="02020603050405020304" pitchFamily="18" charset="0"/>
              </a:rPr>
              <a:t> görülmeyebilir. </a:t>
            </a:r>
            <a:r>
              <a:rPr lang="tr-TR" altLang="tr-TR" sz="2800" dirty="0" err="1">
                <a:solidFill>
                  <a:schemeClr val="tx1"/>
                </a:solidFill>
                <a:latin typeface="Times New Roman" panose="02020603050405020304" pitchFamily="18" charset="0"/>
                <a:cs typeface="Times New Roman" panose="02020603050405020304" pitchFamily="18" charset="0"/>
              </a:rPr>
              <a:t>Periferal</a:t>
            </a:r>
            <a:r>
              <a:rPr lang="tr-TR" altLang="tr-TR" sz="2800" dirty="0">
                <a:solidFill>
                  <a:schemeClr val="tx1"/>
                </a:solidFill>
                <a:latin typeface="Times New Roman" panose="02020603050405020304" pitchFamily="18" charset="0"/>
                <a:cs typeface="Times New Roman" panose="02020603050405020304" pitchFamily="18" charset="0"/>
              </a:rPr>
              <a:t> sinirlerin etkilenmesi sonucu oluşan semptomlar, etkilenen sinirlere göre değişir. </a:t>
            </a:r>
          </a:p>
        </p:txBody>
      </p:sp>
      <p:sp>
        <p:nvSpPr>
          <p:cNvPr id="4" name="Metin kutusu 3">
            <a:extLst>
              <a:ext uri="{FF2B5EF4-FFF2-40B4-BE49-F238E27FC236}">
                <a16:creationId xmlns:a16="http://schemas.microsoft.com/office/drawing/2014/main" id="{2D8A95AD-9EEA-6548-8309-B5F11B737974}"/>
              </a:ext>
            </a:extLst>
          </p:cNvPr>
          <p:cNvSpPr txBox="1"/>
          <p:nvPr/>
        </p:nvSpPr>
        <p:spPr>
          <a:xfrm>
            <a:off x="533400" y="317212"/>
            <a:ext cx="4572000" cy="584775"/>
          </a:xfrm>
          <a:prstGeom prst="rect">
            <a:avLst/>
          </a:prstGeom>
          <a:noFill/>
        </p:spPr>
        <p:txBody>
          <a:bodyPr wrap="square">
            <a:spAutoFit/>
          </a:bodyPr>
          <a:lstStyle/>
          <a:p>
            <a:r>
              <a:rPr lang="tr-TR" altLang="tr-TR" sz="3200" b="1" dirty="0">
                <a:solidFill>
                  <a:schemeClr val="tx1"/>
                </a:solidFill>
                <a:latin typeface="Times New Roman" panose="02020603050405020304" pitchFamily="18" charset="0"/>
                <a:cs typeface="Times New Roman" panose="02020603050405020304" pitchFamily="18" charset="0"/>
              </a:rPr>
              <a:t>Semptomlar</a:t>
            </a:r>
            <a:endParaRPr lang="tr-TR" sz="3200" dirty="0">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747</TotalTime>
  <Words>3817</Words>
  <Application>Microsoft Macintosh PowerPoint</Application>
  <PresentationFormat>Ekran Gösterisi (4:3)</PresentationFormat>
  <Paragraphs>97</Paragraphs>
  <Slides>51</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51</vt:i4>
      </vt:variant>
    </vt:vector>
  </HeadingPairs>
  <TitlesOfParts>
    <vt:vector size="55" baseType="lpstr">
      <vt:lpstr>Arial</vt:lpstr>
      <vt:lpstr>Calibri</vt:lpstr>
      <vt:lpstr>Times New Roman</vt:lpstr>
      <vt:lpstr>Office Theme</vt:lpstr>
      <vt:lpstr>Viral Hastalıklar-4</vt:lpstr>
      <vt:lpstr>PowerPoint Sunusu</vt:lpstr>
      <vt:lpstr>PowerPoint Sunusu</vt:lpstr>
      <vt:lpstr>PowerPoint Sunusu</vt:lpstr>
      <vt:lpstr>Marek hastalığı virusları, günlük civcivlerde, doku kültürü ve embriyolu yumurtada üretilirler.  Virus üretiminde Marek hastalığı lenfoma hücre kültürleri de kullanılmaktadır. MHV'u tavuk böbrek hücrelerinde ve ördek embriyo fibroblastlarda ürer ve plaklar oluşturur. Virus ancak hücre içinde canlı kalabilir. Bu nedenle MHV'larına hücre bağımlı viruslar denilmektedir.  MHV'u embriyolu yumurtada, özellikle korioallantoik membranda ürer ve odaklar oluşturur. Hücre bağımlı değildir. Kolaylıkla liyofilize edilirler.</vt:lpstr>
      <vt:lpstr>Marek hastalığı yalnız tavuklarda görülmüştür.  Deneysel olarak hindi, sülün ve bıldırcınlarda enfeksiyon oluşturulmuştur.  Hastalık genellikle 16 haftalıktan küçük tavuklarda çok görülür.  Yumurta dönemindeki tavuklarda ve damızlık sürülerde hastalık saptanmıştır. Ayrıca son yıllarda Israil ve Fransa'da da ticari hindi sürülerinde Marek hastalığının teşhis edildiği bildirilmiştir.  Bulaşma solunum yolu ile olur.  Verikal bulaşma görülmez.  </vt:lpstr>
      <vt:lpstr>Bulaşma direkt temas ile duyarlı tavuklara bulaşır.  Kontamine kümeslerde indirekt horizontal bulaşma ile hastalık sürü içinde yayılır.  MHV'u enfekte tavukların tüy foliküllerinde, keratinize tabakadaki epitel hücrelerinde çoğalır.  Tüylerin dökülmesi ile folikül epitelleri ve deri döküntüleri virus kaynağıdır Hastalıklı kümeste normal görünen tavukların çoğu portördür.   Kümes içinde devamlı enfeksiyöz virusun etrafa saçılması sonucu enfeksiyon kümeste devamlı olarak kalmaktadır.   </vt:lpstr>
      <vt:lpstr>Genç tavuklar enfeksiyona daha duyarlıdır. Ancak hastalık her yaş tavukta görülebilir.  Klinik semptomlar 3-4 haftadan önce görülmez.  İnkubasyon süresi, virusun virülensi, dozu, bulaşma yolu, civcivlerin genetik özellikleri ve dişi veya erkek oluşlarına göre değişmektedir. Doğal koşullarda oluşan enfeksiyonda inkubasyon süresinin saptanması zordur. Salgınlar bazen 3-4 haftalık civcivlerde de görülebilir.  Marek hastalığında en şiddetli olgular 8-9. haftadan sonra ortaya çıkmaktadır.</vt:lpstr>
      <vt:lpstr>Marek hastalığı progresif (ilerleme gösteren) bir hastalıktır. Hastalık belirtileri değişiktir. Belirtiler başlıca neurolenfomatoz, akut Marek hastalığı belirtileri, okular, lenfomatoz ve derideki lezyonlardır. Periferal sinirlerin etkilenmesi sonu bacak ve kanatta tikel veya tam bir paraliz görülür. Enfekte sürüde paraliz yalnız birkaç tavukta şekillenmiş olabilir. Diğer enfekte tavuklarda paraliz görülmeyebilir. Periferal sinirlerin etkilenmesi sonucu oluşan semptomlar, etkilenen sinirlere göre değişir. </vt:lpstr>
      <vt:lpstr>Kanat sinirlerinin etkilenmesinde kanat düşer.  Boyun sinirlerinin etkilenmesinde baş aşağıda tutulur ve bazen torticollis görülür. Vagus'un etkilenmesi sonu kursak genişler ve sarkar, soluma görülür.  Lokomotor sinirlerin etkilenmesi ile koordinasyon bozulur ve sallantılı yürüyüş dikkati çeker.  Enfekte tavukta hastalık için tipik sayılan davranış, bir bacağın öne diğerinin ise geriye doğru uzatılmasıdır. Bu tipik oturuş tek taraflı paralizin işaretidir. Marek hastalığının klasik şeklinde bu davranış çok sık görülmektedir.</vt:lpstr>
      <vt:lpstr>Bazı virülensi yüksek MHV'ları ile infeksiyonda gözde lezyonlar gelişir, sonuçla körlük şekillenir. Marek hastalığının akut şeklinde, tavukların çoğunda düşkünlük ve zayıflama dikkat çekicidir.  Enfekte tavuklarda birkaç gün içinde koordinasyon bozuklukları ve paralizler başlar.  Kilo kaybı, solgunluk, iştahsızlık ve ishal gibi spesifik olmayan belirtiler ortaya çıkar. </vt:lpstr>
      <vt:lpstr>Genellikle hastalık belirtilerini gösteren tavuklar ölürler. Sürü içinde bütün enfekte tavuklarda klinik semptomlar oluşmaz.  Bazı işletmelerde morbidite %60 ve daha yüksek olmuştur.  Günümüzde yumurta tavuklarının hemen hepsine uygun ve etkili aşılar uygulanmaktadır. Bu  nedenle Marek hastalığından ileri gelen morbidite ve mortalite %5'in altındadır.  Etçi tavuklar bazı ülkelerde aşılanmaktadır, ölümler %0.1 ile %5 arasındadır.  Etçi tavuklarda, deri lezyonları görülür, kaskas kayıplarına neden olur</vt:lpstr>
      <vt:lpstr>Etkilenen periferal sinirlerde değişiklikler, kalınlaşma (2-3 kat) ve renk değişikliği görülür. Sinirlerde kalınlaşma tek taraflıdır.  Lenfoid tümörler değişik organlarda şekillenir. Bu organlar akciğer, eşeylik organı, ovaryum, dalak, karaciğer, pankreas, proventrikulus, kas ve deridir.  Iç organlarda büyüme, normal organ büyüklüğünün birkaç misli olabilir. Genellikle yaygın, grimsi bir renk değişikliği dikkati çeker. Karaciğerde diffuz büyüme ve nodular tümörler görülür. </vt:lpstr>
      <vt:lpstr>Yumurtalıkta bazı foliküller normal, bazıları tümörlüdür. Olgun foliküller fonfsiyonlarını devam ettirir. Proventrikulus kalınlaşır ve sertleşir. Etkilenen kalp solgundur. Gözde makroskopik değişiklikler, iris renginin solması (gri göz) ve gözbebeğinin düzgün olmaması ve deliğin giderek çok ufalmasıdır.  Bursa Fabricius atrofiktir. Ender olarak yaygın bir kalınlaşma görülebilir.  Deride oluşan değişiklikler, kesim sonu tüylerin yolunmasından sonra görülebilir.  Kaslarda gri beyaz renkli lezyonlar oluşur.</vt:lpstr>
      <vt:lpstr>  Klinik semptomlar ve nekropsi bulguları Laboratuvar muayeneler  a) Virus izolasyonu   b) Antijen aranması  c) Antikor aranması   d) Histopatolojik muayeneler  e) Moleküler analiz  </vt:lpstr>
      <vt:lpstr>Kümeslere Marek hastalığı viruslarının girişini önlemek için bütün koruyucu önlemler alınmalıdır.  Yumurtacı ve damızlıklar aşılanmalıdır.  Marek hastalığına karşı aşılamada önemli olan hastalık etkeninin vücuda girişinden önce aşılamanın yapılmasıdır. Bu nedenle Marek hastalığı aşıları civcivler yumurtadan çıktıktan sonra mümkün olduğu kadar erken aşılanmaktadır. Son yıllarda pek çok işletmede civcivler yumurtadan çıkmadan önce, inkubasyonun 18. gününde yumurtada iken aşılanmaktadır (in ovo).</vt:lpstr>
      <vt:lpstr>Kanatlıların neoplastik hastalıkları etiyolojik ajanlarına göre iki gruba ayrılmaktadır. Birinci grupta etiyolojisi bilinen neoplazmalar, diğer grupta da etiyolojisi bilinmeyen neoplazmalar yer almaktadır. Virusların meydana getirdiği tümörler mezodermal kökenli ve aktarılabilir karakterdedir. Neoplastik hastalıklar veya hastalık kompleksleri etiyolojik farklılıklarına göre 5 grupta toplanabilirler.  </vt:lpstr>
      <vt:lpstr>1-Marek hastalığı: Sinir sistemini ve visceral organları etkileyen lenfoprolatif karakterde bir hastalıktır. Etkeni Herpes virustur. 2-Lökozis/Sarkoma Grubu Virus Hastalıkları:  RNA retroviruslarından ileri gelen neoplastik hastalıklardır. Lenfoid lökozis en tanınmış olanıdır. Lenfoid lökozisde başlıca bursa Fabricius ve visceral organlar etkilenmektedir. Ayrıca hematopoetik orijinli diğer neoplazmalar da bu grupta yer alırlar. Bunlar erythroblastosis, myeloblastosis, myelocytomatosis, nephroblastoma ve osteopetrosis’dir. </vt:lpstr>
      <vt:lpstr>3-Reticuloendotheliosis: RNA içeren retroviruslarla antijenik olarak ilişkili olan bu grubun bazı üyeleri ördeklerde neoplastik hastalıklara neden olur. Diğerleri, hindilerde lenfoid neoplazmaların nedenidir.  4-Hindilerin Lenfoprolatif Hastalığı:  Lökozis/Sarcoma ve reticuloendotheliosis virusu gruplarından ayrı bir başka RNA retrovirusunun neden olduğu hastalıktır. 5-Etiyolojisi Bilinmeyen neoplazmalar: Bening ve malign neoplazmaların geniş bir bölümünü içeren bu gruptaki neoplazmalar kas, epitel, sinir dokusu, seröz membranlar ve pigmentli hücrelerden köken almışlardır.</vt:lpstr>
      <vt:lpstr>Lökozis/sarkoma grubu virus infeksiyonları  Lökozis/Sarkoma hastalık grubunun etiyolojik  etkeni, Retroviridae familyasına ait  avian retrovirustur. Doğal koşullar altında en fazla lenfoid lökozis görülmektedir.  Diğer önemli hastalıklar, erythroblastosis, myeloblastosis, myelocytomatosis, endothelioma, nephroblastoma, hepatocarcinoma, fibrosarcoma ve osteopetrosis’dir.  Lenfoid lökozis ekonomik öneme sahiptir. Diğer hastalıklar bazı istisnalar hariç sporadik olarak meydana gelmektedir. Son yıllarda, avian lökozis virusunun neden olduğu neoplastik bozukluklar olmaksızın meydana gelen subklinik olgulara da rastlanmaktadır. </vt:lpstr>
      <vt:lpstr>Etiyoloji  Retroviridae familyasının avian tip C onkovirusları ALSV zarf glikoproteinlerindeki farklılıklara göre 6 altgruba (A, B, C, D, E ve J) ayrılmıştır.  E tipi viruslar endojen lökozis viruslarıdır ve tavuklar için yok denecek kadar az onkojenisiteye sahiptirler. Bu grup dışında kalanlar ise dış kaynaklı olan eksojen viruslardır. A ve B sahada en fazla rastlanılan eksojen viruslardır. C ve D virusları nadir olarak bildirilmiştir. J tipi son zamanlarda et tipi tavuklardan izole edilmektedir.  Altgruplar arasındaki kros nötralizasyon B ve D dışındakiler de önemsizdir.  Zarflı viruslardır. </vt:lpstr>
      <vt:lpstr>Epidemiyoloji  Tavuklar ALSV grubundaki bütün viruslar için doğal konakçıdırlar.  Meydana getirdikleri hastalıklar sülün, keklik ve bıldırcın dışındaki diğer tüm kanatlılarda görülür.  Virus tavuk, hindi, ördek, ve diğer kanatlılarda tümörlere neden olur.  Dişiler lenfoid lökozise erkeklerden daha duyarlıdırlar.   Ticari tavukların çoğu eksojen ALSV’ye  duyarlıdırlar ve endojen lökozis virusunu taşırlar. Ancak, bunların küçük bir yüzdesinde Lenfoid lökozis veya diğer tümörler gelişir.  Kayıplar nadiren %30’u aşar.  </vt:lpstr>
      <vt:lpstr>Epidemiyoloji   Lenfoid lökozis’den oluşan mortalite ve ekonomik kayıplar prensip olarak yumurtacı ve damızlık yumurtacıların 5-9. aylarından itibaren başlar. Diğer neoplastik hastalıklar sporadik olarak görülürler.  Vertikal ve horizontal yolla bulaşma görülür Anneden kaynaklanan vertikal bulaşmada ALSV oviduktan yumurta albuminine oradan da embriyoya bulaşır.  Virus cinsiyet hücrelerinde üremez. Bulaşmada horozların rolü yoktur. Ancak, infekte horozlar bünyelerinde virusu barındırdıkları için portör olabilirler. </vt:lpstr>
      <vt:lpstr>Semptomlar-Lenfoid Lökozis  Virusun RPL12, B15, F42 veya RAV1 standart suşlarının duyarlı embriyolara veya 1-14 günlük duyarlı civcivlere inokulasyonundan sonra 14-30. haftalarda lenfoid lökozis görülmektedir. Ender olarak 14 haftalığın altında hastalığa rastlanmaktadır.  İnsidens genellikle, cinsel olgunluğa eriştikten sonra çok daha yüksektir. Lenfoid lökozis her zaman bursa Fabricius’da bir tümör oluşumu ile başlar ve bursa Fabricius küçülüp kayboluncaya kadar bu organda lokalize olur.  Tavuk yumurtlama çağına girdiği zaman tümör metastaz yapar ve diğer organlara yayılır. Bu nedenle inkubasyon süresi uzundur. Karaciğerde meydana gelen diffuz büyümeden dolayı  “Büyük karaciğer hastalığı” olarak da bilinir Hastalığın dış belirtileri pek açık değildir. İbik solgun, buruşuk ve nadiren siyanotiktir. </vt:lpstr>
      <vt:lpstr>Semptomlar-Lenfoid Lökozis   İştahsızlık ve zayıflama vardır. Karın bölgesi çoğu zaman genişlemiştir. Tüyler yesil renkli bir ishalle bulaşık olabilir. Karaciğer, bursa Fabricius ve/veya böbrekler büyüdüğünden palpasyonla farkedilebilir. Klinik belirtiler görüldükten sonra hastalık çok hızlı ilerler. Nekropside karaciğer, dalak, ve bursa Fabricius da gözle görülebilir tümörlere rastlanılabilir.  Bu organların dışında böbrek, akciğer, gonad, barsak, kalp, kemik iliği ve mezenteryumda da tümörler görülebilir.  Tümörler yumuşak, düz ve parlaktır. Kesit yüzü hafif griden krema beyazına kadar değişebilir. Nadir olarak nekroz vardır. Tümöral gelişimler noduler, miliar, diffuz veya bu formların kombinasyonu şeklinde olabilir.  Lenfoid lökozisde gelişmemiş lenfoblastların pyroninofilik oluşları bu hastalığın Marek’ten ayırımını sağlamaktadır.</vt:lpstr>
      <vt:lpstr>Semptomlar-Erythroblastosis  Eritroblastosis 3 aylıktan büyük, yetişkin tavukları etkileyen, az rastlanan, sporadik bir hastalıktır.  Hastalık etkeni RNPL-12, R, F24, ES24 ve 13 virus suşlarıdır.  Hastalıkta kanda görülen çok sayıdaki olgunlaşmamış eritrositler (erythroblast) tipiktir.  Değişik şiddette ve nitelikte anemiye rastlanır.  Hastalığın ilk belirtileri uyuşukluk, genel zayıflık ve ibiğin solgunlaşmasıdır. Hastalık ilerledikçe genellikle kaşeksiye varan bir zayıflama görülür.  </vt:lpstr>
      <vt:lpstr>Semptomlar-Erythroblastosis   İshal vardır. Ayrıca, tüy folliküllerinde kanamalara rastlanabilir. Hastalığın seyri birkaç günden birkaç aya kadar uzayabilir.  Aneminin şiddetine göre ibik hafif sarıdan beyaza kadar renk değiştirebilir.  Nekropside kaslarda, derialtında ve iç organlarda, peteşiyel kanamaların eşlik ettiği bir anemi görülür.  Karaciğer ve dalakta tromboz ve yırtılmaya rastlanabilir. Akciğerlerde, perikartda ve deri altında ödem, asites, karaciğerin ventral yüzünde fibrinli bir pıhtı olabilir. En karakteristik lezyon karaciğer, dalak ve bazen de böbreklerde meydana gelen diffuz büyümedir. </vt:lpstr>
      <vt:lpstr>Semptomlar-Myeloblastosis  Eritroblastozise benzer bir hastalıktır. Ancak, bu hastalığın tersine genç hayvanlarda görülür.  En çok BAI-A virus suşundan ileri gelir. Klinik belirtileri eritroblastozise benzer.  Ancak kanın pıhtılaşma süresi çok daha uzundur.  Nekropside genellikle bir anemi tablosu vardır.  Kanda myeloblastlar ve aşırı derecede lösemi dikkat çekicidir.  </vt:lpstr>
      <vt:lpstr>Semptomlar-Myelocytomatosis  Myelocytomatosis lenfoid lökozis’ten kısa ancak, eritroblastosis ve myeloblastosis’den uzun bir inkubasyon süresine sahiptir.  Deneysel çalışmalarda MC29 virusu ile genç civcivlerde meydana getirilebilmektedir.  Klinik belirtileri myeloblastosis’e benzer.   </vt:lpstr>
      <vt:lpstr>Semptomlar-Osteopetrosis  Günlük civcivlere RPL12-L29 virusunun deneme inokulasyonu ile meydana getirilebilmektedir.  Bacakta uzun kemiklerin kalınlaşması ile karakterizedir. İnkubasyon periyodu 1 ay kadardır.  En çok 8-12 haftalık hayvanlarda görülmektedir.  Hastalıkta özellikle bacak ve kanat kemikleri etkilenir. Hastalığın başlangıcında kalınlaşan bölgeler sıcak ve acılıdır. Hastalık ilerledikçe sıcak ve acı kaybolur.  Bacak kemikleri kalınlaşan hayvanlar çizme giymiş gibi görünür.Hastalar genellikle gelişmez ve bodur kalırlar.  Kemik iliği boşluğunun daralması ile anemi meydana gelebilir. Bazen medulla kaybolmuştur. Etkilenen kemiklerin rengi sararmış ve sertleşmişlerdir. Mikroskopik muayenede ileri derecede bir kalsifikasyon görülür.</vt:lpstr>
      <vt:lpstr>Teşhis 1- Klinik ve Nekropsi Bulguları 2- Laboratuvar Muayeneleri  a) Virus İzolasyonu  b) RIF Testi (Resistance Inducing Factor Testi)  c) Cofal Testi (Complement Fixation Test for Avian Leucosis Viruses)  d) NP Testi (Non producer Test)  e) Diğer testler: Yukarıda belirtilen testler dışında fluoresan antikor tekniği, Enzim testleri, PCR, hematopoetik transformasyon testi, gibi testler uygulanmaktadır.  Serolojik yoklamalarda antikor taraması için numune olarak plazma, serum ve yumurta sarısından yararlanılabilmektedir. Nötralizasyon testi , indirek immunoperoxidase absorbance testi ve ELISA teknikleri önemli serolojik testlerdir.</vt:lpstr>
      <vt:lpstr>Koruma ve kontrol  Bilinen bir sağaltımı ve aşısı yoktur. Kontrol çevredeki infeksiyonun azaltılmasına yönelik sürü yönetimi, iyi kalitede bakım ve beslenme, yüksek standartta hijyen ve genetik olarak dirençli anaçlardan elde edilen hayvanların kullanılması ile yapılabilir. İnfeksiyonun yumurta ile bulaşması nedeniyle geriye dönük virus izolasyonuna gidilebilir.</vt:lpstr>
      <vt:lpstr>RETİKULOENDOTELİOSİS  Retikuloendoteliosis tavukların lökozis/sarcoma grubu viruslarının dışında kalan retroviruslar tarafından meydana getirilen ve çeşitli patolojik sendromları içeren neoplastik karakterdeki hastalığıdır.  Etiyoloji  Retikuloendoteliosis virusu (REV) retroviridae familyasının avian tip C onco viruslarındandır. Ancak lökozis/Sarcoma grubundan ayrıdır. REV grubunda ençok izole edilen T suşu’dur.  T suşu akut olarak oncogeniktir ve retikuloendoteliosis’i meydana getirir. Virus duyarlı kanatlı hayvanlarda, embriyolu tavuk yumurtalarında ve doku kültürlerinde üreme gösterir. </vt:lpstr>
      <vt:lpstr>Epizootiyoloji  Hastalığa tavuklardan başka, hindi, ördek, kaz, sülün ve bıldırcın gibi kanatlılar duyarlıdır. İnfeksiyon dünyanın birçok ülkesinde bildirilmiştir. Hastalık horizontal yol dışında vertikal olarak da bulaşır. Aşılara bulaşarak da hastalığa neden olmaktadır. Özellikle çiçek ve marek aşılarında kontaminasyona daha sık rastlanmaktadır.  Semptomlar  Belirtiler patognomonik değildir.  Akut veya kronik nitelikteki karaciğer ve dalak tümörleri görülür.  Benzer durum kalp, böbrek,ve pankreasta da görülebilir.  Deneysel inokulasyondan 3 hafta sonra periferal sinirlerde Marek’e benzer makroskopik tümörler meydana gelir. Bazı hayvanlarda felç görülebilir. Hastalık immunsupresyona da neden olabilir.</vt:lpstr>
      <vt:lpstr>Teşhis  Klinik belirtiler, nekropsi ve histopatolojik bulgular yetersizdir.  Virus izolasyonu ve identifikasyonu gerekir. Embriyolu yumurtalara, doku kültürlerine ve duyarlı hayvanlara virus inokulasyonu yapılır.  Sürüde infeksiyonun varlığı, kan serumlarında hastalık antikorlarının ELISA, agar jel presipitasyon, plak redüksiyon, pseudonötralizasyon veya fluoresan antikor gibi testlerle saptanmasıyla belirlenebilir. </vt:lpstr>
      <vt:lpstr>ETİYOLOJİSİ BİLİNMEYEN TÜMÖRLER  Bu grupta etiyolojik nedeni bilinmeyen neoplazmalar yer almaktadır. Tavuk yetiştiriciliği için fazla önemleri yoktur. Bu hastalıkların insan sağlığına olumsuz etkisi saptanmamıştır.  </vt:lpstr>
      <vt:lpstr>Etiyoloji   Hastalığın spesifik etkeni olan tavuk çiçeği virusu (avipox virus), Poxviridae familyasında, avipox cinsinde yer almaktadır.  Çiçek virusunun kanatlılara adapte olmuş patotipleri bulunmaktadır (tavuk çiçek virusu, hindi çiçek virusu, kanarya çiçek virusu, güvercin çiçek virusu, vs gibi).  Tavuk çiçek virusu, embriyolu yumurtaların korioallaotik membranı (CAM) üzerinde üreyerek gri-beyaz renkte odaklar (pock) meydana getirir. Ayrıca, embriyo fibroblast ve böbrek hücrelerinde üreyebilir ve sitopatik efektler (CPE) oluşturur.   Hücrelerin sitoplasmalarında olgunlaşan virusun meydana getirdiği inklusiyon cisimcikleri (Bollinger cisimcikleri) ve bunların içinde bulunan virus partikülleri (Borrel partikülleri) ışık mikroskopları (1500x büyütmeli) ile kolayca görülebilirler.</vt:lpstr>
      <vt:lpstr>  Etiyoloji    Virus, çevresel koşullara, kurumaya ve bazı dezenfektanlara direnç gösterir. Yara kabuklarında, deri döküntülerinde, tüyler ve tozlar üzerinde canlı kalabilir ve infektivitesini uzun bir süre koruyabilirler (aylarca, bazen yılarca).  Kanatlı tavuk çiçek viruslarının  bazı suşlarında (tavuk ve güvercin çiçek virusları) hemaglutinasyon yeteneğinin bulunduğu açıklanmıştır.  Tavuk çiçek virusunun fenole (% 1) ve formaline (% 0.1) 9 gün kadar dayanabildiği, ayrıca, 50oC. 30 dk. ve 60oC. 8 dk.da inaktive olduğu bildirilmiştir.  </vt:lpstr>
      <vt:lpstr>Epizootiyoloji  İnfeksiyona hemen hemen her mevsimde rastlanabilmektedir Ölümler %50'nin üstüne çıkabilir. Eğer, hayvanlarda paraziter, bakteriyel, viral, gizli veya kronik infeksiyonlar da varsa hastalık sonu ölümler daha da fazla olabilir. İnfeksiyona gençler daha duyarlıdır.  Erkeklerde (özellikle, kavgacı olanlarda), dişilere oranla daha fazla hastalık gözlenebilir.  Deri ve mukozalarda oluşan lezyonlardan virus kolayca içeri girebilir ve infeksiyonu başlatabilir.  Kavgalar, sert gıdalar, çizikler, sonunda oluşan mikroskopik ve makroskopik lezyonlar virusun vücuda girişinde ve infeksiyonun çıkışında önemli rol oynarlar. </vt:lpstr>
      <vt:lpstr>Epizootiyoloji   Şimdiye kadar 60 türden fazla yabani kanatlıda çiçek hastalığı bildirilmiştir. Bulaşma, genellikle, vücutta bulunan portantrelerden  direkt kontakla veya tozlar, damlacıklar, çok ince tüyler, vs. üerinde bulunan viruslarla aerogen olarak meydana gelir.  Ayrıca, virus, rüzgar, yabani kuşlar, sokucu sinek ve böceklerle, vs ile uzak yerlere taşınabilir ve infeksiyonu yayabilir.  İnfekte güvercinler yavrularını beslerlerken, yemek borusu, kursak ve yutaklarında bulunan çiçek lezyonlarındaki virusla bulaşan gıdalar aracılığı ile virusu yavrularına aktarabilir ve onları infekte edebilirler.   </vt:lpstr>
      <vt:lpstr>Klinik bulgular  Virus vücuda girdikten sonra, hayvanların duyarlılığı, yaşı, cinsi, bağışıklık durumu, çevresel koşullar, stres faktörleri, virusun patotipi, virulensi ve diğer koşullara bağlı olarak, ilk belirtiler 4-15 gün içinde görülmeye başlar. İnkubasyon süresi kanatlı türleri arasında farklılıklar göstermektedir. 1) Deri formu (kutanöz form, çiçek formu): Tavukların yüz, ibik, sakal, ağız ve göz etrafında, vücudun tüysüz bölgelerinde küçük lezyonlar ve kabarcıklar tarzında bir görünümde gelişen çiçek formudur. Hastalığın hafif formlarında ve başlangıcında, önemli klinik belirtiler gözlenemez. Ancak, yumurta veriminde azalmalar ve büyümede gerilemeler fark edilebilir. Lezyonlar büyüdükçe ve sayıları da arttıkça zayıflamalar ve ölümler meydana gelir (ağır formlarda). İnfeksiyonun hafif şekillerinde yara kabukları, 1-3 hafta içinde dökülebilir ve yerlerinde oluşan açık yaralar da, eğer fazla bir kontaminasyon olmazsa, iyileşebilirler.</vt:lpstr>
      <vt:lpstr>Klinik bulgular 2) Difterik form: Mukoz membranlarda ortaya çıkar. Ağız, dil, yutak, yemek borusu, larinks, kursak, traheada sarı, nekrotik psödomembranlar gelişir. Bunlar da zamanla büyür ve birbirleyle birleşebilirler. Bu membranlar pensle tutularak kaldırıldıklarında yerlerinde kanayan yüzeyler meydana çıkar.  Bu lezyonlar da beslemeye ve soluk almaya mani olduklarından hayvanlarda  zayıflamalara, hırıltılı ve zor soluk alıp vermeye, asfeksilere ve ölümlere yol açarlar. Sağlıksız kümes koşullarında ve stres altında bulunan duyarlı hayvanlarda ölümler %60'a kadar ulaşabilir. Postmortem muayenelerde, baş bölgesinde kolayca görülebilecek lezyonlar dışında ağız, yutak, dil, farinks, larinks, yemek ve soluk borusu, kursak ve bazen de akciğerlerde bozukluklara rastlanır. Diğer organ ve dokularda, genel olarak, lezyonlar görülmemektedir. Ancak, larinksde ve traheadaki oluşumlar asfeksilere ve ölümlere yol açabilecek boyutlarda olabilirler.</vt:lpstr>
      <vt:lpstr>Teşhis  1) Klinik ve nekropsi bulguları: Çiçek hastalığında, deri ve mukozalarda gelişen lezyonlar hastalığı tanılamaya yeterli olabilirler. Ancak, bazı bakteriyel (CRD, İnfeksiyöz koriza, kronik kolera, İnfeksiyöz sinusitis, vs), viral (ILT, IB, ND, vs), mantar (moniliazis, aspergillozis, vs) ve diğer bozukluklar (deri yaraları, A avitaminozis, vs) ile karışabilirler. 2) Laboratuvar muayeneleri:   a) Mikroskopi   b) Virus izolasyonu   c) Serolojik testler   d) Biyoteknolojik yöntemler</vt:lpstr>
      <vt:lpstr>Sağaltım   Çiçek hastalığı viral bir infeksiyon olduğu için antibiyotiklerle sağaltımı yapılamaz. Ancak, bakteriyel kontaminasyonları ve sekonder infeksiyonları önlemek için geniş spektrumlu antibiyotiklerden yararlanılabilir.  Hayvanların yüzünde ve ağızlarında oluşan lezyonlar üzerine gliserin iode sürülür ve uygulamaya yaralar iyileşinceye kadar devam edilir. Ağızda oluşan yaraların kabukları bir pensle tutularak kanatılmadan kaldırılır ve yara yüzeyine gliserin iode sürülür. Aynı amaç için antibiyotikli pomat ve solusyonlardan da yararlanılabilir. </vt:lpstr>
      <vt:lpstr>Koruma ve Kontrol  Biyogüvenlik  Aşılama </vt:lpstr>
      <vt:lpstr>Avian Ensefalomiyelitis (Epidemik tremor)</vt:lpstr>
      <vt:lpstr>Epidemiyoloji</vt:lpstr>
      <vt:lpstr>Klinik ve makroskopik bulgular</vt:lpstr>
      <vt:lpstr>Klinik ve makroskopik bulgular</vt:lpstr>
      <vt:lpstr>Teşhis</vt:lpstr>
      <vt:lpstr>Kontrol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Mehmet  Akan</dc:creator>
  <cp:lastModifiedBy>Microsoft Office User</cp:lastModifiedBy>
  <cp:revision>75</cp:revision>
  <dcterms:created xsi:type="dcterms:W3CDTF">2018-11-21T08:25:16Z</dcterms:created>
  <dcterms:modified xsi:type="dcterms:W3CDTF">2021-12-28T06:04:05Z</dcterms:modified>
</cp:coreProperties>
</file>