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257" r:id="rId3"/>
    <p:sldId id="303" r:id="rId4"/>
    <p:sldId id="285" r:id="rId5"/>
    <p:sldId id="302" r:id="rId6"/>
    <p:sldId id="301" r:id="rId7"/>
    <p:sldId id="305" r:id="rId8"/>
    <p:sldId id="306" r:id="rId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574CF-A3C3-40AC-8404-E1B06738B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7FC0B3-081D-42B8-9B34-D55D08DBF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38CB5-B5B9-437A-BC71-F959851BE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A75BE-2C37-4380-B453-4F729C349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AB92F-50E9-4821-9F39-38AE8C11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663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8D75A-F6BF-4B9F-8D78-C9FA01C0C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19BE16-E3E7-4968-874F-05343C5D5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DD107-D2E8-4CB7-99BF-6322DA84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58650-82D0-4F76-8675-E5FADF2E8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97C78-371C-42D7-97AC-769D931C3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104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D4CE0-B16F-46DD-A103-150AE4113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4AE9F9-002E-4BA4-BE4E-82E337246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3E48D-A66D-4291-BA72-D1250387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FB1C5-9A3B-4E21-85CD-BC0B93C24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93CAE-62EB-4DA1-A3FD-543A20C1B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363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48B68-705C-44F9-A11E-68E88C66C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1BA3F-B706-4999-9AB4-C08EB1C04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F847F-3E06-498D-8CB4-BED0E7965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5F11-C4B4-42DD-B484-B8865E18B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A5D68-A4E4-48F5-BD4A-173A6CD7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67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915D8-21A5-43F6-9D35-734031EB0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0CF6C-43DD-47EA-84A7-60230C042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83661-04F9-4E45-9875-762AF69AC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502F7-0046-43A2-9ADA-D674C854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68D09-EF62-4502-9CF6-53A8EAA1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55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63E61-F5AA-4567-BC18-3C64DB325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9D1BE-0D45-44C4-A3C3-91D4C061A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B7F44-BC8B-406F-9D9E-C0C91D8D5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BB2C1-5D1A-4F95-A302-2E14E3D65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CAB15-32BF-4FF9-B28D-7A286E647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84347-0C04-412A-9438-FDCE4020D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619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7F783-6F6B-45E2-A6C8-313E399ED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DE2213-00A8-408A-9DF0-3E65EE876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EA6FD-135B-4C2C-885A-50E039CDC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3B20D3-EF69-44AF-9231-A6B45810F1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E8145F-9199-47BD-843C-9FB458687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ACA28B-8C11-4C0F-9663-5B9683CEC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5973B-2486-4D72-8FC3-1E7FCC565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CD54F-227F-43A7-9C07-AB1A7FF3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754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20301-C4C4-4EB4-9FD1-F12B7626F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618B8-E03B-4055-AE5D-17D58D1C0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75C0B9-2729-40C5-A26D-6FBF20A66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CB98F1-6ED8-4E94-920D-B1AB58BD2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21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A8106A-7F8E-4425-BF0D-96B917A33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4D5DB4-E8AF-489E-A5A1-BACD25607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E1696-D36E-4EA9-A2A4-E384C1AE3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98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367B-B054-4326-9DA7-05843BA76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707F9-76FA-486E-9F51-0344A0478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08877A-1ED2-48EC-954E-106645833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22B73-AD0B-43D9-8A63-3DC95232A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0939F-1FDA-4041-9A0C-3623D587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7C04E-0E1D-4A31-8358-0CC9DFB19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7015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2CFAC-D2A9-48DE-9C5F-35A09D3D9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D95BDA-C9FC-4DDB-AC59-161E6799C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41824-9D2B-46E4-8063-0F14DD47A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B7414F-7964-4B55-8480-3D38C8AB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B368E-A941-43E2-93A4-BA0F4DC66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57606-D7AC-4E26-A6A8-C90748E78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726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2A991F-5871-4E72-9DF5-22F448078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3B447-BB4D-4563-992A-0DD54424F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BB592-99B9-46D0-962F-0165753B1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51DE4-20B8-4F3A-BAEC-822A7B5996BE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70B8F-0012-44A9-A3B6-4FCF5E535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3E74B-C348-466C-9582-F79ADCC71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95DD-3ADE-4608-BA99-D9EA49A4441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583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2807" y="3783106"/>
            <a:ext cx="9448800" cy="2246501"/>
          </a:xfrm>
        </p:spPr>
        <p:txBody>
          <a:bodyPr/>
          <a:lstStyle/>
          <a:p>
            <a:r>
              <a:rPr lang="pt-PT" b="1" dirty="0"/>
              <a:t>ISP 420 – Portekiz </a:t>
            </a:r>
            <a:r>
              <a:rPr lang="tr-TR" b="1" dirty="0"/>
              <a:t>Kültürü </a:t>
            </a:r>
            <a:r>
              <a:rPr lang="pt-PT" b="1" dirty="0"/>
              <a:t>|   Cultura Portuguesa </a:t>
            </a:r>
            <a:endParaRPr lang="en-GB" dirty="0"/>
          </a:p>
          <a:p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Resim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047" y="874021"/>
            <a:ext cx="1238627" cy="123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99202" y="2529469"/>
            <a:ext cx="123398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Sub-Departamento de Língua Portuguesa | Faculdade de Línguas, História e Geografia |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DE ANKARA</a:t>
            </a:r>
            <a:endParaRPr kumimoji="0" lang="pt-PT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1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5948"/>
            <a:ext cx="10515600" cy="1325563"/>
          </a:xfrm>
        </p:spPr>
        <p:txBody>
          <a:bodyPr/>
          <a:lstStyle/>
          <a:p>
            <a:pPr algn="ctr"/>
            <a:r>
              <a:rPr lang="pt-PT" dirty="0"/>
              <a:t>Summary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80655"/>
            <a:ext cx="11262511" cy="5477345"/>
          </a:xfrm>
        </p:spPr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pt-PT" dirty="0"/>
              <a:t>Quinto Império, a Inquisição e a Decadência ou Declínio? (XVII-XVIII)</a:t>
            </a:r>
          </a:p>
          <a:p>
            <a:pPr marL="514350" lvl="0" indent="-514350">
              <a:buAutoNum type="arabicPeriod"/>
            </a:pPr>
            <a:r>
              <a:rPr lang="pt-PT" dirty="0"/>
              <a:t>O modernismo.</a:t>
            </a:r>
          </a:p>
          <a:p>
            <a:pPr marL="0" lvl="0" indent="0">
              <a:buNone/>
            </a:pPr>
            <a:endParaRPr lang="pt-PT" dirty="0"/>
          </a:p>
          <a:p>
            <a:pPr marL="0" lvl="0" indent="0" algn="ctr">
              <a:buNone/>
            </a:pPr>
            <a:r>
              <a:rPr lang="pt-PT" b="1" dirty="0"/>
              <a:t>Portuguese Culture through its Literature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pt-PT" dirty="0"/>
              <a:t>The epic </a:t>
            </a:r>
            <a:r>
              <a:rPr lang="pt-PT" b="1" dirty="0"/>
              <a:t>poetry</a:t>
            </a:r>
            <a:r>
              <a:rPr lang="pt-PT" dirty="0"/>
              <a:t> - ‘Lusíadas’ of Luís Camões.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/>
              <a:t>The features of Portuguese Literature: Between the founder of Modern Literature Almeida Garret to Romanticism and Realism </a:t>
            </a:r>
            <a:r>
              <a:rPr lang="pt-PT" dirty="0"/>
              <a:t>The genius of Eça de Queiroz</a:t>
            </a:r>
            <a:endParaRPr lang="en-GB" b="1" dirty="0"/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92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5802" y="0"/>
            <a:ext cx="7912729" cy="1659191"/>
          </a:xfrm>
        </p:spPr>
        <p:txBody>
          <a:bodyPr/>
          <a:lstStyle/>
          <a:p>
            <a:r>
              <a:rPr lang="pt-PT" dirty="0"/>
              <a:t>O Quinto Império -  Fernando Pessoa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46907" y="1748670"/>
            <a:ext cx="10910180" cy="4602335"/>
          </a:xfrm>
        </p:spPr>
        <p:txBody>
          <a:bodyPr/>
          <a:lstStyle/>
          <a:p>
            <a:pPr marL="0" indent="0">
              <a:buNone/>
            </a:pPr>
            <a:r>
              <a:rPr lang="pt-PT" dirty="0"/>
              <a:t>No poema </a:t>
            </a:r>
            <a:r>
              <a:rPr lang="pt-PT" i="1" dirty="0"/>
              <a:t>O Quinto Império</a:t>
            </a:r>
          </a:p>
          <a:p>
            <a:pPr marL="0" indent="0">
              <a:buNone/>
            </a:pPr>
            <a:endParaRPr lang="pt-PT" i="1" dirty="0"/>
          </a:p>
          <a:p>
            <a:pPr marL="0" indent="0">
              <a:buNone/>
            </a:pPr>
            <a:r>
              <a:rPr lang="pt-PT" i="1" dirty="0"/>
              <a:t>"Grécia, Roma, Cristandade, </a:t>
            </a:r>
          </a:p>
          <a:p>
            <a:pPr marL="0" indent="0">
              <a:buNone/>
            </a:pPr>
            <a:r>
              <a:rPr lang="pt-PT" i="1" dirty="0"/>
              <a:t> Europa – os quatro se vão</a:t>
            </a:r>
          </a:p>
          <a:p>
            <a:pPr marL="0" indent="0">
              <a:buNone/>
            </a:pPr>
            <a:r>
              <a:rPr lang="pt-PT" i="1" dirty="0"/>
              <a:t>Para onde vai toda idade. </a:t>
            </a:r>
          </a:p>
          <a:p>
            <a:pPr marL="0" indent="0">
              <a:buNone/>
            </a:pPr>
            <a:r>
              <a:rPr lang="pt-PT" i="1" dirty="0"/>
              <a:t> Quem vem viver a verdade </a:t>
            </a:r>
          </a:p>
          <a:p>
            <a:pPr marL="0" indent="0">
              <a:buNone/>
            </a:pPr>
            <a:r>
              <a:rPr lang="pt-PT" i="1" dirty="0"/>
              <a:t> Que morreu D. Sebastião?"</a:t>
            </a:r>
            <a:endParaRPr lang="en-GB" i="1" dirty="0"/>
          </a:p>
          <a:p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599" y="335991"/>
            <a:ext cx="3959142" cy="632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3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428" y="129735"/>
            <a:ext cx="10515600" cy="1325563"/>
          </a:xfrm>
        </p:spPr>
        <p:txBody>
          <a:bodyPr/>
          <a:lstStyle/>
          <a:p>
            <a:r>
              <a:rPr lang="pt-PT" dirty="0"/>
              <a:t>O Quinto Império -  Fernando Pessoa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428" y="1783532"/>
            <a:ext cx="6844419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/>
              <a:t>“Desde o tempo das descobertas, com o conhecimento de novos mundos, que colocaram Portugal como referência obrigatória, sempre houve uma crença de perenidade e de uma missão civilizadora. </a:t>
            </a:r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/>
              <a:t>Daí Fernando Pessoa, como o fizera Vieira, procurar atestar a sua grandiosidade e o valor simbólico do seu papel na civilização ocidental, acreditando no mito do Quinto Império.” </a:t>
            </a:r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99" y="1346325"/>
            <a:ext cx="3704188" cy="523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57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404" y="84468"/>
            <a:ext cx="10515600" cy="1325563"/>
          </a:xfrm>
        </p:spPr>
        <p:txBody>
          <a:bodyPr/>
          <a:lstStyle/>
          <a:p>
            <a:r>
              <a:rPr lang="pt-PT" dirty="0"/>
              <a:t>O Quinto Império -  Fernando Pessoa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868" y="1336737"/>
            <a:ext cx="11700851" cy="50550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/>
              <a:t>Ao longo da </a:t>
            </a:r>
            <a:r>
              <a:rPr lang="pt-PT" i="1" dirty="0"/>
              <a:t>Mensagem</a:t>
            </a:r>
            <a:r>
              <a:rPr lang="pt-PT" dirty="0"/>
              <a:t>, sobretudo da terceira parte, Pessoa exprime a sua conceção messiânica da história e sente-se investido no cargo de anunciador do Quinto Império, que não precisa de ser material, mas civilizacional.</a:t>
            </a:r>
          </a:p>
          <a:p>
            <a:pPr marL="0" indent="0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i="1" dirty="0"/>
              <a:t>Cumpriu-se o Mar e o Império se desfez.</a:t>
            </a:r>
          </a:p>
          <a:p>
            <a:pPr marL="0" indent="0" algn="ctr">
              <a:buNone/>
            </a:pPr>
            <a:r>
              <a:rPr lang="pt-PT" i="1" dirty="0"/>
              <a:t>Senhor, Falta cumprir-se Portugal </a:t>
            </a:r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/>
              <a:t>Especialmente, esta necessidade adquire maior relevo considerando os ‘três séculos de decadência’ após os Descobrimentos (XVII; XVIII;XIX)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0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/>
              <a:t>Decadência - Oliveira Martins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9711" y="1825625"/>
            <a:ext cx="11624649" cy="4801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/>
              <a:t>Oliveira Martins envisaged Portuguese history as </a:t>
            </a:r>
            <a:r>
              <a:rPr lang="en-GB" dirty="0"/>
              <a:t>an apocalyptic cycle of </a:t>
            </a:r>
            <a:r>
              <a:rPr lang="en-GB" b="1" dirty="0"/>
              <a:t>birth, progress, decay and death </a:t>
            </a:r>
            <a:r>
              <a:rPr lang="en-GB" dirty="0"/>
              <a:t>corresponding to four periods of time:</a:t>
            </a:r>
          </a:p>
          <a:p>
            <a:pPr marL="0" indent="0">
              <a:buNone/>
            </a:pPr>
            <a:endParaRPr lang="pt-PT" dirty="0"/>
          </a:p>
          <a:p>
            <a:pPr marL="514350" indent="-514350">
              <a:buAutoNum type="arabicPeriod"/>
            </a:pPr>
            <a:r>
              <a:rPr lang="en-GB" dirty="0"/>
              <a:t>the first comprising the first dynasty (1143–1383);</a:t>
            </a:r>
          </a:p>
          <a:p>
            <a:pPr marL="0" indent="0">
              <a:buNone/>
            </a:pPr>
            <a:r>
              <a:rPr lang="en-GB" dirty="0"/>
              <a:t>2. The second, the Avis dynasty (1385–1580), considered by Martins the Golden Age of Portuguese history;</a:t>
            </a:r>
          </a:p>
          <a:p>
            <a:pPr marL="0" indent="0">
              <a:buNone/>
            </a:pPr>
            <a:r>
              <a:rPr lang="en-GB" dirty="0"/>
              <a:t>3. The third starting with overseas expansion in the Orient and ending in </a:t>
            </a:r>
            <a:r>
              <a:rPr lang="en-GB" dirty="0" err="1"/>
              <a:t>Alcácer-Quibir</a:t>
            </a:r>
            <a:r>
              <a:rPr lang="en-GB" dirty="0"/>
              <a:t> (1578);</a:t>
            </a:r>
          </a:p>
          <a:p>
            <a:pPr marL="0" indent="0">
              <a:buNone/>
            </a:pPr>
            <a:r>
              <a:rPr lang="pt-PT" dirty="0"/>
              <a:t>4. </a:t>
            </a:r>
            <a:r>
              <a:rPr lang="en-GB" dirty="0"/>
              <a:t>And the last, the remaining three centuries.</a:t>
            </a:r>
          </a:p>
          <a:p>
            <a:endParaRPr lang="pt-PT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008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749" y="84468"/>
            <a:ext cx="11516007" cy="1325563"/>
          </a:xfrm>
        </p:spPr>
        <p:txBody>
          <a:bodyPr>
            <a:normAutofit fontScale="90000"/>
          </a:bodyPr>
          <a:lstStyle/>
          <a:p>
            <a:r>
              <a:rPr lang="en-GB" i="1" dirty="0"/>
              <a:t>The Causes of the Decadence</a:t>
            </a:r>
            <a:br>
              <a:rPr lang="en-GB" i="1" dirty="0"/>
            </a:br>
            <a:r>
              <a:rPr lang="en-GB" i="1" dirty="0"/>
              <a:t>of the Peninsular Peoples in the Last Three Centuries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749" y="1563074"/>
            <a:ext cx="11968681" cy="5145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Antero de Quental’s 1871 lecture at the Lisbon Casino for a ‘Conference of Democrats.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pt-PT" i="1" dirty="0"/>
              <a:t>“Ora esses fenómenos capitais são três, e de três espécies: um moral, outro político, outro económico. O primeiro é a </a:t>
            </a:r>
            <a:r>
              <a:rPr lang="pt-PT" b="1" i="1" dirty="0"/>
              <a:t>transformação do Catolicismo</a:t>
            </a:r>
            <a:r>
              <a:rPr lang="pt-PT" i="1" dirty="0"/>
              <a:t>, pelo Concílio de Trento </a:t>
            </a:r>
            <a:r>
              <a:rPr lang="pt-PT" dirty="0"/>
              <a:t>[1545-1563]</a:t>
            </a:r>
            <a:r>
              <a:rPr lang="pt-PT" i="1" dirty="0"/>
              <a:t>. O segundo, </a:t>
            </a:r>
            <a:r>
              <a:rPr lang="pt-PT" b="1" i="1" dirty="0"/>
              <a:t>o estabelecimento do Absolutismo</a:t>
            </a:r>
            <a:r>
              <a:rPr lang="pt-PT" i="1" dirty="0"/>
              <a:t>, pela ruína das liberdades locais. O terceiro, </a:t>
            </a:r>
            <a:r>
              <a:rPr lang="pt-PT" b="1" i="1" dirty="0"/>
              <a:t>o desenvolvimento das Conquistas longínquas</a:t>
            </a:r>
            <a:r>
              <a:rPr lang="pt-PT" i="1" dirty="0"/>
              <a:t>. </a:t>
            </a:r>
          </a:p>
          <a:p>
            <a:pPr marL="0" indent="0" algn="just">
              <a:buNone/>
            </a:pPr>
            <a:endParaRPr lang="pt-PT" i="1" dirty="0"/>
          </a:p>
          <a:p>
            <a:pPr marL="0" indent="0" algn="just">
              <a:buNone/>
            </a:pPr>
            <a:r>
              <a:rPr lang="pt-PT" i="1" dirty="0"/>
              <a:t>compreendendo </a:t>
            </a:r>
            <a:r>
              <a:rPr lang="pt-PT" b="1" i="1" dirty="0"/>
              <a:t>os três grandes aspectos da vida social, o pensamento, a política e o trabalho</a:t>
            </a:r>
            <a:r>
              <a:rPr lang="pt-PT" i="1" dirty="0"/>
              <a:t>, indicam-nos claramente que uma profunda e universal revolução se operou, durante o século XVI, nas sociedades peninsulares.”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04543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749" y="265536"/>
            <a:ext cx="10601607" cy="1325563"/>
          </a:xfrm>
        </p:spPr>
        <p:txBody>
          <a:bodyPr>
            <a:normAutofit fontScale="90000"/>
          </a:bodyPr>
          <a:lstStyle/>
          <a:p>
            <a:r>
              <a:rPr lang="en-GB" i="1" dirty="0"/>
              <a:t>The Causes of the Decadence</a:t>
            </a:r>
            <a:br>
              <a:rPr lang="en-GB" i="1" dirty="0"/>
            </a:br>
            <a:r>
              <a:rPr lang="en-GB" i="1" dirty="0"/>
              <a:t>of the Peninsular Peoples in the Last Three Centuries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93822" y="1884471"/>
            <a:ext cx="6020554" cy="5145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i="1" dirty="0"/>
              <a:t>“Os povos peninsulares são naturalmente religiosos: são-no até de uma maneira ardente, exaltada e exclusiva, e é esse um dos seus caracteres mais pronunciados. </a:t>
            </a:r>
          </a:p>
          <a:p>
            <a:pPr marL="0" indent="0">
              <a:buNone/>
            </a:pPr>
            <a:endParaRPr lang="pt-PT" i="1" dirty="0"/>
          </a:p>
          <a:p>
            <a:pPr marL="0" indent="0">
              <a:buNone/>
            </a:pPr>
            <a:r>
              <a:rPr lang="pt-PT" i="1" dirty="0"/>
              <a:t>Mas são ao mesmo tempo inventivos e independentes: adoram com paixão: mas só adoram aquilo que eles mesmos criam, não aquilo que se lhes impõe. Fazem a religião, não a aceitam feita.”</a:t>
            </a:r>
          </a:p>
          <a:p>
            <a:pPr marL="0" indent="0">
              <a:buNone/>
            </a:pPr>
            <a:endParaRPr lang="pt-PT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370" y="1419085"/>
            <a:ext cx="3463898" cy="535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06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Summary</vt:lpstr>
      <vt:lpstr>O Quinto Império -  Fernando Pessoa</vt:lpstr>
      <vt:lpstr>O Quinto Império -  Fernando Pessoa</vt:lpstr>
      <vt:lpstr>O Quinto Império -  Fernando Pessoa</vt:lpstr>
      <vt:lpstr>Decadência - Oliveira Martins</vt:lpstr>
      <vt:lpstr>The Causes of the Decadence of the Peninsular Peoples in the Last Three Centuries</vt:lpstr>
      <vt:lpstr>The Causes of the Decadence of the Peninsular Peoples in the Last Three Centuries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Duarte</dc:creator>
  <cp:lastModifiedBy>José Duarte</cp:lastModifiedBy>
  <cp:revision>2</cp:revision>
  <dcterms:created xsi:type="dcterms:W3CDTF">2020-05-04T11:55:14Z</dcterms:created>
  <dcterms:modified xsi:type="dcterms:W3CDTF">2020-05-04T12:35:47Z</dcterms:modified>
</cp:coreProperties>
</file>