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312" r:id="rId4"/>
    <p:sldId id="313" r:id="rId5"/>
    <p:sldId id="314" r:id="rId6"/>
    <p:sldId id="315" r:id="rId7"/>
    <p:sldId id="316" r:id="rId8"/>
    <p:sldId id="317" r:id="rId9"/>
    <p:sldId id="311" r:id="rId10"/>
    <p:sldId id="31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66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7685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ANOVA DESENLERİ: </a:t>
            </a:r>
            <a:r>
              <a:rPr lang="tr-TR" sz="3200" b="1" dirty="0" smtClean="0"/>
              <a:t>Karışık Ölçümlerde İki Faktörlü ANOVA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Karışık ölçümler için iki faktörlü ANOVA, işlem gruplarına bağlı olarak ilişkisiz ölçümlerin ve zamana bağlı olarak tekrarlı ölçümlerin söz edildiği iki faktörlü karışık (</a:t>
            </a:r>
            <a:r>
              <a:rPr lang="tr-TR" dirty="0" err="1"/>
              <a:t>split-plot</a:t>
            </a:r>
            <a:r>
              <a:rPr lang="tr-TR" dirty="0"/>
              <a:t>) desenlerde, uygulanan deneysel işlemin etkililiğine ilişkin </a:t>
            </a:r>
            <a:r>
              <a:rPr lang="tr-TR" dirty="0" err="1"/>
              <a:t>satırxsütun</a:t>
            </a:r>
            <a:r>
              <a:rPr lang="tr-TR" dirty="0"/>
              <a:t> ortak etkisini ve satır ile sütun faktörlerinin temel etkilerini test etmek için kullanılır.  </a:t>
            </a:r>
          </a:p>
          <a:p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‘’Mixed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Design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Two-Way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ANOVA” 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/ “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One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Within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and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One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Between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Factor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ANOVA” 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/ “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Split-Plot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ANOVA”  gibi isimlerle de anılır.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51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Karışık </a:t>
            </a:r>
            <a:r>
              <a:rPr lang="tr-TR" b="1" dirty="0"/>
              <a:t>Ölçümlerde İki Faktörlü ANOVA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dirty="0">
                <a:latin typeface="Comic Sans MS" pitchFamily="66" charset="0"/>
                <a:cs typeface="Times New Roman" pitchFamily="18" charset="0"/>
              </a:rPr>
              <a:t>İki faktörlü karışık desenlerde faktörlerden biri 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bağımsız grup faktörü,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diğeri ise gruplardaki bireylerin farklı zamanlarda alınan ölçümlerine karşılık gelen </a:t>
            </a:r>
            <a:r>
              <a:rPr lang="tr-TR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tekrarlı (bağımlı ya da ilişkili) ölçüm faktörüdür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. </a:t>
            </a:r>
            <a:endParaRPr lang="tr-TR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Bağımsız 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grup faktörüne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gruplararası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değişken (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between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subject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variable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), tekrarlı ölçüm faktörüne ise grup/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lariçi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değişken (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within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subject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>
                <a:latin typeface="Comic Sans MS" pitchFamily="66" charset="0"/>
                <a:cs typeface="Times New Roman" pitchFamily="18" charset="0"/>
              </a:rPr>
              <a:t>variable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) 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5698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Karışık Ölçümlerde İki Faktörlü ANOVA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Tek faktör üzerinde tekrarlı ölçümler için iki faktörlü ANOVA olarak da isimlendirilen bu istatistiksel modelin varsayımları aşağıda verilmiştir:</a:t>
            </a:r>
          </a:p>
          <a:p>
            <a:pPr lvl="0"/>
            <a:r>
              <a:rPr lang="tr-TR" dirty="0"/>
              <a:t>Bağımlı değişken en az aralık ölçeğindedir.</a:t>
            </a:r>
          </a:p>
          <a:p>
            <a:pPr lvl="0"/>
            <a:r>
              <a:rPr lang="tr-TR" dirty="0"/>
              <a:t>Bağımlı değişkene ait puanlar, her bir alt grupta normal dağılım gösterir.</a:t>
            </a:r>
          </a:p>
          <a:p>
            <a:pPr lvl="0"/>
            <a:r>
              <a:rPr lang="tr-TR" dirty="0"/>
              <a:t>Grupların aynı zamanda elde edilen puanlarının </a:t>
            </a:r>
            <a:r>
              <a:rPr lang="tr-TR" dirty="0" err="1"/>
              <a:t>varyansları</a:t>
            </a:r>
            <a:r>
              <a:rPr lang="tr-TR" dirty="0"/>
              <a:t> eşittir.</a:t>
            </a:r>
          </a:p>
          <a:p>
            <a:pPr lvl="0"/>
            <a:r>
              <a:rPr lang="tr-TR" dirty="0"/>
              <a:t>Ölçüm setlerinin ikili kombinasyonları için grupların </a:t>
            </a:r>
            <a:r>
              <a:rPr lang="tr-TR" dirty="0" err="1"/>
              <a:t>kovaryansları</a:t>
            </a:r>
            <a:r>
              <a:rPr lang="tr-TR" dirty="0"/>
              <a:t>    eşittir.</a:t>
            </a:r>
          </a:p>
          <a:p>
            <a:pPr lvl="0"/>
            <a:r>
              <a:rPr lang="tr-TR" dirty="0"/>
              <a:t>Herhangi bir denek için hesaplanan fark puanı, diğer denekler için hesaplanan fark puanlarından bağımsızdır.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548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Karışık Ölçümlerde İki Faktörlü ANOVA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Bağımsız gruplar için iki faktörlü </a:t>
            </a:r>
            <a:r>
              <a:rPr lang="tr-TR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varyans</a:t>
            </a:r>
            <a:r>
              <a:rPr lang="tr-TR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analizinde olduğu gibi, karışık desenler için iki faktörlü </a:t>
            </a:r>
            <a:r>
              <a:rPr lang="tr-TR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varyans</a:t>
            </a:r>
            <a:r>
              <a:rPr lang="tr-TR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analizinde de temel etkiler ve etkileşim etkisine ilişkin olmak üzere üç ayrı hipotez test edilir</a:t>
            </a:r>
            <a:r>
              <a:rPr lang="tr-TR" alt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1. Grup Temel Etkisi:</a:t>
            </a:r>
          </a:p>
          <a:p>
            <a:pPr algn="just">
              <a:lnSpc>
                <a:spcPct val="150000"/>
              </a:lnSpc>
              <a:buNone/>
              <a:defRPr/>
            </a:pPr>
            <a:r>
              <a:rPr lang="tr-TR" b="1" dirty="0">
                <a:latin typeface="Comic Sans MS" pitchFamily="66" charset="0"/>
                <a:cs typeface="Times New Roman" pitchFamily="18" charset="0"/>
              </a:rPr>
              <a:t>	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H</a:t>
            </a:r>
            <a:r>
              <a:rPr lang="tr-TR" baseline="-25000" dirty="0">
                <a:latin typeface="Comic Sans MS" pitchFamily="66" charset="0"/>
                <a:cs typeface="Times New Roman" pitchFamily="18" charset="0"/>
              </a:rPr>
              <a:t>1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: Ölçümler arası değişime bakılmaksızın, grupların bağımlı değişkene ilişkin puanları arasında anlamlı fark vardır.</a:t>
            </a:r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284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Karışık Ölçümlerde İki Faktörlü ANOVA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  <a:defRPr/>
            </a:pPr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2. Ölçüm Temel Etkisi: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  <a:buNone/>
              <a:defRPr/>
            </a:pPr>
            <a:r>
              <a:rPr lang="tr-TR" dirty="0">
                <a:latin typeface="Comic Sans MS" pitchFamily="66" charset="0"/>
                <a:cs typeface="Times New Roman" pitchFamily="18" charset="0"/>
              </a:rPr>
              <a:t>	H</a:t>
            </a:r>
            <a:r>
              <a:rPr lang="tr-TR" baseline="-25000" dirty="0">
                <a:latin typeface="Comic Sans MS" pitchFamily="66" charset="0"/>
                <a:cs typeface="Times New Roman" pitchFamily="18" charset="0"/>
              </a:rPr>
              <a:t>1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: Kişilerin hangi grupta olduğuna bakılmaksızın (tek bir grup) tekrarlı ölçümleri arasında anlamlı fark vardır.</a:t>
            </a:r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tr-TR" sz="3200" b="1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3. Etkileşim etkisi (Ortak Etki) hipotezi: </a:t>
            </a:r>
          </a:p>
          <a:p>
            <a:pPr algn="just">
              <a:lnSpc>
                <a:spcPct val="150000"/>
              </a:lnSpc>
              <a:buNone/>
              <a:defRPr/>
            </a:pPr>
            <a:r>
              <a:rPr lang="tr-TR" sz="3200" b="1" dirty="0">
                <a:latin typeface="Comic Sans MS" pitchFamily="66" charset="0"/>
                <a:cs typeface="Times New Roman" pitchFamily="18" charset="0"/>
              </a:rPr>
              <a:t>	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H</a:t>
            </a:r>
            <a:r>
              <a:rPr lang="tr-TR" baseline="-25000" dirty="0">
                <a:latin typeface="Comic Sans MS" pitchFamily="66" charset="0"/>
                <a:cs typeface="Times New Roman" pitchFamily="18" charset="0"/>
              </a:rPr>
              <a:t>1</a:t>
            </a:r>
            <a:r>
              <a:rPr lang="tr-TR" dirty="0">
                <a:latin typeface="Comic Sans MS" pitchFamily="66" charset="0"/>
                <a:cs typeface="Times New Roman" pitchFamily="18" charset="0"/>
              </a:rPr>
              <a:t>: Kişilerin bağımlı değişkene ilişkin tekrarlı ölçümlerinde gözlenen değişim, gruplar arasında anlamlı farklılık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0876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Karışık Ölçümlerde İki Faktörlü ANOVA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altLang="tr-TR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Örnek: </a:t>
            </a:r>
            <a:r>
              <a:rPr lang="tr-TR" alt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Üç </a:t>
            </a:r>
            <a:r>
              <a:rPr lang="tr-TR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farklı öğretim yöntemi ile öğrencilerin öğrenme düzeylerinin incelendiği bir çalışmada; A grubuna bilgisayar destekli, B grubuna proje tabanlı, C grubuna da düz anlatım ile  öğretim yapılmış ve öğretime başlamadan önce, öğretim sürecinde ve öğretimin sonunda test / ölçüm alınarak öğrenme düzeyleri belirlenmiştir</a:t>
            </a:r>
            <a:r>
              <a:rPr lang="tr-TR" alt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Burada  3X3‘lük bir karışık desen söz konusudur</a:t>
            </a:r>
            <a:r>
              <a:rPr lang="tr-TR" altLang="tr-TR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r-TR" dirty="0"/>
              <a:t>“</a:t>
            </a:r>
            <a:r>
              <a:rPr lang="tr-TR" dirty="0" err="1"/>
              <a:t>Analyze</a:t>
            </a:r>
            <a:r>
              <a:rPr lang="tr-TR" dirty="0"/>
              <a:t>” dan “General </a:t>
            </a:r>
            <a:r>
              <a:rPr lang="tr-TR" dirty="0" err="1"/>
              <a:t>Linear</a:t>
            </a:r>
            <a:r>
              <a:rPr lang="tr-TR" dirty="0"/>
              <a:t> Model” ve buradan da “</a:t>
            </a:r>
            <a:r>
              <a:rPr lang="tr-TR" dirty="0" err="1"/>
              <a:t>Repeated</a:t>
            </a:r>
            <a:r>
              <a:rPr lang="tr-TR" dirty="0"/>
              <a:t> </a:t>
            </a:r>
            <a:r>
              <a:rPr lang="tr-TR" dirty="0" err="1"/>
              <a:t>Measures</a:t>
            </a:r>
            <a:r>
              <a:rPr lang="tr-TR" dirty="0"/>
              <a:t>...” komutunu tıklayın.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46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Karışık Ölçümlerde İki Faktörlü ANOVA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8509" y="1496291"/>
            <a:ext cx="7176655" cy="498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25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err="1" smtClean="0"/>
              <a:t>Anova</a:t>
            </a:r>
            <a:r>
              <a:rPr lang="tr-TR" sz="3200" b="1" dirty="0" smtClean="0"/>
              <a:t> Desenleri İçin Okunacak Kaynaklar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000" dirty="0" smtClean="0"/>
              <a:t>Büyüköztürk, Ş. (2001). Deneysel Desenler: </a:t>
            </a:r>
            <a:r>
              <a:rPr lang="tr-TR" sz="3000" dirty="0" err="1" smtClean="0"/>
              <a:t>Öntest</a:t>
            </a:r>
            <a:r>
              <a:rPr lang="tr-TR" sz="3000" dirty="0" smtClean="0"/>
              <a:t> </a:t>
            </a:r>
            <a:r>
              <a:rPr lang="tr-TR" sz="3000" dirty="0" err="1" smtClean="0"/>
              <a:t>sontest</a:t>
            </a:r>
            <a:r>
              <a:rPr lang="tr-TR" sz="3000" dirty="0" smtClean="0"/>
              <a:t> kontrol gruplu desen. Ankara: </a:t>
            </a:r>
            <a:r>
              <a:rPr lang="tr-TR" sz="3000" dirty="0" err="1" smtClean="0"/>
              <a:t>Pegem</a:t>
            </a:r>
            <a:r>
              <a:rPr lang="tr-TR" sz="3000" dirty="0" smtClean="0"/>
              <a:t> Yayınları.</a:t>
            </a:r>
          </a:p>
          <a:p>
            <a:pPr algn="just"/>
            <a:endParaRPr lang="tr-TR" sz="3000" dirty="0"/>
          </a:p>
          <a:p>
            <a:pPr algn="just"/>
            <a:r>
              <a:rPr lang="tr-TR" sz="3000" dirty="0"/>
              <a:t>Büyüköztürk, Ş. (1997). İki faktörlü </a:t>
            </a:r>
            <a:r>
              <a:rPr lang="tr-TR" sz="3000" dirty="0" err="1"/>
              <a:t>varyans</a:t>
            </a:r>
            <a:r>
              <a:rPr lang="tr-TR" sz="3000" dirty="0"/>
              <a:t> analizi. Ankara Üniversitesi Eğitim Bilimleri Fakültesi Dergisi, 30 (1), </a:t>
            </a:r>
            <a:r>
              <a:rPr lang="tr-TR" sz="3000" dirty="0" smtClean="0"/>
              <a:t>141-58.</a:t>
            </a:r>
          </a:p>
          <a:p>
            <a:pPr algn="just"/>
            <a:endParaRPr lang="tr-TR" sz="3000" dirty="0"/>
          </a:p>
          <a:p>
            <a:pPr algn="just"/>
            <a:r>
              <a:rPr lang="tr-TR" sz="3200" dirty="0"/>
              <a:t> Büyüköztürk, Ş. (1998). </a:t>
            </a:r>
            <a:r>
              <a:rPr lang="tr-TR" sz="3200" dirty="0" err="1"/>
              <a:t>Kovaryans</a:t>
            </a:r>
            <a:r>
              <a:rPr lang="tr-TR" sz="3200" dirty="0"/>
              <a:t> analizi: </a:t>
            </a:r>
            <a:r>
              <a:rPr lang="tr-TR" sz="3200" dirty="0" err="1"/>
              <a:t>V</a:t>
            </a:r>
            <a:r>
              <a:rPr lang="tr-TR" sz="3200" dirty="0" err="1" smtClean="0"/>
              <a:t>aryans</a:t>
            </a:r>
            <a:r>
              <a:rPr lang="tr-TR" sz="3200" dirty="0" smtClean="0"/>
              <a:t> </a:t>
            </a:r>
            <a:r>
              <a:rPr lang="tr-TR" sz="3200" dirty="0"/>
              <a:t>analizi ile karşılaştırmalı bir inceleme. Ankara Üniversitesi Eğitim Bilimleri Fakültesi Dergisi, 31(1), 91-105.</a:t>
            </a:r>
            <a:endParaRPr lang="tr-TR" sz="3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611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528</Words>
  <Application>Microsoft Office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Office Teması</vt:lpstr>
      <vt:lpstr>ÖDE5024 DAVRANIŞ BİLİMLERİNDE İSTATİSTİK  Yüksek Lisans</vt:lpstr>
      <vt:lpstr>ANOVA DESENLERİ: Karışık Ölçümlerde İki Faktörlü ANOVA</vt:lpstr>
      <vt:lpstr>Karışık Ölçümlerde İki Faktörlü ANOVA</vt:lpstr>
      <vt:lpstr>Karışık Ölçümlerde İki Faktörlü ANOVA</vt:lpstr>
      <vt:lpstr>Karışık Ölçümlerde İki Faktörlü ANOVA</vt:lpstr>
      <vt:lpstr>Karışık Ölçümlerde İki Faktörlü ANOVA</vt:lpstr>
      <vt:lpstr>Karışık Ölçümlerde İki Faktörlü ANOVA</vt:lpstr>
      <vt:lpstr>Karışık Ölçümlerde İki Faktörlü ANOVA</vt:lpstr>
      <vt:lpstr> Anova Desenleri İçin Okunacak Kaynaklar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75</cp:revision>
  <dcterms:created xsi:type="dcterms:W3CDTF">2017-05-17T14:02:52Z</dcterms:created>
  <dcterms:modified xsi:type="dcterms:W3CDTF">2018-02-01T12:07:25Z</dcterms:modified>
</cp:coreProperties>
</file>