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312" r:id="rId4"/>
    <p:sldId id="313" r:id="rId5"/>
    <p:sldId id="314" r:id="rId6"/>
    <p:sldId id="315" r:id="rId7"/>
    <p:sldId id="316" r:id="rId8"/>
    <p:sldId id="317" r:id="rId9"/>
    <p:sldId id="311" r:id="rId10"/>
    <p:sldId id="318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65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2353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261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1117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991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2294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5438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5769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4828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446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7139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1195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37855" y="845127"/>
            <a:ext cx="9144000" cy="3246727"/>
          </a:xfrm>
        </p:spPr>
        <p:txBody>
          <a:bodyPr>
            <a:normAutofit/>
          </a:bodyPr>
          <a:lstStyle/>
          <a:p>
            <a:r>
              <a:rPr lang="tr-TR" sz="4000" b="1" dirty="0" smtClean="0"/>
              <a:t>ÖDE5024</a:t>
            </a:r>
            <a:br>
              <a:rPr lang="tr-TR" sz="4000" b="1" dirty="0" smtClean="0"/>
            </a:br>
            <a:r>
              <a:rPr lang="tr-TR" sz="4000" b="1" dirty="0" smtClean="0"/>
              <a:t>DAVRANIŞ BİLİMLERİNDE İSTATİSTİK</a:t>
            </a:r>
            <a:br>
              <a:rPr lang="tr-TR" sz="4000" b="1" dirty="0" smtClean="0"/>
            </a:br>
            <a:r>
              <a:rPr lang="tr-TR" sz="4000" b="1" dirty="0" smtClean="0"/>
              <a:t/>
            </a:r>
            <a:br>
              <a:rPr lang="tr-TR" sz="4000" b="1" dirty="0" smtClean="0"/>
            </a:br>
            <a:r>
              <a:rPr lang="tr-TR" sz="4000" b="1" dirty="0" smtClean="0"/>
              <a:t>Yüksek Lisans</a:t>
            </a:r>
            <a:endParaRPr lang="tr-TR" sz="40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27018" y="4391747"/>
            <a:ext cx="9144000" cy="1655762"/>
          </a:xfrm>
        </p:spPr>
        <p:txBody>
          <a:bodyPr/>
          <a:lstStyle/>
          <a:p>
            <a:r>
              <a:rPr lang="tr-TR" b="1" dirty="0" smtClean="0"/>
              <a:t>Doç. Dr. ÖMAY ÇOKLUK BÖKEOĞLU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615623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Kaynaklar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Büyüköztürk, Ş. Çokluk-</a:t>
            </a:r>
            <a:r>
              <a:rPr lang="tr-TR" dirty="0" err="1"/>
              <a:t>Bökeoğlu</a:t>
            </a:r>
            <a:r>
              <a:rPr lang="tr-TR" dirty="0"/>
              <a:t>, Ö. Köklü, N. (2016). Sosyal Bilimler için İstatistik. Ankara: </a:t>
            </a:r>
            <a:r>
              <a:rPr lang="tr-TR" dirty="0" err="1"/>
              <a:t>Pegem</a:t>
            </a:r>
            <a:r>
              <a:rPr lang="tr-TR" dirty="0"/>
              <a:t> Akademi Yayıncılık. </a:t>
            </a:r>
          </a:p>
          <a:p>
            <a:pPr algn="just"/>
            <a:r>
              <a:rPr lang="tr-TR" dirty="0"/>
              <a:t>Büyüköztürk, Ş. (1995). </a:t>
            </a:r>
            <a:r>
              <a:rPr lang="tr-TR" dirty="0" err="1"/>
              <a:t>Kestirisel</a:t>
            </a:r>
            <a:r>
              <a:rPr lang="tr-TR" dirty="0"/>
              <a:t> istatistik. Ankara Üniversitesi Eğitim Bilimleri Fakültesi Dergisi, 26 (1), 409-28.</a:t>
            </a:r>
          </a:p>
          <a:p>
            <a:pPr algn="just"/>
            <a:r>
              <a:rPr lang="tr-TR" dirty="0"/>
              <a:t>Büyüköztürk, Ş. (2017) Sosyal Bilimler için Veri Analizi El Kitabı: İstatistik, Araştırma Deseni SPSS Uygulamaları ve Yorum. Ankara: </a:t>
            </a:r>
            <a:r>
              <a:rPr lang="tr-TR" dirty="0" err="1"/>
              <a:t>Pegem</a:t>
            </a:r>
            <a:r>
              <a:rPr lang="tr-TR" dirty="0"/>
              <a:t> Akademi Yayıncılık. </a:t>
            </a:r>
          </a:p>
          <a:p>
            <a:r>
              <a:rPr lang="tr-TR" dirty="0"/>
              <a:t>Çokluk, Ö. Şekercioğlu, G. Büyüköztürk, Ş. (2016). Sosyal Bilimler İçin Çok Değişkenli İstatistik SPSS ve LISREL Uygulamaları. Ankara: </a:t>
            </a:r>
            <a:r>
              <a:rPr lang="tr-TR" dirty="0" err="1"/>
              <a:t>Pegem</a:t>
            </a:r>
            <a:r>
              <a:rPr lang="tr-TR" dirty="0"/>
              <a:t> Akademi Yayıncılık.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5663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77685" y="50006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/>
              <a:t>ANOVA DESENLERİ: </a:t>
            </a:r>
            <a:r>
              <a:rPr lang="tr-TR" sz="3200" b="1" dirty="0" smtClean="0"/>
              <a:t>Karışık Ölçümlerde İki Faktörlü ANOVA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Karışık ölçümler için iki faktörlü ANOVA, işlem gruplarına bağlı olarak ilişkisiz ölçümlerin ve zamana bağlı olarak tekrarlı ölçümlerin söz edildiği iki faktörlü karışık (</a:t>
            </a:r>
            <a:r>
              <a:rPr lang="tr-TR" dirty="0" err="1"/>
              <a:t>split-plot</a:t>
            </a:r>
            <a:r>
              <a:rPr lang="tr-TR" dirty="0"/>
              <a:t>) desenlerde, uygulanan deneysel işlemin etkililiğine ilişkin </a:t>
            </a:r>
            <a:r>
              <a:rPr lang="tr-TR" dirty="0" err="1"/>
              <a:t>satırxsütun</a:t>
            </a:r>
            <a:r>
              <a:rPr lang="tr-TR" dirty="0"/>
              <a:t> ortak etkisini ve satır ile sütun faktörlerinin temel etkilerini test etmek için kullanılır.  </a:t>
            </a:r>
          </a:p>
          <a:p>
            <a:r>
              <a:rPr lang="tr-TR" dirty="0" smtClean="0">
                <a:latin typeface="Comic Sans MS" pitchFamily="66" charset="0"/>
                <a:cs typeface="Times New Roman" pitchFamily="18" charset="0"/>
              </a:rPr>
              <a:t>‘’Mixed </a:t>
            </a:r>
            <a:r>
              <a:rPr lang="tr-TR" dirty="0">
                <a:latin typeface="Comic Sans MS" pitchFamily="66" charset="0"/>
                <a:cs typeface="Times New Roman" pitchFamily="18" charset="0"/>
              </a:rPr>
              <a:t>Design </a:t>
            </a:r>
            <a:r>
              <a:rPr lang="tr-TR" dirty="0" err="1">
                <a:latin typeface="Comic Sans MS" pitchFamily="66" charset="0"/>
                <a:cs typeface="Times New Roman" pitchFamily="18" charset="0"/>
              </a:rPr>
              <a:t>Two-Way</a:t>
            </a:r>
            <a:r>
              <a:rPr lang="tr-TR" dirty="0">
                <a:latin typeface="Comic Sans MS" pitchFamily="66" charset="0"/>
                <a:cs typeface="Times New Roman" pitchFamily="18" charset="0"/>
              </a:rPr>
              <a:t> ANOVA” </a:t>
            </a:r>
            <a:r>
              <a:rPr lang="tr-TR" dirty="0" smtClean="0">
                <a:latin typeface="Comic Sans MS" pitchFamily="66" charset="0"/>
                <a:cs typeface="Times New Roman" pitchFamily="18" charset="0"/>
              </a:rPr>
              <a:t>/ “</a:t>
            </a:r>
            <a:r>
              <a:rPr lang="tr-TR" dirty="0" err="1">
                <a:latin typeface="Comic Sans MS" pitchFamily="66" charset="0"/>
                <a:cs typeface="Times New Roman" pitchFamily="18" charset="0"/>
              </a:rPr>
              <a:t>One</a:t>
            </a:r>
            <a:r>
              <a:rPr lang="tr-TR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dirty="0" err="1">
                <a:latin typeface="Comic Sans MS" pitchFamily="66" charset="0"/>
                <a:cs typeface="Times New Roman" pitchFamily="18" charset="0"/>
              </a:rPr>
              <a:t>Within</a:t>
            </a:r>
            <a:r>
              <a:rPr lang="tr-TR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dirty="0" err="1">
                <a:latin typeface="Comic Sans MS" pitchFamily="66" charset="0"/>
                <a:cs typeface="Times New Roman" pitchFamily="18" charset="0"/>
              </a:rPr>
              <a:t>and</a:t>
            </a:r>
            <a:r>
              <a:rPr lang="tr-TR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dirty="0" err="1">
                <a:latin typeface="Comic Sans MS" pitchFamily="66" charset="0"/>
                <a:cs typeface="Times New Roman" pitchFamily="18" charset="0"/>
              </a:rPr>
              <a:t>One</a:t>
            </a:r>
            <a:r>
              <a:rPr lang="tr-TR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dirty="0" err="1">
                <a:latin typeface="Comic Sans MS" pitchFamily="66" charset="0"/>
                <a:cs typeface="Times New Roman" pitchFamily="18" charset="0"/>
              </a:rPr>
              <a:t>Between</a:t>
            </a:r>
            <a:r>
              <a:rPr lang="tr-TR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dirty="0" err="1">
                <a:latin typeface="Comic Sans MS" pitchFamily="66" charset="0"/>
                <a:cs typeface="Times New Roman" pitchFamily="18" charset="0"/>
              </a:rPr>
              <a:t>Factor</a:t>
            </a:r>
            <a:r>
              <a:rPr lang="tr-TR" dirty="0">
                <a:latin typeface="Comic Sans MS" pitchFamily="66" charset="0"/>
                <a:cs typeface="Times New Roman" pitchFamily="18" charset="0"/>
              </a:rPr>
              <a:t> ANOVA” </a:t>
            </a:r>
            <a:r>
              <a:rPr lang="tr-TR" dirty="0" smtClean="0">
                <a:latin typeface="Comic Sans MS" pitchFamily="66" charset="0"/>
                <a:cs typeface="Times New Roman" pitchFamily="18" charset="0"/>
              </a:rPr>
              <a:t>/ “</a:t>
            </a:r>
            <a:r>
              <a:rPr lang="tr-TR" dirty="0" err="1">
                <a:latin typeface="Comic Sans MS" pitchFamily="66" charset="0"/>
                <a:cs typeface="Times New Roman" pitchFamily="18" charset="0"/>
              </a:rPr>
              <a:t>Split-Plot</a:t>
            </a:r>
            <a:r>
              <a:rPr lang="tr-TR" dirty="0">
                <a:latin typeface="Comic Sans MS" pitchFamily="66" charset="0"/>
                <a:cs typeface="Times New Roman" pitchFamily="18" charset="0"/>
              </a:rPr>
              <a:t> ANOVA”  gibi isimlerle de anılır. 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4514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 smtClean="0"/>
              <a:t>Karışık </a:t>
            </a:r>
            <a:r>
              <a:rPr lang="tr-TR" b="1" dirty="0"/>
              <a:t>Ölçümlerde İki Faktörlü ANOVA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defRPr/>
            </a:pPr>
            <a:r>
              <a:rPr lang="tr-TR" dirty="0">
                <a:latin typeface="Comic Sans MS" pitchFamily="66" charset="0"/>
                <a:cs typeface="Times New Roman" pitchFamily="18" charset="0"/>
              </a:rPr>
              <a:t>İki faktörlü karışık desenlerde faktörlerden biri </a:t>
            </a:r>
            <a:r>
              <a:rPr lang="tr-TR" dirty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bağımsız grup faktörü, </a:t>
            </a:r>
            <a:r>
              <a:rPr lang="tr-TR" dirty="0">
                <a:latin typeface="Comic Sans MS" pitchFamily="66" charset="0"/>
                <a:cs typeface="Times New Roman" pitchFamily="18" charset="0"/>
              </a:rPr>
              <a:t>diğeri ise gruplardaki bireylerin farklı zamanlarda alınan ölçümlerine karşılık gelen </a:t>
            </a:r>
            <a:r>
              <a:rPr lang="tr-TR" dirty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tekrarlı (bağımlı ya da ilişkili) ölçüm faktörüdür</a:t>
            </a:r>
            <a:r>
              <a:rPr lang="tr-TR" dirty="0">
                <a:latin typeface="Comic Sans MS" pitchFamily="66" charset="0"/>
                <a:cs typeface="Times New Roman" pitchFamily="18" charset="0"/>
              </a:rPr>
              <a:t>. </a:t>
            </a:r>
            <a:endParaRPr lang="tr-TR" dirty="0" smtClean="0">
              <a:latin typeface="Comic Sans MS" pitchFamily="66" charset="0"/>
              <a:cs typeface="Times New Roman" pitchFamily="18" charset="0"/>
            </a:endParaRPr>
          </a:p>
          <a:p>
            <a:pPr algn="just">
              <a:defRPr/>
            </a:pPr>
            <a:r>
              <a:rPr lang="tr-TR" dirty="0" smtClean="0">
                <a:latin typeface="Comic Sans MS" pitchFamily="66" charset="0"/>
                <a:cs typeface="Times New Roman" pitchFamily="18" charset="0"/>
              </a:rPr>
              <a:t>Bağımsız </a:t>
            </a:r>
            <a:r>
              <a:rPr lang="tr-TR" dirty="0">
                <a:latin typeface="Comic Sans MS" pitchFamily="66" charset="0"/>
                <a:cs typeface="Times New Roman" pitchFamily="18" charset="0"/>
              </a:rPr>
              <a:t>grup faktörüne </a:t>
            </a:r>
            <a:r>
              <a:rPr lang="tr-TR" dirty="0" err="1">
                <a:latin typeface="Comic Sans MS" pitchFamily="66" charset="0"/>
                <a:cs typeface="Times New Roman" pitchFamily="18" charset="0"/>
              </a:rPr>
              <a:t>gruplararası</a:t>
            </a:r>
            <a:r>
              <a:rPr lang="tr-TR" dirty="0">
                <a:latin typeface="Comic Sans MS" pitchFamily="66" charset="0"/>
                <a:cs typeface="Times New Roman" pitchFamily="18" charset="0"/>
              </a:rPr>
              <a:t> değişken (</a:t>
            </a:r>
            <a:r>
              <a:rPr lang="tr-TR" dirty="0" err="1">
                <a:latin typeface="Comic Sans MS" pitchFamily="66" charset="0"/>
                <a:cs typeface="Times New Roman" pitchFamily="18" charset="0"/>
              </a:rPr>
              <a:t>between</a:t>
            </a:r>
            <a:r>
              <a:rPr lang="tr-TR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dirty="0" err="1">
                <a:latin typeface="Comic Sans MS" pitchFamily="66" charset="0"/>
                <a:cs typeface="Times New Roman" pitchFamily="18" charset="0"/>
              </a:rPr>
              <a:t>subject</a:t>
            </a:r>
            <a:r>
              <a:rPr lang="tr-TR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dirty="0" err="1">
                <a:latin typeface="Comic Sans MS" pitchFamily="66" charset="0"/>
                <a:cs typeface="Times New Roman" pitchFamily="18" charset="0"/>
              </a:rPr>
              <a:t>variable</a:t>
            </a:r>
            <a:r>
              <a:rPr lang="tr-TR" dirty="0">
                <a:latin typeface="Comic Sans MS" pitchFamily="66" charset="0"/>
                <a:cs typeface="Times New Roman" pitchFamily="18" charset="0"/>
              </a:rPr>
              <a:t>), tekrarlı ölçüm faktörüne ise grup/</a:t>
            </a:r>
            <a:r>
              <a:rPr lang="tr-TR" dirty="0" err="1">
                <a:latin typeface="Comic Sans MS" pitchFamily="66" charset="0"/>
                <a:cs typeface="Times New Roman" pitchFamily="18" charset="0"/>
              </a:rPr>
              <a:t>lariçi</a:t>
            </a:r>
            <a:r>
              <a:rPr lang="tr-TR" dirty="0">
                <a:latin typeface="Comic Sans MS" pitchFamily="66" charset="0"/>
                <a:cs typeface="Times New Roman" pitchFamily="18" charset="0"/>
              </a:rPr>
              <a:t> değişken (</a:t>
            </a:r>
            <a:r>
              <a:rPr lang="tr-TR" dirty="0" err="1">
                <a:latin typeface="Comic Sans MS" pitchFamily="66" charset="0"/>
                <a:cs typeface="Times New Roman" pitchFamily="18" charset="0"/>
              </a:rPr>
              <a:t>within</a:t>
            </a:r>
            <a:r>
              <a:rPr lang="tr-TR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dirty="0" err="1">
                <a:latin typeface="Comic Sans MS" pitchFamily="66" charset="0"/>
                <a:cs typeface="Times New Roman" pitchFamily="18" charset="0"/>
              </a:rPr>
              <a:t>subject</a:t>
            </a:r>
            <a:r>
              <a:rPr lang="tr-TR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dirty="0" err="1">
                <a:latin typeface="Comic Sans MS" pitchFamily="66" charset="0"/>
                <a:cs typeface="Times New Roman" pitchFamily="18" charset="0"/>
              </a:rPr>
              <a:t>variable</a:t>
            </a:r>
            <a:r>
              <a:rPr lang="tr-TR" dirty="0">
                <a:latin typeface="Comic Sans MS" pitchFamily="66" charset="0"/>
                <a:cs typeface="Times New Roman" pitchFamily="18" charset="0"/>
              </a:rPr>
              <a:t>) denir.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5698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Karışık Ölçümlerde İki Faktörlü ANOVA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96291"/>
            <a:ext cx="10515600" cy="46806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Tek faktör üzerinde tekrarlı ölçümler için iki faktörlü ANOVA olarak da isimlendirilen bu istatistiksel modelin varsayımları aşağıda verilmiştir:</a:t>
            </a:r>
          </a:p>
          <a:p>
            <a:pPr lvl="0"/>
            <a:r>
              <a:rPr lang="tr-TR" dirty="0"/>
              <a:t>Bağımlı değişken en az aralık ölçeğindedir.</a:t>
            </a:r>
          </a:p>
          <a:p>
            <a:pPr lvl="0"/>
            <a:r>
              <a:rPr lang="tr-TR" dirty="0"/>
              <a:t>Bağımlı değişkene ait puanlar, her bir alt grupta normal dağılım gösterir.</a:t>
            </a:r>
          </a:p>
          <a:p>
            <a:pPr lvl="0"/>
            <a:r>
              <a:rPr lang="tr-TR" dirty="0"/>
              <a:t>Grupların aynı zamanda elde edilen puanlarının </a:t>
            </a:r>
            <a:r>
              <a:rPr lang="tr-TR" dirty="0" err="1"/>
              <a:t>varyansları</a:t>
            </a:r>
            <a:r>
              <a:rPr lang="tr-TR" dirty="0"/>
              <a:t> eşittir.</a:t>
            </a:r>
          </a:p>
          <a:p>
            <a:pPr lvl="0"/>
            <a:r>
              <a:rPr lang="tr-TR" dirty="0"/>
              <a:t>Ölçüm setlerinin ikili kombinasyonları için grupların </a:t>
            </a:r>
            <a:r>
              <a:rPr lang="tr-TR" dirty="0" err="1"/>
              <a:t>kovaryansları</a:t>
            </a:r>
            <a:r>
              <a:rPr lang="tr-TR" dirty="0"/>
              <a:t>    eşittir.</a:t>
            </a:r>
          </a:p>
          <a:p>
            <a:pPr lvl="0"/>
            <a:r>
              <a:rPr lang="tr-TR" dirty="0"/>
              <a:t>Herhangi bir denek için hesaplanan fark puanı, diğer denekler için hesaplanan fark puanlarından bağımsızdır.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5481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Karışık Ölçümlerde İki Faktörlü ANOVA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>
                <a:latin typeface="Comic Sans MS" panose="030F0702030302020204" pitchFamily="66" charset="0"/>
                <a:cs typeface="Times New Roman" panose="02020603050405020304" pitchFamily="18" charset="0"/>
              </a:rPr>
              <a:t>Bağımsız gruplar için iki faktörlü </a:t>
            </a:r>
            <a:r>
              <a:rPr lang="tr-TR" altLang="tr-TR" dirty="0" err="1">
                <a:latin typeface="Comic Sans MS" panose="030F0702030302020204" pitchFamily="66" charset="0"/>
                <a:cs typeface="Times New Roman" panose="02020603050405020304" pitchFamily="18" charset="0"/>
              </a:rPr>
              <a:t>varyans</a:t>
            </a:r>
            <a:r>
              <a:rPr lang="tr-TR" altLang="tr-TR" dirty="0">
                <a:latin typeface="Comic Sans MS" panose="030F0702030302020204" pitchFamily="66" charset="0"/>
                <a:cs typeface="Times New Roman" panose="02020603050405020304" pitchFamily="18" charset="0"/>
              </a:rPr>
              <a:t> analizinde olduğu gibi, karışık desenler için iki faktörlü </a:t>
            </a:r>
            <a:r>
              <a:rPr lang="tr-TR" altLang="tr-TR" dirty="0" err="1">
                <a:latin typeface="Comic Sans MS" panose="030F0702030302020204" pitchFamily="66" charset="0"/>
                <a:cs typeface="Times New Roman" panose="02020603050405020304" pitchFamily="18" charset="0"/>
              </a:rPr>
              <a:t>varyans</a:t>
            </a:r>
            <a:r>
              <a:rPr lang="tr-TR" altLang="tr-TR" dirty="0">
                <a:latin typeface="Comic Sans MS" panose="030F0702030302020204" pitchFamily="66" charset="0"/>
                <a:cs typeface="Times New Roman" panose="02020603050405020304" pitchFamily="18" charset="0"/>
              </a:rPr>
              <a:t> analizinde de temel etkiler ve etkileşim etkisine ilişkin olmak üzere üç ayrı hipotez test edilir</a:t>
            </a:r>
            <a:r>
              <a:rPr lang="tr-TR" altLang="tr-TR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50000"/>
              </a:lnSpc>
              <a:buNone/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1. Grup Temel Etkisi:</a:t>
            </a:r>
          </a:p>
          <a:p>
            <a:pPr algn="just">
              <a:lnSpc>
                <a:spcPct val="150000"/>
              </a:lnSpc>
              <a:buNone/>
              <a:defRPr/>
            </a:pPr>
            <a:r>
              <a:rPr lang="tr-TR" b="1" dirty="0">
                <a:latin typeface="Comic Sans MS" pitchFamily="66" charset="0"/>
                <a:cs typeface="Times New Roman" pitchFamily="18" charset="0"/>
              </a:rPr>
              <a:t>	</a:t>
            </a:r>
            <a:r>
              <a:rPr lang="tr-TR" dirty="0">
                <a:latin typeface="Comic Sans MS" pitchFamily="66" charset="0"/>
                <a:cs typeface="Times New Roman" pitchFamily="18" charset="0"/>
              </a:rPr>
              <a:t>H</a:t>
            </a:r>
            <a:r>
              <a:rPr lang="tr-TR" baseline="-25000" dirty="0">
                <a:latin typeface="Comic Sans MS" pitchFamily="66" charset="0"/>
                <a:cs typeface="Times New Roman" pitchFamily="18" charset="0"/>
              </a:rPr>
              <a:t>1</a:t>
            </a:r>
            <a:r>
              <a:rPr lang="tr-TR" dirty="0">
                <a:latin typeface="Comic Sans MS" pitchFamily="66" charset="0"/>
                <a:cs typeface="Times New Roman" pitchFamily="18" charset="0"/>
              </a:rPr>
              <a:t>: Ölçümler arası değişime bakılmaksızın, grupların bağımlı değişkene ilişkin puanları arasında anlamlı fark vardır.</a:t>
            </a: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2848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Karışık Ölçümlerde İki Faktörlü ANOVA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buNone/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2. Ölçüm Temel Etkisi:</a:t>
            </a:r>
            <a:r>
              <a:rPr lang="tr-TR" dirty="0">
                <a:latin typeface="Comic Sans MS" pitchFamily="66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150000"/>
              </a:lnSpc>
              <a:buNone/>
              <a:defRPr/>
            </a:pPr>
            <a:r>
              <a:rPr lang="tr-TR" dirty="0">
                <a:latin typeface="Comic Sans MS" pitchFamily="66" charset="0"/>
                <a:cs typeface="Times New Roman" pitchFamily="18" charset="0"/>
              </a:rPr>
              <a:t>	H</a:t>
            </a:r>
            <a:r>
              <a:rPr lang="tr-TR" baseline="-25000" dirty="0">
                <a:latin typeface="Comic Sans MS" pitchFamily="66" charset="0"/>
                <a:cs typeface="Times New Roman" pitchFamily="18" charset="0"/>
              </a:rPr>
              <a:t>1</a:t>
            </a:r>
            <a:r>
              <a:rPr lang="tr-TR" dirty="0">
                <a:latin typeface="Comic Sans MS" pitchFamily="66" charset="0"/>
                <a:cs typeface="Times New Roman" pitchFamily="18" charset="0"/>
              </a:rPr>
              <a:t>: Kişilerin hangi grupta olduğuna bakılmaksızın (tek bir grup) tekrarlı ölçümleri arasında anlamlı fark vardır.</a:t>
            </a:r>
          </a:p>
          <a:p>
            <a:pPr marL="0" indent="0" algn="just">
              <a:lnSpc>
                <a:spcPct val="150000"/>
              </a:lnSpc>
              <a:buNone/>
              <a:defRPr/>
            </a:pPr>
            <a:r>
              <a:rPr lang="tr-TR" sz="3200" b="1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3. Etkileşim etkisi (Ortak Etki) hipotezi: </a:t>
            </a:r>
          </a:p>
          <a:p>
            <a:pPr algn="just">
              <a:lnSpc>
                <a:spcPct val="150000"/>
              </a:lnSpc>
              <a:buNone/>
              <a:defRPr/>
            </a:pPr>
            <a:r>
              <a:rPr lang="tr-TR" sz="3200" b="1" dirty="0">
                <a:latin typeface="Comic Sans MS" pitchFamily="66" charset="0"/>
                <a:cs typeface="Times New Roman" pitchFamily="18" charset="0"/>
              </a:rPr>
              <a:t>	</a:t>
            </a:r>
            <a:r>
              <a:rPr lang="tr-TR" dirty="0">
                <a:latin typeface="Comic Sans MS" pitchFamily="66" charset="0"/>
                <a:cs typeface="Times New Roman" pitchFamily="18" charset="0"/>
              </a:rPr>
              <a:t>H</a:t>
            </a:r>
            <a:r>
              <a:rPr lang="tr-TR" baseline="-25000" dirty="0">
                <a:latin typeface="Comic Sans MS" pitchFamily="66" charset="0"/>
                <a:cs typeface="Times New Roman" pitchFamily="18" charset="0"/>
              </a:rPr>
              <a:t>1</a:t>
            </a:r>
            <a:r>
              <a:rPr lang="tr-TR" dirty="0">
                <a:latin typeface="Comic Sans MS" pitchFamily="66" charset="0"/>
                <a:cs typeface="Times New Roman" pitchFamily="18" charset="0"/>
              </a:rPr>
              <a:t>: Kişilerin bağımlı değişkene ilişkin tekrarlı ölçümlerinde gözlenen değişim, gruplar arasında anlamlı farklılık gösterir.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00876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Karışık Ölçümlerde İki Faktörlü ANOVA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SPSS uygulaması </a:t>
            </a:r>
          </a:p>
          <a:p>
            <a:r>
              <a:rPr lang="tr-TR" altLang="tr-TR" b="1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Örnek: </a:t>
            </a:r>
            <a:r>
              <a:rPr lang="tr-TR" altLang="tr-TR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Üç </a:t>
            </a:r>
            <a:r>
              <a:rPr lang="tr-TR" altLang="tr-TR" dirty="0">
                <a:latin typeface="Comic Sans MS" panose="030F0702030302020204" pitchFamily="66" charset="0"/>
                <a:cs typeface="Times New Roman" panose="02020603050405020304" pitchFamily="18" charset="0"/>
              </a:rPr>
              <a:t>farklı öğretim yöntemi ile öğrencilerin öğrenme düzeylerinin incelendiği bir çalışmada; A grubuna bilgisayar destekli, B grubuna proje tabanlı, C grubuna da düz anlatım ile  öğretim yapılmış ve öğretime başlamadan önce, öğretim sürecinde ve öğretimin sonunda test / ölçüm alınarak öğrenme düzeyleri belirlenmiştir</a:t>
            </a:r>
            <a:r>
              <a:rPr lang="tr-TR" altLang="tr-TR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altLang="tr-TR" dirty="0">
                <a:latin typeface="Comic Sans MS" panose="030F0702030302020204" pitchFamily="66" charset="0"/>
                <a:cs typeface="Times New Roman" panose="02020603050405020304" pitchFamily="18" charset="0"/>
              </a:rPr>
              <a:t>Burada  3X3‘lük bir karışık desen söz konusudur</a:t>
            </a:r>
            <a:r>
              <a:rPr lang="tr-TR" altLang="tr-TR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tr-TR" dirty="0"/>
              <a:t>“</a:t>
            </a:r>
            <a:r>
              <a:rPr lang="tr-TR" dirty="0" err="1"/>
              <a:t>Analyze</a:t>
            </a:r>
            <a:r>
              <a:rPr lang="tr-TR" dirty="0"/>
              <a:t>” dan “General </a:t>
            </a:r>
            <a:r>
              <a:rPr lang="tr-TR" dirty="0" err="1"/>
              <a:t>Linear</a:t>
            </a:r>
            <a:r>
              <a:rPr lang="tr-TR" dirty="0"/>
              <a:t> Model” ve buradan da “</a:t>
            </a:r>
            <a:r>
              <a:rPr lang="tr-TR" dirty="0" err="1"/>
              <a:t>Repeated</a:t>
            </a:r>
            <a:r>
              <a:rPr lang="tr-TR" dirty="0"/>
              <a:t> </a:t>
            </a:r>
            <a:r>
              <a:rPr lang="tr-TR" dirty="0" err="1"/>
              <a:t>Measures</a:t>
            </a:r>
            <a:r>
              <a:rPr lang="tr-TR" dirty="0"/>
              <a:t>...” komutunu tıklayın.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15469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Karışık Ölçümlerde İki Faktörlü ANOVA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18509" y="1496291"/>
            <a:ext cx="7176655" cy="498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425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200" b="1" dirty="0" smtClean="0"/>
              <a:t/>
            </a:r>
            <a:br>
              <a:rPr lang="tr-TR" sz="3200" b="1" dirty="0" smtClean="0"/>
            </a:br>
            <a:r>
              <a:rPr lang="tr-TR" sz="3200" b="1" dirty="0" err="1" smtClean="0"/>
              <a:t>Anova</a:t>
            </a:r>
            <a:r>
              <a:rPr lang="tr-TR" sz="3200" b="1" dirty="0" smtClean="0"/>
              <a:t> Desenleri İçin Okunacak Kaynaklar</a:t>
            </a:r>
            <a:r>
              <a:rPr lang="tr-TR" sz="3200" b="1" dirty="0"/>
              <a:t/>
            </a:r>
            <a:br>
              <a:rPr lang="tr-TR" sz="3200" b="1" dirty="0"/>
            </a:b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3000" dirty="0" smtClean="0"/>
              <a:t>Büyüköztürk, Ş. (2001). Deneysel Desenler: </a:t>
            </a:r>
            <a:r>
              <a:rPr lang="tr-TR" sz="3000" dirty="0" err="1" smtClean="0"/>
              <a:t>Öntest</a:t>
            </a:r>
            <a:r>
              <a:rPr lang="tr-TR" sz="3000" dirty="0" smtClean="0"/>
              <a:t> </a:t>
            </a:r>
            <a:r>
              <a:rPr lang="tr-TR" sz="3000" dirty="0" err="1" smtClean="0"/>
              <a:t>sontest</a:t>
            </a:r>
            <a:r>
              <a:rPr lang="tr-TR" sz="3000" dirty="0" smtClean="0"/>
              <a:t> kontrol gruplu desen. Ankara: </a:t>
            </a:r>
            <a:r>
              <a:rPr lang="tr-TR" sz="3000" dirty="0" err="1" smtClean="0"/>
              <a:t>Pegem</a:t>
            </a:r>
            <a:r>
              <a:rPr lang="tr-TR" sz="3000" dirty="0" smtClean="0"/>
              <a:t> Yayınları.</a:t>
            </a:r>
          </a:p>
          <a:p>
            <a:pPr algn="just"/>
            <a:endParaRPr lang="tr-TR" sz="3000" dirty="0"/>
          </a:p>
          <a:p>
            <a:pPr algn="just"/>
            <a:r>
              <a:rPr lang="tr-TR" sz="3000" dirty="0"/>
              <a:t>Büyüköztürk, Ş. (1997). İki faktörlü </a:t>
            </a:r>
            <a:r>
              <a:rPr lang="tr-TR" sz="3000" dirty="0" err="1"/>
              <a:t>varyans</a:t>
            </a:r>
            <a:r>
              <a:rPr lang="tr-TR" sz="3000" dirty="0"/>
              <a:t> analizi. Ankara Üniversitesi Eğitim Bilimleri Fakültesi Dergisi, 30 (1), </a:t>
            </a:r>
            <a:r>
              <a:rPr lang="tr-TR" sz="3000" dirty="0" smtClean="0"/>
              <a:t>141-58.</a:t>
            </a:r>
          </a:p>
          <a:p>
            <a:pPr algn="just"/>
            <a:endParaRPr lang="tr-TR" sz="3000" dirty="0"/>
          </a:p>
          <a:p>
            <a:pPr algn="just"/>
            <a:r>
              <a:rPr lang="tr-TR" sz="3200" dirty="0"/>
              <a:t> Büyüköztürk, Ş. (1998). </a:t>
            </a:r>
            <a:r>
              <a:rPr lang="tr-TR" sz="3200" dirty="0" err="1"/>
              <a:t>Kovaryans</a:t>
            </a:r>
            <a:r>
              <a:rPr lang="tr-TR" sz="3200" dirty="0"/>
              <a:t> analizi: </a:t>
            </a:r>
            <a:r>
              <a:rPr lang="tr-TR" sz="3200" dirty="0" err="1"/>
              <a:t>V</a:t>
            </a:r>
            <a:r>
              <a:rPr lang="tr-TR" sz="3200" dirty="0" err="1" smtClean="0"/>
              <a:t>aryans</a:t>
            </a:r>
            <a:r>
              <a:rPr lang="tr-TR" sz="3200" dirty="0" smtClean="0"/>
              <a:t> </a:t>
            </a:r>
            <a:r>
              <a:rPr lang="tr-TR" sz="3200" dirty="0"/>
              <a:t>analizi ile karşılaştırmalı bir inceleme. Ankara Üniversitesi Eğitim Bilimleri Fakültesi Dergisi, 31(1), 91-105.</a:t>
            </a:r>
            <a:endParaRPr lang="tr-TR" sz="30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6111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1822</TotalTime>
  <Words>528</Words>
  <Application>Microsoft Office PowerPoint</Application>
  <PresentationFormat>Geniş ekran</PresentationFormat>
  <Paragraphs>41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Comic Sans MS</vt:lpstr>
      <vt:lpstr>Times New Roman</vt:lpstr>
      <vt:lpstr>Office Teması</vt:lpstr>
      <vt:lpstr>ÖDE5024 DAVRANIŞ BİLİMLERİNDE İSTATİSTİK  Yüksek Lisans</vt:lpstr>
      <vt:lpstr>ANOVA DESENLERİ: Karışık Ölçümlerde İki Faktörlü ANOVA</vt:lpstr>
      <vt:lpstr>Karışık Ölçümlerde İki Faktörlü ANOVA</vt:lpstr>
      <vt:lpstr>Karışık Ölçümlerde İki Faktörlü ANOVA</vt:lpstr>
      <vt:lpstr>Karışık Ölçümlerde İki Faktörlü ANOVA</vt:lpstr>
      <vt:lpstr>Karışık Ölçümlerde İki Faktörlü ANOVA</vt:lpstr>
      <vt:lpstr>Karışık Ölçümlerde İki Faktörlü ANOVA</vt:lpstr>
      <vt:lpstr>Karışık Ölçümlerde İki Faktörlü ANOVA</vt:lpstr>
      <vt:lpstr> Anova Desenleri İçin Okunacak Kaynaklar </vt:lpstr>
      <vt:lpstr>Kaynaklar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İSTATİSTİK</dc:title>
  <dc:creator>eğitim</dc:creator>
  <cp:lastModifiedBy>CAT_Proje_PC_1</cp:lastModifiedBy>
  <cp:revision>75</cp:revision>
  <dcterms:created xsi:type="dcterms:W3CDTF">2017-05-17T14:02:52Z</dcterms:created>
  <dcterms:modified xsi:type="dcterms:W3CDTF">2018-02-01T12:07:25Z</dcterms:modified>
</cp:coreProperties>
</file>