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8" r:id="rId2"/>
    <p:sldId id="260" r:id="rId3"/>
    <p:sldId id="261" r:id="rId4"/>
    <p:sldId id="262" r:id="rId5"/>
    <p:sldId id="264" r:id="rId6"/>
    <p:sldId id="265" r:id="rId7"/>
    <p:sldId id="266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390117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79526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7045474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682574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77861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5411576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1616762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9324204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730079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556050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17650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92684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519522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273306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161900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 smtClean="0"/>
              <a:t>Resim eklemek için simgeyi tıklatın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0022949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 smtClean="0"/>
              <a:t>Asıl başlık stili için tıklatın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411DB7-BC74-40F1-A1BD-30E81C657DEA}" type="datetimeFigureOut">
              <a:rPr lang="tr-TR" smtClean="0"/>
              <a:t>22.02.2020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FEE3BAC0-0EBD-4D88-836B-9201C7AA2CE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796455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705394"/>
            <a:ext cx="3810000" cy="590006"/>
          </a:xfrm>
        </p:spPr>
        <p:txBody>
          <a:bodyPr>
            <a:normAutofit fontScale="90000"/>
          </a:bodyPr>
          <a:lstStyle/>
          <a:p>
            <a:pPr algn="l" eaLnBrk="1" hangingPunct="1"/>
            <a:r>
              <a:rPr lang="tr-TR" altLang="tr-TR" dirty="0" smtClean="0">
                <a:solidFill>
                  <a:schemeClr val="tx1"/>
                </a:solidFill>
              </a:rPr>
              <a:t>        FİNANS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xfrm>
            <a:off x="1907177" y="1619794"/>
            <a:ext cx="9705703" cy="4933406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tr-TR" altLang="tr-TR" sz="2000" dirty="0" smtClean="0"/>
              <a:t>Her işletme faaliyetlerini başarıyla yürütmek ister. Ayrıca</a:t>
            </a:r>
            <a:r>
              <a:rPr lang="tr-TR" altLang="tr-TR" sz="2000" dirty="0"/>
              <a:t> </a:t>
            </a:r>
            <a:r>
              <a:rPr lang="tr-TR" altLang="tr-TR" sz="2000" dirty="0" smtClean="0"/>
              <a:t>fona ihtiyaç duyarlar. İşte buradan yola çıkarak işletmeler faaliyetlerini başarılı bir şekilde gerçekleştirmek için ihtiyaç duydukları fonu yani parayı yaratmaları gerekir.</a:t>
            </a:r>
          </a:p>
          <a:p>
            <a:pPr>
              <a:lnSpc>
                <a:spcPct val="90000"/>
              </a:lnSpc>
            </a:pPr>
            <a:r>
              <a:rPr lang="tr-TR" altLang="tr-TR" sz="2000" dirty="0" smtClean="0"/>
              <a:t> işletmeler bir amaca hizmet etmek için kurulurlar ve işletmeler bu amaçlara ulaşabilmek için kullanacakları fonun sağlanmasını </a:t>
            </a:r>
            <a:r>
              <a:rPr lang="tr-TR" altLang="tr-TR" sz="2000" b="1" dirty="0" smtClean="0"/>
              <a:t>FİNANS </a:t>
            </a:r>
            <a:r>
              <a:rPr lang="tr-TR" altLang="tr-TR" sz="2000" dirty="0" smtClean="0"/>
              <a:t>ile gerçekleştirirler.</a:t>
            </a:r>
          </a:p>
          <a:p>
            <a:pPr>
              <a:lnSpc>
                <a:spcPct val="90000"/>
              </a:lnSpc>
            </a:pPr>
            <a:r>
              <a:rPr lang="tr-TR" altLang="tr-TR" sz="2000" dirty="0" smtClean="0"/>
              <a:t>Fon ile para aynı anlamda kullanılmaktadır.</a:t>
            </a:r>
            <a:endParaRPr lang="tr-TR" altLang="tr-TR" sz="2000" dirty="0"/>
          </a:p>
          <a:p>
            <a:pPr lvl="1"/>
            <a:r>
              <a:rPr lang="tr-TR" altLang="tr-TR" sz="2000" b="1" dirty="0">
                <a:solidFill>
                  <a:schemeClr val="tx1"/>
                </a:solidFill>
              </a:rPr>
              <a:t>Fon : </a:t>
            </a:r>
            <a:r>
              <a:rPr lang="tr-TR" altLang="tr-TR" sz="2000" dirty="0"/>
              <a:t>Nakit, vadesiz mevduat, </a:t>
            </a:r>
            <a:r>
              <a:rPr lang="tr-TR" altLang="tr-TR" sz="2000" dirty="0" smtClean="0"/>
              <a:t>nakde çevrilebilir değerler.</a:t>
            </a:r>
          </a:p>
          <a:p>
            <a:pPr lvl="1"/>
            <a:r>
              <a:rPr lang="tr-TR" altLang="tr-TR" sz="2000" b="1" dirty="0">
                <a:solidFill>
                  <a:schemeClr val="tx1"/>
                </a:solidFill>
              </a:rPr>
              <a:t>Para : </a:t>
            </a:r>
            <a:r>
              <a:rPr lang="tr-TR" altLang="tr-TR" sz="2000" dirty="0"/>
              <a:t>Nakit ve </a:t>
            </a:r>
            <a:r>
              <a:rPr lang="tr-TR" altLang="tr-TR" sz="2000" dirty="0" smtClean="0"/>
              <a:t>bankadaki vadesiz </a:t>
            </a:r>
            <a:r>
              <a:rPr lang="tr-TR" altLang="tr-TR" sz="2000" dirty="0"/>
              <a:t>mevduat</a:t>
            </a:r>
          </a:p>
          <a:p>
            <a:endParaRPr lang="tr-TR" altLang="tr-TR" dirty="0" smtClean="0"/>
          </a:p>
          <a:p>
            <a:endParaRPr lang="tr-TR" altLang="tr-TR" dirty="0"/>
          </a:p>
          <a:p>
            <a:pPr marL="0" indent="0">
              <a:lnSpc>
                <a:spcPct val="90000"/>
              </a:lnSpc>
              <a:buNone/>
            </a:pP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7610720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Rectangle 2"/>
          <p:cNvSpPr>
            <a:spLocks noGrp="1" noChangeArrowheads="1"/>
          </p:cNvSpPr>
          <p:nvPr>
            <p:ph type="title"/>
          </p:nvPr>
        </p:nvSpPr>
        <p:spPr>
          <a:xfrm>
            <a:off x="2209800" y="640080"/>
            <a:ext cx="7772400" cy="1162594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Finansmanın işlevleri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71683" name="Rectangle 3"/>
          <p:cNvSpPr>
            <a:spLocks noGrp="1" noChangeArrowheads="1"/>
          </p:cNvSpPr>
          <p:nvPr>
            <p:ph idx="1"/>
          </p:nvPr>
        </p:nvSpPr>
        <p:spPr>
          <a:xfrm>
            <a:off x="2209800" y="1907177"/>
            <a:ext cx="7772400" cy="4188823"/>
          </a:xfrm>
        </p:spPr>
        <p:txBody>
          <a:bodyPr>
            <a:normAutofit/>
          </a:bodyPr>
          <a:lstStyle/>
          <a:p>
            <a:pPr>
              <a:buFont typeface="+mj-lt"/>
              <a:buAutoNum type="arabicPeriod"/>
            </a:pPr>
            <a:r>
              <a:rPr lang="tr-TR" altLang="tr-TR" sz="2000" dirty="0"/>
              <a:t>Finansal analiz</a:t>
            </a:r>
          </a:p>
          <a:p>
            <a:pPr>
              <a:buFont typeface="+mj-lt"/>
              <a:buAutoNum type="arabicPeriod"/>
            </a:pPr>
            <a:r>
              <a:rPr lang="tr-TR" altLang="tr-TR" sz="2000" dirty="0"/>
              <a:t>Gerekli </a:t>
            </a:r>
            <a:r>
              <a:rPr lang="tr-TR" altLang="tr-TR" sz="2000" dirty="0" smtClean="0"/>
              <a:t>fon </a:t>
            </a:r>
            <a:r>
              <a:rPr lang="tr-TR" altLang="tr-TR" sz="2000" dirty="0"/>
              <a:t>kaynaklarının belirlenmesi</a:t>
            </a:r>
          </a:p>
          <a:p>
            <a:pPr>
              <a:buFont typeface="+mj-lt"/>
              <a:buAutoNum type="arabicPeriod"/>
            </a:pPr>
            <a:r>
              <a:rPr lang="tr-TR" altLang="tr-TR" sz="2000" dirty="0"/>
              <a:t>Fonları uygun koşullarda </a:t>
            </a:r>
            <a:r>
              <a:rPr lang="tr-TR" altLang="tr-TR" sz="2000" dirty="0" smtClean="0"/>
              <a:t>sağlamak</a:t>
            </a:r>
            <a:endParaRPr lang="tr-TR" altLang="tr-TR" sz="2000" dirty="0"/>
          </a:p>
          <a:p>
            <a:pPr>
              <a:buFont typeface="+mj-lt"/>
              <a:buAutoNum type="arabicPeriod"/>
            </a:pPr>
            <a:r>
              <a:rPr lang="tr-TR" altLang="tr-TR" sz="2000" dirty="0" smtClean="0"/>
              <a:t>Fonların </a:t>
            </a:r>
            <a:r>
              <a:rPr lang="tr-TR" altLang="tr-TR" sz="2000" dirty="0"/>
              <a:t>etkin kullanımı</a:t>
            </a:r>
          </a:p>
          <a:p>
            <a:pPr>
              <a:buFont typeface="+mj-lt"/>
              <a:buAutoNum type="arabicPeriod"/>
            </a:pPr>
            <a:r>
              <a:rPr lang="tr-TR" altLang="tr-TR" sz="2000" dirty="0" smtClean="0"/>
              <a:t>Muhasebe </a:t>
            </a:r>
            <a:r>
              <a:rPr lang="tr-TR" altLang="tr-TR" sz="2000" dirty="0"/>
              <a:t>kayıtlarının </a:t>
            </a:r>
            <a:r>
              <a:rPr lang="tr-TR" altLang="tr-TR" sz="2000" dirty="0" smtClean="0"/>
              <a:t>izlenmesi</a:t>
            </a:r>
            <a:endParaRPr lang="tr-TR" altLang="tr-TR" sz="2000" dirty="0"/>
          </a:p>
          <a:p>
            <a:pPr>
              <a:buFont typeface="+mj-lt"/>
              <a:buAutoNum type="arabicPeriod"/>
            </a:pPr>
            <a:r>
              <a:rPr lang="tr-TR" altLang="tr-TR" sz="2000" dirty="0"/>
              <a:t>Finansal raporların düzenlenmesi</a:t>
            </a:r>
          </a:p>
          <a:p>
            <a:pPr>
              <a:buFont typeface="+mj-lt"/>
              <a:buAutoNum type="arabicPeriod"/>
            </a:pPr>
            <a:r>
              <a:rPr lang="tr-TR" altLang="tr-TR" sz="2000" dirty="0" smtClean="0"/>
              <a:t>Kar payının dağılımı </a:t>
            </a:r>
          </a:p>
          <a:p>
            <a:pPr>
              <a:buFont typeface="+mj-lt"/>
              <a:buAutoNum type="arabicPeriod"/>
            </a:pPr>
            <a:r>
              <a:rPr lang="tr-TR" altLang="tr-TR" sz="2000" dirty="0" smtClean="0"/>
              <a:t>Gelecek </a:t>
            </a:r>
            <a:r>
              <a:rPr lang="tr-TR" altLang="tr-TR" sz="2000" dirty="0"/>
              <a:t>dönem finansal olayların </a:t>
            </a:r>
            <a:r>
              <a:rPr lang="tr-TR" altLang="tr-TR" sz="2000" dirty="0" smtClean="0"/>
              <a:t>öngörülmesi</a:t>
            </a:r>
            <a:endParaRPr lang="en-US" altLang="tr-TR" sz="2000" dirty="0"/>
          </a:p>
        </p:txBody>
      </p:sp>
    </p:spTree>
    <p:extLst>
      <p:ext uri="{BB962C8B-B14F-4D97-AF65-F5344CB8AC3E}">
        <p14:creationId xmlns:p14="http://schemas.microsoft.com/office/powerpoint/2010/main" val="195509844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Rectangle 2"/>
          <p:cNvSpPr>
            <a:spLocks noGrp="1" noChangeArrowheads="1"/>
          </p:cNvSpPr>
          <p:nvPr>
            <p:ph type="title"/>
          </p:nvPr>
        </p:nvSpPr>
        <p:spPr>
          <a:xfrm>
            <a:off x="2103120" y="624110"/>
            <a:ext cx="9401491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Finansman Kaynakları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72707" name="Rectangle 3"/>
          <p:cNvSpPr>
            <a:spLocks noGrp="1" noChangeArrowheads="1"/>
          </p:cNvSpPr>
          <p:nvPr>
            <p:ph sz="half" idx="1"/>
          </p:nvPr>
        </p:nvSpPr>
        <p:spPr/>
        <p:txBody>
          <a:bodyPr/>
          <a:lstStyle/>
          <a:p>
            <a:pPr marL="533400" indent="-533400">
              <a:buFontTx/>
              <a:buAutoNum type="arabicPeriod"/>
            </a:pPr>
            <a:r>
              <a:rPr lang="tr-TR" altLang="tr-TR" sz="2400" b="1" dirty="0" smtClean="0">
                <a:solidFill>
                  <a:schemeClr val="tx1"/>
                </a:solidFill>
              </a:rPr>
              <a:t>Öz Sermaye</a:t>
            </a:r>
          </a:p>
          <a:p>
            <a:pPr algn="just"/>
            <a:r>
              <a:rPr lang="tr-TR" altLang="tr-TR" dirty="0" smtClean="0"/>
              <a:t>  </a:t>
            </a:r>
            <a:r>
              <a:rPr lang="tr-TR" altLang="tr-TR" sz="2000" dirty="0" smtClean="0"/>
              <a:t>İşletme sahibinin yada işletme sahiplerinin </a:t>
            </a:r>
            <a:r>
              <a:rPr lang="tr-TR" altLang="tr-TR" sz="2000" dirty="0" smtClean="0"/>
              <a:t>işletmenin kullanımına </a:t>
            </a:r>
            <a:r>
              <a:rPr lang="tr-TR" altLang="tr-TR" sz="2000" dirty="0" smtClean="0"/>
              <a:t>ayırdıkları </a:t>
            </a:r>
            <a:r>
              <a:rPr lang="tr-TR" altLang="tr-TR" sz="2000" dirty="0" smtClean="0"/>
              <a:t>fonlar.</a:t>
            </a:r>
            <a:endParaRPr lang="tr-TR" altLang="tr-TR" sz="2000" dirty="0" smtClean="0"/>
          </a:p>
          <a:p>
            <a:pPr marL="685800" lvl="1"/>
            <a:r>
              <a:rPr lang="tr-TR" altLang="tr-TR" sz="2000" dirty="0" smtClean="0"/>
              <a:t>Temel </a:t>
            </a:r>
            <a:r>
              <a:rPr lang="tr-TR" altLang="tr-TR" sz="2000" dirty="0" smtClean="0"/>
              <a:t>Sermaye</a:t>
            </a:r>
            <a:endParaRPr lang="tr-TR" altLang="tr-TR" sz="2000" dirty="0" smtClean="0"/>
          </a:p>
          <a:p>
            <a:pPr marL="685800" lvl="1"/>
            <a:r>
              <a:rPr lang="tr-TR" altLang="tr-TR" sz="2000" dirty="0" smtClean="0"/>
              <a:t>Yedek </a:t>
            </a:r>
            <a:r>
              <a:rPr lang="tr-TR" altLang="tr-TR" sz="2000" dirty="0" smtClean="0"/>
              <a:t>Sermaye</a:t>
            </a:r>
            <a:endParaRPr lang="tr-TR" altLang="tr-TR" sz="2000" dirty="0" smtClean="0"/>
          </a:p>
          <a:p>
            <a:pPr marL="533400" indent="-533400">
              <a:buNone/>
            </a:pPr>
            <a:endParaRPr lang="tr-TR" altLang="tr-TR" dirty="0" smtClean="0"/>
          </a:p>
          <a:p>
            <a:pPr marL="533400" indent="-533400">
              <a:buNone/>
            </a:pPr>
            <a:endParaRPr lang="en-US" altLang="tr-TR" dirty="0" smtClean="0"/>
          </a:p>
        </p:txBody>
      </p:sp>
      <p:sp>
        <p:nvSpPr>
          <p:cNvPr id="72708" name="Rectangle 4"/>
          <p:cNvSpPr>
            <a:spLocks noGrp="1" noChangeArrowheads="1"/>
          </p:cNvSpPr>
          <p:nvPr>
            <p:ph sz="half" idx="2"/>
          </p:nvPr>
        </p:nvSpPr>
        <p:spPr/>
        <p:txBody>
          <a:bodyPr/>
          <a:lstStyle/>
          <a:p>
            <a:pPr marL="533400" indent="-533400">
              <a:buFontTx/>
              <a:buAutoNum type="arabicPeriod" startAt="2"/>
            </a:pPr>
            <a:r>
              <a:rPr lang="tr-TR" altLang="tr-TR" sz="2400" b="1" dirty="0" smtClean="0">
                <a:solidFill>
                  <a:schemeClr val="tx1"/>
                </a:solidFill>
              </a:rPr>
              <a:t>Yabancı Sermaye</a:t>
            </a:r>
          </a:p>
          <a:p>
            <a:r>
              <a:rPr lang="tr-TR" altLang="tr-TR" sz="2000" dirty="0" smtClean="0"/>
              <a:t>İşletmenin borçlanarak yarattıkları fonlar.</a:t>
            </a:r>
            <a:endParaRPr lang="tr-TR" altLang="tr-TR" sz="2000" dirty="0" smtClean="0"/>
          </a:p>
          <a:p>
            <a:pPr marL="685800" lvl="1"/>
            <a:r>
              <a:rPr lang="tr-TR" altLang="tr-TR" sz="2000" dirty="0" smtClean="0"/>
              <a:t>Kısa süreli borçlar</a:t>
            </a:r>
          </a:p>
          <a:p>
            <a:pPr marL="685800" lvl="1"/>
            <a:r>
              <a:rPr lang="tr-TR" altLang="tr-TR" sz="2000" dirty="0" smtClean="0"/>
              <a:t>Uzun süreli borçlar</a:t>
            </a:r>
            <a:endParaRPr lang="en-US" altLang="tr-TR" sz="2000" dirty="0" smtClean="0"/>
          </a:p>
        </p:txBody>
      </p:sp>
    </p:spTree>
    <p:extLst>
      <p:ext uri="{BB962C8B-B14F-4D97-AF65-F5344CB8AC3E}">
        <p14:creationId xmlns:p14="http://schemas.microsoft.com/office/powerpoint/2010/main" val="18999356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Rectangle 2"/>
          <p:cNvSpPr>
            <a:spLocks noGrp="1" noChangeArrowheads="1"/>
          </p:cNvSpPr>
          <p:nvPr>
            <p:ph type="title"/>
          </p:nvPr>
        </p:nvSpPr>
        <p:spPr>
          <a:xfrm>
            <a:off x="1933303" y="624110"/>
            <a:ext cx="9571309" cy="917307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Çağdaş Finansman Kaynakları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73731" name="Rectangle 3"/>
          <p:cNvSpPr>
            <a:spLocks noGrp="1" noChangeArrowheads="1"/>
          </p:cNvSpPr>
          <p:nvPr>
            <p:ph idx="1"/>
          </p:nvPr>
        </p:nvSpPr>
        <p:spPr>
          <a:xfrm>
            <a:off x="1763486" y="1632857"/>
            <a:ext cx="9741126" cy="4278365"/>
          </a:xfrm>
        </p:spPr>
        <p:txBody>
          <a:bodyPr>
            <a:normAutofit/>
          </a:bodyPr>
          <a:lstStyle/>
          <a:p>
            <a:r>
              <a:rPr lang="tr-TR" altLang="tr-TR" sz="2000" b="1" dirty="0">
                <a:solidFill>
                  <a:schemeClr val="tx1"/>
                </a:solidFill>
              </a:rPr>
              <a:t>Leasing : </a:t>
            </a:r>
            <a:r>
              <a:rPr lang="tr-TR" altLang="tr-TR" sz="2000" dirty="0"/>
              <a:t>Kiralama </a:t>
            </a:r>
            <a:r>
              <a:rPr lang="tr-TR" altLang="tr-TR" sz="2000" dirty="0" smtClean="0"/>
              <a:t>şirketlerinin, kiralayan işletmelerin </a:t>
            </a:r>
            <a:r>
              <a:rPr lang="tr-TR" altLang="tr-TR" sz="2000" dirty="0"/>
              <a:t>ihtiyaçlarına uygun menkul veya gayrimenkul değeri satın alıp, bunu belirli bir süre için bu </a:t>
            </a:r>
            <a:r>
              <a:rPr lang="tr-TR" altLang="tr-TR" sz="2000" dirty="0" smtClean="0"/>
              <a:t>işletmelerin kullanımına ayırmasıdır. </a:t>
            </a:r>
          </a:p>
          <a:p>
            <a:r>
              <a:rPr lang="tr-TR" altLang="tr-TR" sz="2000" dirty="0" smtClean="0"/>
              <a:t>Kiralayan </a:t>
            </a:r>
            <a:r>
              <a:rPr lang="tr-TR" altLang="tr-TR" sz="2000" dirty="0"/>
              <a:t>ve kiracı arasında </a:t>
            </a:r>
            <a:r>
              <a:rPr lang="tr-TR" altLang="tr-TR" sz="2000" dirty="0" smtClean="0"/>
              <a:t>düzenlenen bir anlaşmadır. </a:t>
            </a:r>
          </a:p>
          <a:p>
            <a:pPr>
              <a:lnSpc>
                <a:spcPct val="90000"/>
              </a:lnSpc>
            </a:pPr>
            <a:r>
              <a:rPr lang="tr-TR" altLang="tr-TR" sz="2000" b="1" dirty="0" err="1">
                <a:solidFill>
                  <a:schemeClr val="tx1"/>
                </a:solidFill>
              </a:rPr>
              <a:t>Factoring</a:t>
            </a:r>
            <a:r>
              <a:rPr lang="tr-TR" altLang="tr-TR" sz="2000" b="1" dirty="0">
                <a:solidFill>
                  <a:schemeClr val="tx1"/>
                </a:solidFill>
              </a:rPr>
              <a:t> :</a:t>
            </a:r>
            <a:r>
              <a:rPr lang="tr-TR" altLang="tr-TR" sz="2000" dirty="0">
                <a:solidFill>
                  <a:schemeClr val="tx1"/>
                </a:solidFill>
              </a:rPr>
              <a:t> </a:t>
            </a:r>
            <a:r>
              <a:rPr lang="tr-TR" altLang="tr-TR" sz="2000" dirty="0"/>
              <a:t>1-6 </a:t>
            </a:r>
            <a:r>
              <a:rPr lang="tr-TR" altLang="tr-TR" sz="2000" dirty="0" smtClean="0"/>
              <a:t>ay arasında vadelidir</a:t>
            </a:r>
            <a:r>
              <a:rPr lang="tr-TR" altLang="tr-TR" sz="2000" b="1" dirty="0" smtClean="0"/>
              <a:t>.</a:t>
            </a:r>
            <a:r>
              <a:rPr lang="tr-TR" altLang="tr-TR" sz="2000" dirty="0" smtClean="0"/>
              <a:t> Kredili </a:t>
            </a:r>
            <a:r>
              <a:rPr lang="tr-TR" altLang="tr-TR" sz="2000" dirty="0"/>
              <a:t>satış yapan işletmelerin bu satışlarından doğan </a:t>
            </a:r>
            <a:r>
              <a:rPr lang="tr-TR" altLang="tr-TR" sz="2000" dirty="0" smtClean="0"/>
              <a:t>alacaklarını başka bir finansman </a:t>
            </a:r>
            <a:r>
              <a:rPr lang="tr-TR" altLang="tr-TR" sz="2000" dirty="0"/>
              <a:t>kuruluşuna </a:t>
            </a:r>
            <a:r>
              <a:rPr lang="tr-TR" altLang="tr-TR" sz="2000" dirty="0" smtClean="0"/>
              <a:t>devretmeleriyle gelişen </a:t>
            </a:r>
            <a:r>
              <a:rPr lang="tr-TR" altLang="tr-TR" sz="2000" dirty="0"/>
              <a:t>bir </a:t>
            </a:r>
            <a:r>
              <a:rPr lang="tr-TR" altLang="tr-TR" sz="2000" dirty="0" smtClean="0"/>
              <a:t>tekniktir. </a:t>
            </a:r>
            <a:r>
              <a:rPr lang="tr-TR" altLang="tr-TR" sz="2000" dirty="0"/>
              <a:t>Yani fon yaratmak </a:t>
            </a:r>
            <a:r>
              <a:rPr lang="tr-TR" altLang="tr-TR" sz="2000" dirty="0" smtClean="0"/>
              <a:t>için </a:t>
            </a:r>
            <a:r>
              <a:rPr lang="tr-TR" altLang="tr-TR" sz="2000" dirty="0"/>
              <a:t>ticari alacakların </a:t>
            </a:r>
            <a:r>
              <a:rPr lang="tr-TR" altLang="tr-TR" sz="2000" dirty="0" smtClean="0"/>
              <a:t>satılması olarak da tanımlanabilir. </a:t>
            </a:r>
            <a:endParaRPr lang="tr-TR" altLang="tr-TR" sz="2000" dirty="0"/>
          </a:p>
          <a:p>
            <a:pPr>
              <a:lnSpc>
                <a:spcPct val="90000"/>
              </a:lnSpc>
            </a:pPr>
            <a:r>
              <a:rPr lang="tr-TR" altLang="tr-TR" sz="2000" dirty="0"/>
              <a:t>Alacaklar önceden paraya </a:t>
            </a:r>
            <a:r>
              <a:rPr lang="tr-TR" altLang="tr-TR" sz="2000" dirty="0" smtClean="0"/>
              <a:t>çevrilebilir. Alacağın bir kısmı peşin ödenir.</a:t>
            </a:r>
            <a:endParaRPr lang="tr-TR" altLang="tr-TR" sz="2000" dirty="0"/>
          </a:p>
        </p:txBody>
      </p:sp>
    </p:spTree>
    <p:extLst>
      <p:ext uri="{BB962C8B-B14F-4D97-AF65-F5344CB8AC3E}">
        <p14:creationId xmlns:p14="http://schemas.microsoft.com/office/powerpoint/2010/main" val="167960039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Çağdaş Finansman Kaynakları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75779" name="Rectangle 3"/>
          <p:cNvSpPr>
            <a:spLocks noGrp="1" noChangeArrowheads="1"/>
          </p:cNvSpPr>
          <p:nvPr>
            <p:ph idx="1"/>
          </p:nvPr>
        </p:nvSpPr>
        <p:spPr>
          <a:xfrm>
            <a:off x="1685109" y="1724297"/>
            <a:ext cx="9819503" cy="4186925"/>
          </a:xfrm>
        </p:spPr>
        <p:txBody>
          <a:bodyPr>
            <a:normAutofit/>
          </a:bodyPr>
          <a:lstStyle/>
          <a:p>
            <a:r>
              <a:rPr lang="tr-TR" altLang="tr-TR" sz="2000" b="1" dirty="0" smtClean="0">
                <a:solidFill>
                  <a:schemeClr val="tx1"/>
                </a:solidFill>
              </a:rPr>
              <a:t>Forfaiting : </a:t>
            </a:r>
            <a:r>
              <a:rPr lang="tr-TR" altLang="tr-TR" sz="2000" dirty="0" smtClean="0"/>
              <a:t>6 ay ve daha uzun </a:t>
            </a:r>
            <a:r>
              <a:rPr lang="tr-TR" altLang="tr-TR" sz="2000" dirty="0" smtClean="0"/>
              <a:t>vadeli olan senetlerin </a:t>
            </a:r>
            <a:r>
              <a:rPr lang="tr-TR" altLang="tr-TR" sz="2000" dirty="0" smtClean="0"/>
              <a:t>alacakların ödenmesinde kullanılan bir finansman </a:t>
            </a:r>
            <a:r>
              <a:rPr lang="tr-TR" altLang="tr-TR" sz="2000" dirty="0" smtClean="0"/>
              <a:t>türüdür. </a:t>
            </a:r>
          </a:p>
          <a:p>
            <a:r>
              <a:rPr lang="tr-TR" altLang="tr-TR" sz="2000" dirty="0" smtClean="0"/>
              <a:t>B</a:t>
            </a:r>
            <a:r>
              <a:rPr lang="tr-TR" altLang="tr-TR" sz="2000" dirty="0" smtClean="0"/>
              <a:t>ono, poliçe, garanti </a:t>
            </a:r>
            <a:r>
              <a:rPr lang="tr-TR" altLang="tr-TR" sz="2000" dirty="0" smtClean="0"/>
              <a:t>mektubu </a:t>
            </a:r>
            <a:r>
              <a:rPr lang="tr-TR" altLang="tr-TR" sz="2000" dirty="0" smtClean="0"/>
              <a:t>gibi</a:t>
            </a:r>
            <a:r>
              <a:rPr lang="tr-TR" altLang="tr-TR" sz="2000" dirty="0" smtClean="0"/>
              <a:t> alacakların finans </a:t>
            </a:r>
            <a:r>
              <a:rPr lang="tr-TR" altLang="tr-TR" sz="2000" dirty="0" smtClean="0"/>
              <a:t>kuruluşu tarafından satın </a:t>
            </a:r>
            <a:r>
              <a:rPr lang="tr-TR" altLang="tr-TR" sz="2000" dirty="0" smtClean="0"/>
              <a:t>alınması olarak ifade edilir. </a:t>
            </a:r>
            <a:r>
              <a:rPr lang="tr-TR" altLang="tr-TR" sz="2000" dirty="0" smtClean="0"/>
              <a:t>Daha çok </a:t>
            </a:r>
            <a:r>
              <a:rPr lang="tr-TR" altLang="tr-TR" sz="2000" dirty="0" smtClean="0"/>
              <a:t>ihracat finansmanında </a:t>
            </a:r>
            <a:r>
              <a:rPr lang="tr-TR" altLang="tr-TR" sz="2000" dirty="0" smtClean="0"/>
              <a:t>kullanılmaktadır.</a:t>
            </a:r>
            <a:endParaRPr lang="en-US" altLang="tr-TR" sz="2000" dirty="0" smtClean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708290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2"/>
          <p:cNvSpPr>
            <a:spLocks noGrp="1" noChangeArrowheads="1"/>
          </p:cNvSpPr>
          <p:nvPr>
            <p:ph type="title"/>
          </p:nvPr>
        </p:nvSpPr>
        <p:spPr>
          <a:xfrm>
            <a:off x="2076995" y="624110"/>
            <a:ext cx="9427618" cy="1280890"/>
          </a:xfrm>
        </p:spPr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İNSAN KAYNAKLARI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76803" name="Rectangle 3"/>
          <p:cNvSpPr>
            <a:spLocks noGrp="1" noChangeArrowheads="1"/>
          </p:cNvSpPr>
          <p:nvPr>
            <p:ph idx="1"/>
          </p:nvPr>
        </p:nvSpPr>
        <p:spPr>
          <a:xfrm>
            <a:off x="1632857" y="1724297"/>
            <a:ext cx="9871755" cy="4186925"/>
          </a:xfrm>
        </p:spPr>
        <p:txBody>
          <a:bodyPr/>
          <a:lstStyle/>
          <a:p>
            <a:r>
              <a:rPr lang="tr-TR" altLang="tr-TR" dirty="0" smtClean="0"/>
              <a:t>İnsan kaynakları kurmay bir birimdir.</a:t>
            </a:r>
          </a:p>
          <a:p>
            <a:r>
              <a:rPr lang="tr-TR" altLang="tr-TR" dirty="0" smtClean="0"/>
              <a:t>İşletmelerde gerekli birimlere destek verir.</a:t>
            </a:r>
          </a:p>
          <a:p>
            <a:r>
              <a:rPr lang="tr-TR" altLang="tr-TR" dirty="0" smtClean="0"/>
              <a:t>Yalnızca kanunca belirlenmiş konularda yapılması gereken ve işletme sorumluluğunda olan işlerin yapılmasını takip eder.</a:t>
            </a:r>
          </a:p>
          <a:p>
            <a:r>
              <a:rPr lang="tr-TR" altLang="tr-TR" b="1" dirty="0" smtClean="0"/>
              <a:t>İnsan Kaynaklarının Bir Takım Sorumlulukları vardır;</a:t>
            </a:r>
          </a:p>
          <a:p>
            <a:pPr lvl="1"/>
            <a:r>
              <a:rPr lang="tr-TR" altLang="tr-TR" dirty="0" smtClean="0"/>
              <a:t>İşe alım</a:t>
            </a:r>
          </a:p>
          <a:p>
            <a:pPr lvl="1"/>
            <a:r>
              <a:rPr lang="tr-TR" altLang="tr-TR" dirty="0" smtClean="0"/>
              <a:t>Seçim</a:t>
            </a:r>
          </a:p>
          <a:p>
            <a:pPr lvl="1"/>
            <a:r>
              <a:rPr lang="tr-TR" altLang="tr-TR" dirty="0" smtClean="0"/>
              <a:t>Elde tutma</a:t>
            </a:r>
          </a:p>
          <a:p>
            <a:pPr lvl="1"/>
            <a:r>
              <a:rPr lang="tr-TR" altLang="tr-TR" dirty="0" err="1" smtClean="0"/>
              <a:t>Geliştime</a:t>
            </a:r>
            <a:r>
              <a:rPr lang="tr-TR" altLang="tr-TR" dirty="0" smtClean="0"/>
              <a:t> </a:t>
            </a:r>
            <a:endParaRPr lang="en-US" altLang="tr-TR" dirty="0" smtClean="0"/>
          </a:p>
        </p:txBody>
      </p:sp>
    </p:spTree>
    <p:extLst>
      <p:ext uri="{BB962C8B-B14F-4D97-AF65-F5344CB8AC3E}">
        <p14:creationId xmlns:p14="http://schemas.microsoft.com/office/powerpoint/2010/main" val="25097899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altLang="tr-TR" dirty="0" smtClean="0">
                <a:solidFill>
                  <a:schemeClr val="tx1"/>
                </a:solidFill>
              </a:rPr>
              <a:t>İ.K / Personel Yönetimi</a:t>
            </a:r>
            <a:endParaRPr lang="en-US" altLang="tr-TR" dirty="0" smtClean="0">
              <a:solidFill>
                <a:schemeClr val="tx1"/>
              </a:solidFill>
            </a:endParaRPr>
          </a:p>
        </p:txBody>
      </p:sp>
      <p:sp>
        <p:nvSpPr>
          <p:cNvPr id="77827" name="Rectangle 3"/>
          <p:cNvSpPr>
            <a:spLocks noGrp="1" noChangeArrowheads="1"/>
          </p:cNvSpPr>
          <p:nvPr>
            <p:ph idx="1"/>
          </p:nvPr>
        </p:nvSpPr>
        <p:spPr>
          <a:xfrm>
            <a:off x="1894114" y="1737360"/>
            <a:ext cx="9610498" cy="4173862"/>
          </a:xfrm>
        </p:spPr>
        <p:txBody>
          <a:bodyPr/>
          <a:lstStyle/>
          <a:p>
            <a:r>
              <a:rPr lang="tr-TR" altLang="tr-TR" sz="2000" dirty="0" smtClean="0">
                <a:solidFill>
                  <a:schemeClr val="tx1"/>
                </a:solidFill>
              </a:rPr>
              <a:t>Çalışanların memnuniyetini amaçlar. </a:t>
            </a:r>
          </a:p>
          <a:p>
            <a:r>
              <a:rPr lang="tr-TR" altLang="tr-TR" sz="2000" dirty="0" smtClean="0">
                <a:solidFill>
                  <a:schemeClr val="tx1"/>
                </a:solidFill>
              </a:rPr>
              <a:t>İnsan kaynaklarında bağlılık, sadakat, motivasyon ve bütünlük önemlidir.</a:t>
            </a:r>
            <a:endParaRPr lang="tr-TR" altLang="tr-TR" sz="2000" dirty="0" smtClean="0">
              <a:solidFill>
                <a:schemeClr val="tx1"/>
              </a:solidFill>
            </a:endParaRPr>
          </a:p>
          <a:p>
            <a:r>
              <a:rPr lang="tr-TR" altLang="tr-TR" sz="2000" dirty="0" smtClean="0">
                <a:solidFill>
                  <a:schemeClr val="tx1"/>
                </a:solidFill>
              </a:rPr>
              <a:t>İşletmenin çıkarları için işgücünün verimliliği temel amacıdır. </a:t>
            </a:r>
          </a:p>
          <a:p>
            <a:endParaRPr lang="tr-TR" altLang="tr-TR" dirty="0"/>
          </a:p>
        </p:txBody>
      </p:sp>
    </p:spTree>
    <p:extLst>
      <p:ext uri="{BB962C8B-B14F-4D97-AF65-F5344CB8AC3E}">
        <p14:creationId xmlns:p14="http://schemas.microsoft.com/office/powerpoint/2010/main" val="4039008729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52</TotalTime>
  <Words>335</Words>
  <Application>Microsoft Office PowerPoint</Application>
  <PresentationFormat>Geniş ekran</PresentationFormat>
  <Paragraphs>46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Century Gothic</vt:lpstr>
      <vt:lpstr>Wingdings 3</vt:lpstr>
      <vt:lpstr>Duman</vt:lpstr>
      <vt:lpstr>        FİNANS</vt:lpstr>
      <vt:lpstr>Finansmanın işlevleri</vt:lpstr>
      <vt:lpstr>Finansman Kaynakları</vt:lpstr>
      <vt:lpstr>Çağdaş Finansman Kaynakları</vt:lpstr>
      <vt:lpstr>Çağdaş Finansman Kaynakları</vt:lpstr>
      <vt:lpstr>İNSAN KAYNAKLARI</vt:lpstr>
      <vt:lpstr>İ.K / Personel Yönetimi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User</dc:creator>
  <cp:lastModifiedBy>User</cp:lastModifiedBy>
  <cp:revision>8</cp:revision>
  <dcterms:created xsi:type="dcterms:W3CDTF">2020-02-22T14:31:07Z</dcterms:created>
  <dcterms:modified xsi:type="dcterms:W3CDTF">2020-02-22T17:20:52Z</dcterms:modified>
</cp:coreProperties>
</file>