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281" r:id="rId3"/>
    <p:sldId id="282" r:id="rId4"/>
    <p:sldId id="325" r:id="rId5"/>
    <p:sldId id="326" r:id="rId6"/>
    <p:sldId id="327" r:id="rId7"/>
    <p:sldId id="328" r:id="rId8"/>
    <p:sldId id="330" r:id="rId9"/>
    <p:sldId id="331" r:id="rId10"/>
    <p:sldId id="333" r:id="rId11"/>
    <p:sldId id="334" r:id="rId12"/>
    <p:sldId id="335" r:id="rId13"/>
    <p:sldId id="336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25400">
              <a:spcBef>
                <a:spcPts val="220"/>
              </a:spcBef>
            </a:pPr>
            <a:fld id="{81D60167-4931-47E6-BA6A-407CBD079E47}" type="slidenum">
              <a:rPr lang="tr-TR" smtClean="0"/>
              <a:pPr marL="25400">
                <a:spcBef>
                  <a:spcPts val="220"/>
                </a:spcBef>
              </a:pPr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043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933" y="2273337"/>
            <a:ext cx="8679915" cy="174872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+mn-lt"/>
              </a:rPr>
              <a:t>GIDALARDA TEMEL İŞLEMLER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421" y="2479095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9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145541" y="1344436"/>
            <a:ext cx="9548479" cy="34733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2318385" algn="l"/>
                <a:tab pos="4752340" algn="l"/>
                <a:tab pos="5270500" algn="l"/>
              </a:tabLst>
            </a:pPr>
            <a:r>
              <a:rPr lang="tr-TR" sz="3200" i="1" u="sng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Örnek çalışma </a:t>
            </a:r>
            <a:endParaRPr lang="tr-TR" sz="3200" dirty="0">
              <a:latin typeface="American Typewriter" panose="02090604020004020304" pitchFamily="18" charset="0"/>
              <a:cs typeface="Arial"/>
            </a:endParaRPr>
          </a:p>
          <a:p>
            <a:pPr marL="12700" marR="5080" algn="just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2318385" algn="l"/>
                <a:tab pos="4752340" algn="l"/>
                <a:tab pos="5270500" algn="l"/>
              </a:tabLst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Bir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evaporatörde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saatte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500</a:t>
            </a:r>
            <a:r>
              <a:rPr sz="3200" spc="-1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kg  su</a:t>
            </a:r>
            <a:r>
              <a:rPr sz="3200" spc="2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uzaklaştırılmaktadır.	Sisteme, %12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kuru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madde içeren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meyve suyu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girmekte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ve sistemi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%45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kuru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madde içeren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konsantre</a:t>
            </a:r>
            <a:r>
              <a:rPr sz="3200" spc="-3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terk</a:t>
            </a:r>
            <a:r>
              <a:rPr sz="3200" spc="-2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etmektedir.	Buna </a:t>
            </a:r>
            <a:r>
              <a:rPr sz="3200" spc="-10" dirty="0">
                <a:latin typeface="American Typewriter" panose="02090604020004020304" pitchFamily="18" charset="0"/>
                <a:cs typeface="Arial"/>
              </a:rPr>
              <a:t>göre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konsantre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üretim hızını</a:t>
            </a:r>
            <a:r>
              <a:rPr sz="3200" spc="-7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hesaplayınız.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13517880" y="373621"/>
            <a:ext cx="914400" cy="212879"/>
          </a:xfrm>
          <a:prstGeom prst="rect">
            <a:avLst/>
          </a:prstGeom>
        </p:spPr>
        <p:txBody>
          <a:bodyPr vert="horz" wrap="square" lIns="0" tIns="27940" rIns="0" bIns="0" rtlCol="0" anchor="ctr">
            <a:spAutoFit/>
          </a:bodyPr>
          <a:lstStyle/>
          <a:p>
            <a:pPr marL="25400">
              <a:spcBef>
                <a:spcPts val="220"/>
              </a:spcBef>
            </a:pPr>
            <a:fld id="{81D60167-4931-47E6-BA6A-407CBD079E47}" type="slidenum">
              <a:rPr dirty="0"/>
              <a:pPr marL="25400">
                <a:spcBef>
                  <a:spcPts val="220"/>
                </a:spcBef>
              </a:pPr>
              <a:t>10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1968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4904358" y="3576321"/>
            <a:ext cx="2887980" cy="49629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marL="450215"/>
            <a:r>
              <a:rPr sz="3200" spc="-5" dirty="0" err="1">
                <a:latin typeface="Arial"/>
                <a:cs typeface="Arial"/>
              </a:rPr>
              <a:t>Evaporatör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72148" y="2705100"/>
            <a:ext cx="76200" cy="342900"/>
          </a:xfrm>
          <a:custGeom>
            <a:avLst/>
            <a:gdLst/>
            <a:ahLst/>
            <a:cxnLst/>
            <a:rect l="l" t="t" r="r" b="b"/>
            <a:pathLst>
              <a:path w="76200" h="342900">
                <a:moveTo>
                  <a:pt x="42925" y="63500"/>
                </a:moveTo>
                <a:lnTo>
                  <a:pt x="33400" y="63500"/>
                </a:lnTo>
                <a:lnTo>
                  <a:pt x="33400" y="342900"/>
                </a:lnTo>
                <a:lnTo>
                  <a:pt x="42925" y="342900"/>
                </a:lnTo>
                <a:lnTo>
                  <a:pt x="42925" y="63500"/>
                </a:lnTo>
                <a:close/>
              </a:path>
              <a:path w="76200" h="342900">
                <a:moveTo>
                  <a:pt x="38226" y="0"/>
                </a:moveTo>
                <a:lnTo>
                  <a:pt x="0" y="76200"/>
                </a:lnTo>
                <a:lnTo>
                  <a:pt x="33400" y="76200"/>
                </a:lnTo>
                <a:lnTo>
                  <a:pt x="33400" y="63500"/>
                </a:lnTo>
                <a:lnTo>
                  <a:pt x="69871" y="63500"/>
                </a:lnTo>
                <a:lnTo>
                  <a:pt x="38226" y="0"/>
                </a:lnTo>
                <a:close/>
              </a:path>
              <a:path w="76200" h="342900">
                <a:moveTo>
                  <a:pt x="69871" y="63500"/>
                </a:moveTo>
                <a:lnTo>
                  <a:pt x="42925" y="63500"/>
                </a:lnTo>
                <a:lnTo>
                  <a:pt x="42925" y="76200"/>
                </a:lnTo>
                <a:lnTo>
                  <a:pt x="76200" y="76200"/>
                </a:lnTo>
                <a:lnTo>
                  <a:pt x="69871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344795" y="1851405"/>
            <a:ext cx="2235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Su, 500 </a:t>
            </a:r>
            <a:r>
              <a:rPr sz="2800" dirty="0">
                <a:latin typeface="Arial"/>
                <a:cs typeface="Arial"/>
              </a:rPr>
              <a:t>kg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h</a:t>
            </a:r>
            <a:r>
              <a:rPr sz="2775" spc="7" baseline="25525" dirty="0">
                <a:latin typeface="Arial"/>
                <a:cs typeface="Arial"/>
              </a:rPr>
              <a:t>-1</a:t>
            </a:r>
            <a:endParaRPr sz="2775" baseline="25525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34247" y="3110611"/>
            <a:ext cx="174625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Konsantre,</a:t>
            </a:r>
            <a:endParaRPr sz="2800">
              <a:latin typeface="Arial"/>
              <a:cs typeface="Arial"/>
            </a:endParaRPr>
          </a:p>
          <a:p>
            <a:pPr marL="88900" marR="206375" algn="ctr"/>
            <a:r>
              <a:rPr sz="2800" spc="-5" dirty="0">
                <a:latin typeface="Arial"/>
                <a:cs typeface="Arial"/>
              </a:rPr>
              <a:t>%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45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KM  (C)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76069" y="3324859"/>
            <a:ext cx="202247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Meyve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suyu,</a:t>
            </a:r>
            <a:endParaRPr sz="2800">
              <a:latin typeface="Arial"/>
              <a:cs typeface="Arial"/>
            </a:endParaRPr>
          </a:p>
          <a:p>
            <a:pPr marL="341630" marR="330200" algn="ctr"/>
            <a:r>
              <a:rPr sz="2800" spc="-5" dirty="0">
                <a:latin typeface="Arial"/>
                <a:cs typeface="Arial"/>
              </a:rPr>
              <a:t>%12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KM  (F)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3300095" y="441148"/>
            <a:ext cx="6400800" cy="112331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900" dirty="0">
                <a:solidFill>
                  <a:srgbClr val="FF0000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dirty="0">
                <a:solidFill>
                  <a:srgbClr val="FF0000"/>
                </a:solidFill>
                <a:latin typeface="American Typewriter" panose="02090604020004020304" pitchFamily="18" charset="0"/>
              </a:rPr>
              <a:t>Evaporasyon işlemine</a:t>
            </a:r>
            <a:r>
              <a:rPr sz="3600" spc="-35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ilişkin</a:t>
            </a:r>
            <a:r>
              <a:rPr sz="3600" spc="-75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endParaRPr sz="3600" dirty="0">
              <a:solidFill>
                <a:srgbClr val="FF0000"/>
              </a:solidFill>
              <a:latin typeface="American Typewriter" panose="02090604020004020304" pitchFamily="18" charset="0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900" dirty="0">
                <a:solidFill>
                  <a:srgbClr val="FF0000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dirty="0">
                <a:solidFill>
                  <a:srgbClr val="FF0000"/>
                </a:solidFill>
                <a:latin typeface="American Typewriter" panose="02090604020004020304" pitchFamily="18" charset="0"/>
              </a:rPr>
              <a:t>madde </a:t>
            </a:r>
            <a:r>
              <a:rPr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akış</a:t>
            </a:r>
            <a:r>
              <a:rPr sz="3600" spc="-1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3600" dirty="0">
                <a:solidFill>
                  <a:srgbClr val="FF0000"/>
                </a:solidFill>
                <a:latin typeface="American Typewriter" panose="02090604020004020304" pitchFamily="18" charset="0"/>
              </a:rPr>
              <a:t>diyagramı</a:t>
            </a:r>
            <a:endParaRPr sz="3600" dirty="0">
              <a:solidFill>
                <a:srgbClr val="FF0000"/>
              </a:solidFill>
              <a:latin typeface="American Typewriter" panose="02090604020004020304" pitchFamily="18" charset="0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32351" y="3554476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285750" y="0"/>
                </a:moveTo>
                <a:lnTo>
                  <a:pt x="285750" y="142875"/>
                </a:lnTo>
                <a:lnTo>
                  <a:pt x="0" y="142875"/>
                </a:lnTo>
                <a:lnTo>
                  <a:pt x="0" y="428625"/>
                </a:lnTo>
                <a:lnTo>
                  <a:pt x="285750" y="428625"/>
                </a:lnTo>
                <a:lnTo>
                  <a:pt x="285750" y="571500"/>
                </a:lnTo>
                <a:lnTo>
                  <a:pt x="571500" y="285750"/>
                </a:lnTo>
                <a:lnTo>
                  <a:pt x="28575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32351" y="3554476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0" y="142875"/>
                </a:moveTo>
                <a:lnTo>
                  <a:pt x="285750" y="142875"/>
                </a:lnTo>
                <a:lnTo>
                  <a:pt x="285750" y="0"/>
                </a:lnTo>
                <a:lnTo>
                  <a:pt x="571500" y="285750"/>
                </a:lnTo>
                <a:lnTo>
                  <a:pt x="285750" y="571500"/>
                </a:lnTo>
                <a:lnTo>
                  <a:pt x="285750" y="428625"/>
                </a:lnTo>
                <a:lnTo>
                  <a:pt x="0" y="428625"/>
                </a:lnTo>
                <a:lnTo>
                  <a:pt x="0" y="142875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791450" y="3554476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285750" y="0"/>
                </a:moveTo>
                <a:lnTo>
                  <a:pt x="285750" y="142875"/>
                </a:lnTo>
                <a:lnTo>
                  <a:pt x="0" y="142875"/>
                </a:lnTo>
                <a:lnTo>
                  <a:pt x="0" y="428625"/>
                </a:lnTo>
                <a:lnTo>
                  <a:pt x="285750" y="428625"/>
                </a:lnTo>
                <a:lnTo>
                  <a:pt x="285750" y="571500"/>
                </a:lnTo>
                <a:lnTo>
                  <a:pt x="571500" y="285750"/>
                </a:lnTo>
                <a:lnTo>
                  <a:pt x="28575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791450" y="3543300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0" y="142875"/>
                </a:moveTo>
                <a:lnTo>
                  <a:pt x="285750" y="142875"/>
                </a:lnTo>
                <a:lnTo>
                  <a:pt x="285750" y="0"/>
                </a:lnTo>
                <a:lnTo>
                  <a:pt x="571500" y="285750"/>
                </a:lnTo>
                <a:lnTo>
                  <a:pt x="285750" y="571500"/>
                </a:lnTo>
                <a:lnTo>
                  <a:pt x="285750" y="428625"/>
                </a:lnTo>
                <a:lnTo>
                  <a:pt x="0" y="428625"/>
                </a:lnTo>
                <a:lnTo>
                  <a:pt x="0" y="142875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988051" y="2500377"/>
            <a:ext cx="644525" cy="643255"/>
          </a:xfrm>
          <a:custGeom>
            <a:avLst/>
            <a:gdLst/>
            <a:ahLst/>
            <a:cxnLst/>
            <a:rect l="l" t="t" r="r" b="b"/>
            <a:pathLst>
              <a:path w="644525" h="643255">
                <a:moveTo>
                  <a:pt x="483362" y="321437"/>
                </a:moveTo>
                <a:lnTo>
                  <a:pt x="161162" y="321437"/>
                </a:lnTo>
                <a:lnTo>
                  <a:pt x="161162" y="642874"/>
                </a:lnTo>
                <a:lnTo>
                  <a:pt x="483362" y="642874"/>
                </a:lnTo>
                <a:lnTo>
                  <a:pt x="483362" y="321437"/>
                </a:lnTo>
                <a:close/>
              </a:path>
              <a:path w="644525" h="643255">
                <a:moveTo>
                  <a:pt x="322325" y="0"/>
                </a:moveTo>
                <a:lnTo>
                  <a:pt x="0" y="321437"/>
                </a:lnTo>
                <a:lnTo>
                  <a:pt x="644525" y="321437"/>
                </a:lnTo>
                <a:lnTo>
                  <a:pt x="322325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88051" y="2500377"/>
            <a:ext cx="644525" cy="643255"/>
          </a:xfrm>
          <a:custGeom>
            <a:avLst/>
            <a:gdLst/>
            <a:ahLst/>
            <a:cxnLst/>
            <a:rect l="l" t="t" r="r" b="b"/>
            <a:pathLst>
              <a:path w="644525" h="643255">
                <a:moveTo>
                  <a:pt x="0" y="321437"/>
                </a:moveTo>
                <a:lnTo>
                  <a:pt x="322325" y="0"/>
                </a:lnTo>
                <a:lnTo>
                  <a:pt x="644525" y="321437"/>
                </a:lnTo>
                <a:lnTo>
                  <a:pt x="483362" y="321437"/>
                </a:lnTo>
                <a:lnTo>
                  <a:pt x="483362" y="642874"/>
                </a:lnTo>
                <a:lnTo>
                  <a:pt x="161162" y="642874"/>
                </a:lnTo>
                <a:lnTo>
                  <a:pt x="161162" y="321437"/>
                </a:lnTo>
                <a:lnTo>
                  <a:pt x="0" y="321437"/>
                </a:lnTo>
                <a:close/>
              </a:path>
            </a:pathLst>
          </a:custGeom>
          <a:ln w="25399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1818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4358B876-A3FF-A24E-BA88-8272BC33A3D0}"/>
              </a:ext>
            </a:extLst>
          </p:cNvPr>
          <p:cNvSpPr txBox="1"/>
          <p:nvPr/>
        </p:nvSpPr>
        <p:spPr>
          <a:xfrm>
            <a:off x="959005" y="1761893"/>
            <a:ext cx="110620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								500</a:t>
            </a:r>
            <a:r>
              <a:rPr lang="tr-TR" sz="3600" dirty="0"/>
              <a:t> kg/h SU</a:t>
            </a:r>
          </a:p>
          <a:p>
            <a:endParaRPr lang="tr-TR" sz="3600" dirty="0"/>
          </a:p>
          <a:p>
            <a:r>
              <a:rPr lang="tr-TR" sz="3600" dirty="0"/>
              <a:t>M kg/h					   					          </a:t>
            </a:r>
            <a:r>
              <a:rPr lang="tr-TR" sz="3600" dirty="0">
                <a:solidFill>
                  <a:srgbClr val="FF0000"/>
                </a:solidFill>
              </a:rPr>
              <a:t>M-500 </a:t>
            </a:r>
            <a:r>
              <a:rPr lang="tr-TR" sz="3600" dirty="0"/>
              <a:t>kg/h</a:t>
            </a:r>
          </a:p>
          <a:p>
            <a:r>
              <a:rPr lang="tr-TR" sz="3600" dirty="0"/>
              <a:t>% 12 KM                       					      %45 KM</a:t>
            </a:r>
          </a:p>
          <a:p>
            <a:endParaRPr lang="tr-TR" sz="3600" dirty="0"/>
          </a:p>
          <a:p>
            <a:r>
              <a:rPr lang="tr-TR" sz="3600" u="sng" dirty="0">
                <a:solidFill>
                  <a:srgbClr val="FF0000"/>
                </a:solidFill>
                <a:latin typeface="American Typewriter" panose="02090604020004020304" pitchFamily="18" charset="0"/>
              </a:rPr>
              <a:t>KM DENKLİĞİ</a:t>
            </a:r>
          </a:p>
          <a:p>
            <a:r>
              <a:rPr lang="tr-TR" sz="3600" dirty="0"/>
              <a:t>M X 0,12 = (M-500) 0.45</a:t>
            </a:r>
          </a:p>
          <a:p>
            <a:r>
              <a:rPr lang="tr-TR" sz="3600" dirty="0"/>
              <a:t>M</a:t>
            </a:r>
            <a:r>
              <a:rPr lang="tr-TR" sz="3600"/>
              <a:t>= 681 </a:t>
            </a:r>
            <a:r>
              <a:rPr lang="tr-TR" sz="3600" dirty="0"/>
              <a:t>kg/h</a:t>
            </a:r>
          </a:p>
        </p:txBody>
      </p:sp>
      <p:sp>
        <p:nvSpPr>
          <p:cNvPr id="3" name="object 62">
            <a:extLst>
              <a:ext uri="{FF2B5EF4-FFF2-40B4-BE49-F238E27FC236}">
                <a16:creationId xmlns:a16="http://schemas.microsoft.com/office/drawing/2014/main" id="{C1682C54-5BE8-684E-8635-FB43A76A7815}"/>
              </a:ext>
            </a:extLst>
          </p:cNvPr>
          <p:cNvSpPr/>
          <p:nvPr/>
        </p:nvSpPr>
        <p:spPr>
          <a:xfrm>
            <a:off x="4356200" y="3161132"/>
            <a:ext cx="1977694" cy="541315"/>
          </a:xfrm>
          <a:custGeom>
            <a:avLst/>
            <a:gdLst/>
            <a:ahLst/>
            <a:cxnLst/>
            <a:rect l="l" t="t" r="r" b="b"/>
            <a:pathLst>
              <a:path w="469900" h="342900">
                <a:moveTo>
                  <a:pt x="0" y="85725"/>
                </a:moveTo>
                <a:lnTo>
                  <a:pt x="298450" y="85725"/>
                </a:lnTo>
                <a:lnTo>
                  <a:pt x="298450" y="0"/>
                </a:lnTo>
                <a:lnTo>
                  <a:pt x="469900" y="171450"/>
                </a:lnTo>
                <a:lnTo>
                  <a:pt x="298450" y="342900"/>
                </a:lnTo>
                <a:lnTo>
                  <a:pt x="298450" y="257175"/>
                </a:lnTo>
                <a:lnTo>
                  <a:pt x="0" y="257175"/>
                </a:lnTo>
                <a:lnTo>
                  <a:pt x="0" y="85725"/>
                </a:lnTo>
                <a:close/>
              </a:path>
            </a:pathLst>
          </a:custGeom>
          <a:solidFill>
            <a:srgbClr val="FF0000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5" name="Eğri Bağlayıcı 4">
            <a:extLst>
              <a:ext uri="{FF2B5EF4-FFF2-40B4-BE49-F238E27FC236}">
                <a16:creationId xmlns:a16="http://schemas.microsoft.com/office/drawing/2014/main" id="{6D6D4A3D-0B59-B444-B1AA-8633833ADE62}"/>
              </a:ext>
            </a:extLst>
          </p:cNvPr>
          <p:cNvCxnSpPr>
            <a:cxnSpLocks/>
          </p:cNvCxnSpPr>
          <p:nvPr/>
        </p:nvCxnSpPr>
        <p:spPr>
          <a:xfrm flipV="1">
            <a:off x="2821259" y="1962615"/>
            <a:ext cx="1271239" cy="109281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552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357413" y="1645520"/>
            <a:ext cx="9749202" cy="24885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2880360" algn="l"/>
              </a:tabLst>
            </a:pPr>
            <a:r>
              <a:rPr lang="tr-TR" sz="3200" i="1" u="sng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Ödev</a:t>
            </a:r>
            <a:endParaRPr lang="tr-TR" sz="3200" dirty="0">
              <a:latin typeface="American Typewriter" panose="02090604020004020304" pitchFamily="18" charset="0"/>
              <a:cs typeface="Arial"/>
            </a:endParaRPr>
          </a:p>
          <a:p>
            <a:pPr marL="12700" marR="5080" algn="just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2880360" algn="l"/>
              </a:tabLst>
            </a:pPr>
            <a:r>
              <a:rPr sz="3200" spc="-5" dirty="0">
                <a:latin typeface="American Typewriter" panose="02090604020004020304" pitchFamily="18" charset="0"/>
                <a:cs typeface="Arial"/>
              </a:rPr>
              <a:t>%66 oranında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şeker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içeren 25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kg şeker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şurubu,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su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ile seyreltilerek,</a:t>
            </a:r>
            <a:r>
              <a:rPr sz="3200" spc="-1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şeker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içeriği %11 olan </a:t>
            </a:r>
            <a:r>
              <a:rPr sz="3200" spc="-10" dirty="0">
                <a:latin typeface="American Typewriter" panose="02090604020004020304" pitchFamily="18" charset="0"/>
                <a:cs typeface="Arial"/>
              </a:rPr>
              <a:t>bir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şurup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elde  </a:t>
            </a:r>
            <a:r>
              <a:rPr sz="3200" spc="-10" dirty="0">
                <a:latin typeface="American Typewriter" panose="02090604020004020304" pitchFamily="18" charset="0"/>
                <a:cs typeface="Arial"/>
              </a:rPr>
              <a:t>edilmektedir.	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Elde edilen bu şurubun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miktarını</a:t>
            </a:r>
            <a:r>
              <a:rPr sz="3200" spc="-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hesaplayınız.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13517880" y="373621"/>
            <a:ext cx="914400" cy="212879"/>
          </a:xfrm>
          <a:prstGeom prst="rect">
            <a:avLst/>
          </a:prstGeom>
        </p:spPr>
        <p:txBody>
          <a:bodyPr vert="horz" wrap="square" lIns="0" tIns="27940" rIns="0" bIns="0" rtlCol="0" anchor="ctr">
            <a:spAutoFit/>
          </a:bodyPr>
          <a:lstStyle/>
          <a:p>
            <a:pPr marL="25400">
              <a:spcBef>
                <a:spcPts val="220"/>
              </a:spcBef>
            </a:pPr>
            <a:fld id="{81D60167-4931-47E6-BA6A-407CBD079E47}" type="slidenum">
              <a:rPr dirty="0"/>
              <a:pPr marL="25400">
                <a:spcBef>
                  <a:spcPts val="220"/>
                </a:spcBef>
              </a:pPr>
              <a:t>13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2232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61DAF73B-1E7C-4448-AF18-05E7B031D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1363" y="2361076"/>
            <a:ext cx="3828335" cy="2456442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BORULU EVAPORATÖRLER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45BA7F54-F1A5-A44B-A3A0-FA4EA6096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Gıda endüstrisinde sıklıkla kullanılır. Boruların gövde içinde yerleşim durumuna ve boru uzunluklarına göre adlandırılırlar. Atmosfer yada vakum altında çalışırlar. Uzun yada kısa olmalarına göre adlandırılırlar.</a:t>
            </a:r>
          </a:p>
        </p:txBody>
      </p:sp>
    </p:spTree>
    <p:extLst>
      <p:ext uri="{BB962C8B-B14F-4D97-AF65-F5344CB8AC3E}">
        <p14:creationId xmlns:p14="http://schemas.microsoft.com/office/powerpoint/2010/main" val="2889826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7830AF16-A988-584A-9D48-D2CD96D84B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0212" y="2509024"/>
            <a:ext cx="3806032" cy="2219284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KISA BORULU EVAPORATÖRLER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AAC58B66-65E9-3042-B033-57829BC79F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Yatay ve dikey kısa borulu olmak üzere iki tiptir. Buhar boruları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evaporatör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gövdesi içinde yatay olarak konumlandırılmış ve ürüne bir boru demeti halinde daldırılmıştır.</a:t>
            </a:r>
          </a:p>
        </p:txBody>
      </p:sp>
    </p:spTree>
    <p:extLst>
      <p:ext uri="{BB962C8B-B14F-4D97-AF65-F5344CB8AC3E}">
        <p14:creationId xmlns:p14="http://schemas.microsoft.com/office/powerpoint/2010/main" val="266118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312127" y="1593368"/>
            <a:ext cx="9838411" cy="34733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2587625" algn="l"/>
              </a:tabLst>
            </a:pPr>
            <a:r>
              <a:rPr sz="3200" i="1" u="sng" dirty="0" err="1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Örnek</a:t>
            </a:r>
            <a:r>
              <a:rPr sz="3200" i="1" u="sng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3200" i="1" u="sng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çalışma</a:t>
            </a:r>
            <a:r>
              <a:rPr sz="3200" i="1" u="sng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 </a:t>
            </a:r>
            <a:endParaRPr lang="tr-TR" sz="3200" i="1" u="sng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  <a:p>
            <a:pPr marL="12700" marR="5080" algn="just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2587625" algn="l"/>
              </a:tabLst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Bir kurutucu, W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kg/dak.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yaş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maddeyle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ve A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kg/dak.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sıcak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hava ile  beslenmekte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ve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kurutulmuş madde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D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kg/dak.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miktarda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olmak üzere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sistemi</a:t>
            </a:r>
            <a:r>
              <a:rPr sz="3200" spc="-12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terk 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etmektedir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.</a:t>
            </a:r>
            <a:r>
              <a:rPr lang="tr-TR" sz="3200" spc="-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Bu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verilere göre sistemi  tanımlayan bir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diyagram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 err="1">
                <a:latin typeface="American Typewriter" panose="02090604020004020304" pitchFamily="18" charset="0"/>
                <a:cs typeface="Arial"/>
              </a:rPr>
              <a:t>çiz</a:t>
            </a:r>
            <a:r>
              <a:rPr lang="tr-TR" sz="3200" dirty="0">
                <a:latin typeface="American Typewriter" panose="02090604020004020304" pitchFamily="18" charset="0"/>
                <a:cs typeface="Arial"/>
              </a:rPr>
              <a:t>elim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 ve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toplam 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kütle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dengesine ilişkin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eşitliği</a:t>
            </a:r>
            <a:r>
              <a:rPr sz="3200" spc="-10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 err="1">
                <a:latin typeface="American Typewriter" panose="02090604020004020304" pitchFamily="18" charset="0"/>
                <a:cs typeface="Arial"/>
              </a:rPr>
              <a:t>saptay</a:t>
            </a:r>
            <a:r>
              <a:rPr lang="tr-TR" sz="3200" dirty="0">
                <a:latin typeface="American Typewriter" panose="02090604020004020304" pitchFamily="18" charset="0"/>
                <a:cs typeface="Arial"/>
              </a:rPr>
              <a:t>alım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.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13517880" y="373621"/>
            <a:ext cx="914400" cy="212879"/>
          </a:xfrm>
          <a:prstGeom prst="rect">
            <a:avLst/>
          </a:prstGeom>
        </p:spPr>
        <p:txBody>
          <a:bodyPr vert="horz" wrap="square" lIns="0" tIns="27940" rIns="0" bIns="0" rtlCol="0" anchor="ctr">
            <a:spAutoFit/>
          </a:bodyPr>
          <a:lstStyle/>
          <a:p>
            <a:pPr marL="25400">
              <a:spcBef>
                <a:spcPts val="220"/>
              </a:spcBef>
            </a:pPr>
            <a:fld id="{81D60167-4931-47E6-BA6A-407CBD079E47}" type="slidenum">
              <a:rPr dirty="0"/>
              <a:pPr marL="25400">
                <a:spcBef>
                  <a:spcPts val="220"/>
                </a:spcBef>
              </a:pPr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0890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4721670" y="2400609"/>
            <a:ext cx="2098230" cy="1406525"/>
          </a:xfrm>
          <a:custGeom>
            <a:avLst/>
            <a:gdLst/>
            <a:ahLst/>
            <a:cxnLst/>
            <a:rect l="l" t="t" r="r" b="b"/>
            <a:pathLst>
              <a:path w="2000250" h="1406525">
                <a:moveTo>
                  <a:pt x="0" y="1406525"/>
                </a:moveTo>
                <a:lnTo>
                  <a:pt x="2000250" y="1406525"/>
                </a:lnTo>
                <a:lnTo>
                  <a:pt x="2000250" y="0"/>
                </a:lnTo>
                <a:lnTo>
                  <a:pt x="0" y="0"/>
                </a:lnTo>
                <a:lnTo>
                  <a:pt x="0" y="1406525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819650" y="2682876"/>
            <a:ext cx="2000250" cy="1406525"/>
          </a:xfrm>
          <a:custGeom>
            <a:avLst/>
            <a:gdLst/>
            <a:ahLst/>
            <a:cxnLst/>
            <a:rect l="l" t="t" r="r" b="b"/>
            <a:pathLst>
              <a:path w="2000250" h="1406525">
                <a:moveTo>
                  <a:pt x="0" y="1406525"/>
                </a:moveTo>
                <a:lnTo>
                  <a:pt x="2000250" y="1406525"/>
                </a:lnTo>
                <a:lnTo>
                  <a:pt x="2000250" y="0"/>
                </a:lnTo>
                <a:lnTo>
                  <a:pt x="0" y="0"/>
                </a:lnTo>
                <a:lnTo>
                  <a:pt x="0" y="1406525"/>
                </a:lnTo>
                <a:close/>
              </a:path>
            </a:pathLst>
          </a:custGeom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247814" y="2745042"/>
            <a:ext cx="1664345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Hava</a:t>
            </a:r>
          </a:p>
        </p:txBody>
      </p:sp>
      <p:sp>
        <p:nvSpPr>
          <p:cNvPr id="15" name="object 15"/>
          <p:cNvSpPr/>
          <p:nvPr/>
        </p:nvSpPr>
        <p:spPr>
          <a:xfrm>
            <a:off x="4721670" y="4625086"/>
            <a:ext cx="2098230" cy="1294130"/>
          </a:xfrm>
          <a:custGeom>
            <a:avLst/>
            <a:gdLst/>
            <a:ahLst/>
            <a:cxnLst/>
            <a:rect l="l" t="t" r="r" b="b"/>
            <a:pathLst>
              <a:path w="2000250" h="1294129">
                <a:moveTo>
                  <a:pt x="0" y="1293749"/>
                </a:moveTo>
                <a:lnTo>
                  <a:pt x="2000250" y="1293749"/>
                </a:lnTo>
                <a:lnTo>
                  <a:pt x="2000250" y="0"/>
                </a:lnTo>
                <a:lnTo>
                  <a:pt x="0" y="0"/>
                </a:lnTo>
                <a:lnTo>
                  <a:pt x="0" y="1293749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924126" y="4790130"/>
            <a:ext cx="262762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 marR="5080" indent="-137160">
              <a:spcBef>
                <a:spcPts val="100"/>
              </a:spcBef>
            </a:pPr>
            <a:r>
              <a:rPr sz="3200" dirty="0">
                <a:latin typeface="American Typewriter" panose="02090604020004020304" pitchFamily="18" charset="0"/>
                <a:cs typeface="Arial"/>
              </a:rPr>
              <a:t>Kur</a:t>
            </a:r>
            <a:r>
              <a:rPr sz="3200" spc="-10" dirty="0">
                <a:latin typeface="American Typewriter" panose="02090604020004020304" pitchFamily="18" charset="0"/>
                <a:cs typeface="Arial"/>
              </a:rPr>
              <a:t>u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yan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madde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75668" y="3802354"/>
            <a:ext cx="678307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0" dirty="0">
                <a:latin typeface="American Typewriter" panose="02090604020004020304" pitchFamily="18" charset="0"/>
                <a:cs typeface="Arial"/>
              </a:rPr>
              <a:t>Su</a:t>
            </a:r>
            <a:endParaRPr sz="24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79547" y="2774288"/>
            <a:ext cx="159283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Nemli  hava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040706" y="4913967"/>
            <a:ext cx="2470512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95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Kur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u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muş  madde  (D)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25030" y="2679977"/>
            <a:ext cx="1459551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00" marR="5080" indent="-178435">
              <a:spcBef>
                <a:spcPts val="95"/>
              </a:spcBef>
            </a:pPr>
            <a:r>
              <a:rPr sz="2800" spc="-5" dirty="0">
                <a:latin typeface="American Typewriter" panose="02090604020004020304" pitchFamily="18" charset="0"/>
                <a:cs typeface="Arial"/>
              </a:rPr>
              <a:t>Ha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v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a  (A)</a:t>
            </a:r>
            <a:endParaRPr sz="28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65321" y="4663566"/>
            <a:ext cx="189731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83820" algn="ctr">
              <a:spcBef>
                <a:spcPts val="95"/>
              </a:spcBef>
            </a:pPr>
            <a:r>
              <a:rPr sz="2800" spc="-80" dirty="0">
                <a:latin typeface="American Typewriter" panose="02090604020004020304" pitchFamily="18" charset="0"/>
                <a:cs typeface="Arial"/>
              </a:rPr>
              <a:t>Yaş  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ma</a:t>
            </a:r>
            <a:r>
              <a:rPr sz="2800" dirty="0">
                <a:latin typeface="American Typewriter" panose="02090604020004020304" pitchFamily="18" charset="0"/>
                <a:cs typeface="Arial"/>
              </a:rPr>
              <a:t>d</a:t>
            </a:r>
            <a:r>
              <a:rPr sz="2800" spc="-5" dirty="0">
                <a:latin typeface="American Typewriter" panose="02090604020004020304" pitchFamily="18" charset="0"/>
                <a:cs typeface="Arial"/>
              </a:rPr>
              <a:t>de  (W)</a:t>
            </a:r>
            <a:endParaRPr sz="280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051301" y="2357501"/>
            <a:ext cx="3286125" cy="3881754"/>
          </a:xfrm>
          <a:custGeom>
            <a:avLst/>
            <a:gdLst/>
            <a:ahLst/>
            <a:cxnLst/>
            <a:rect l="l" t="t" r="r" b="b"/>
            <a:pathLst>
              <a:path w="3286125" h="3881754">
                <a:moveTo>
                  <a:pt x="0" y="3881374"/>
                </a:moveTo>
                <a:lnTo>
                  <a:pt x="3286125" y="3881374"/>
                </a:lnTo>
                <a:lnTo>
                  <a:pt x="3286125" y="0"/>
                </a:lnTo>
                <a:lnTo>
                  <a:pt x="0" y="0"/>
                </a:lnTo>
                <a:lnTo>
                  <a:pt x="0" y="388137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100360" y="281643"/>
            <a:ext cx="11920655" cy="11208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7645400" algn="l"/>
              </a:tabLst>
            </a:pPr>
            <a:r>
              <a:rPr sz="3600" spc="-905" dirty="0">
                <a:solidFill>
                  <a:srgbClr val="FF0000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dirty="0">
                <a:solidFill>
                  <a:srgbClr val="FF0000"/>
                </a:solidFill>
                <a:latin typeface="American Typewriter" panose="02090604020004020304" pitchFamily="18" charset="0"/>
              </a:rPr>
              <a:t>Sıcak </a:t>
            </a:r>
            <a:r>
              <a:rPr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hava kurutucu</a:t>
            </a:r>
            <a:r>
              <a:rPr sz="3600" spc="-90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sistemlerinde	</a:t>
            </a:r>
            <a:endParaRPr sz="3600" dirty="0">
              <a:solidFill>
                <a:srgbClr val="FF0000"/>
              </a:solidFill>
              <a:latin typeface="American Typewriter" panose="02090604020004020304" pitchFamily="18" charset="0"/>
              <a:cs typeface="Times New Roman"/>
            </a:endParaRPr>
          </a:p>
          <a:p>
            <a:pPr marL="1270">
              <a:lnSpc>
                <a:spcPct val="100000"/>
              </a:lnSpc>
              <a:tabLst>
                <a:tab pos="5868670" algn="l"/>
              </a:tabLst>
            </a:pPr>
            <a:r>
              <a:rPr sz="3600" spc="-900" dirty="0">
                <a:solidFill>
                  <a:srgbClr val="FF0000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3600" spc="-5" dirty="0" err="1">
                <a:solidFill>
                  <a:srgbClr val="FF0000"/>
                </a:solidFill>
                <a:latin typeface="American Typewriter" panose="02090604020004020304" pitchFamily="18" charset="0"/>
              </a:rPr>
              <a:t>sistem</a:t>
            </a:r>
            <a:r>
              <a:rPr lang="tr-TR"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e akış ve</a:t>
            </a:r>
            <a:r>
              <a:rPr lang="tr-TR" sz="3600" spc="-105" dirty="0">
                <a:solidFill>
                  <a:srgbClr val="FF0000"/>
                </a:solidFill>
                <a:latin typeface="American Typewriter" panose="02090604020004020304" pitchFamily="18" charset="0"/>
              </a:rPr>
              <a:t> </a:t>
            </a:r>
            <a:r>
              <a:rPr lang="tr-TR" sz="3600" spc="-5" dirty="0">
                <a:solidFill>
                  <a:srgbClr val="FF0000"/>
                </a:solidFill>
                <a:latin typeface="American Typewriter" panose="02090604020004020304" pitchFamily="18" charset="0"/>
              </a:rPr>
              <a:t>sistemden </a:t>
            </a:r>
            <a:r>
              <a:rPr lang="tr-TR" sz="360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dışarı </a:t>
            </a:r>
            <a:r>
              <a:rPr lang="tr-TR" sz="3600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akışa ilişkin</a:t>
            </a:r>
            <a:r>
              <a:rPr lang="tr-TR" sz="3600" spc="-5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 </a:t>
            </a:r>
            <a:r>
              <a:rPr lang="tr-TR" sz="3600" spc="-5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Arial"/>
              </a:rPr>
              <a:t>diyagram</a:t>
            </a:r>
            <a:endParaRPr sz="3600" dirty="0">
              <a:solidFill>
                <a:srgbClr val="FF0000"/>
              </a:solidFill>
              <a:latin typeface="American Typewriter" panose="02090604020004020304" pitchFamily="18" charset="0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40321" y="1535917"/>
            <a:ext cx="9004322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tr-TR" sz="3600" spc="-900" dirty="0">
                <a:solidFill>
                  <a:srgbClr val="FF0000"/>
                </a:solidFill>
                <a:uFill>
                  <a:solidFill>
                    <a:srgbClr val="FF0066"/>
                  </a:solidFill>
                </a:uFill>
                <a:latin typeface="American Typewriter" panose="02090604020004020304" pitchFamily="18" charset="0"/>
                <a:cs typeface="Times New Roman"/>
              </a:rPr>
              <a:t> </a:t>
            </a:r>
            <a:endParaRPr lang="tr-TR" sz="3600" dirty="0">
              <a:solidFill>
                <a:srgbClr val="FF0000"/>
              </a:solidFill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498374" y="2972660"/>
            <a:ext cx="1156905" cy="419100"/>
          </a:xfrm>
          <a:custGeom>
            <a:avLst/>
            <a:gdLst/>
            <a:ahLst/>
            <a:cxnLst/>
            <a:rect l="l" t="t" r="r" b="b"/>
            <a:pathLst>
              <a:path w="1298575" h="419100">
                <a:moveTo>
                  <a:pt x="1089025" y="0"/>
                </a:moveTo>
                <a:lnTo>
                  <a:pt x="1089025" y="104775"/>
                </a:lnTo>
                <a:lnTo>
                  <a:pt x="0" y="104775"/>
                </a:lnTo>
                <a:lnTo>
                  <a:pt x="0" y="314325"/>
                </a:lnTo>
                <a:lnTo>
                  <a:pt x="1089025" y="314325"/>
                </a:lnTo>
                <a:lnTo>
                  <a:pt x="1089025" y="419100"/>
                </a:lnTo>
                <a:lnTo>
                  <a:pt x="1298575" y="209550"/>
                </a:lnTo>
                <a:lnTo>
                  <a:pt x="1089025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08681" y="5062601"/>
            <a:ext cx="1152525" cy="419100"/>
          </a:xfrm>
          <a:custGeom>
            <a:avLst/>
            <a:gdLst/>
            <a:ahLst/>
            <a:cxnLst/>
            <a:rect l="l" t="t" r="r" b="b"/>
            <a:pathLst>
              <a:path w="1152525" h="419100">
                <a:moveTo>
                  <a:pt x="942975" y="0"/>
                </a:moveTo>
                <a:lnTo>
                  <a:pt x="942975" y="104775"/>
                </a:lnTo>
                <a:lnTo>
                  <a:pt x="0" y="104775"/>
                </a:lnTo>
                <a:lnTo>
                  <a:pt x="0" y="314325"/>
                </a:lnTo>
                <a:lnTo>
                  <a:pt x="942975" y="314325"/>
                </a:lnTo>
                <a:lnTo>
                  <a:pt x="942975" y="419100"/>
                </a:lnTo>
                <a:lnTo>
                  <a:pt x="1152525" y="209550"/>
                </a:lnTo>
                <a:lnTo>
                  <a:pt x="942975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924376" y="5110269"/>
            <a:ext cx="1116330" cy="419100"/>
          </a:xfrm>
          <a:custGeom>
            <a:avLst/>
            <a:gdLst/>
            <a:ahLst/>
            <a:cxnLst/>
            <a:rect l="l" t="t" r="r" b="b"/>
            <a:pathLst>
              <a:path w="1116329" h="419100">
                <a:moveTo>
                  <a:pt x="906526" y="0"/>
                </a:moveTo>
                <a:lnTo>
                  <a:pt x="906526" y="104775"/>
                </a:lnTo>
                <a:lnTo>
                  <a:pt x="0" y="104775"/>
                </a:lnTo>
                <a:lnTo>
                  <a:pt x="0" y="314325"/>
                </a:lnTo>
                <a:lnTo>
                  <a:pt x="906526" y="314325"/>
                </a:lnTo>
                <a:lnTo>
                  <a:pt x="906526" y="419100"/>
                </a:lnTo>
                <a:lnTo>
                  <a:pt x="1116076" y="209550"/>
                </a:lnTo>
                <a:lnTo>
                  <a:pt x="906526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3">
            <a:extLst>
              <a:ext uri="{FF2B5EF4-FFF2-40B4-BE49-F238E27FC236}">
                <a16:creationId xmlns:a16="http://schemas.microsoft.com/office/drawing/2014/main" id="{0F5A7F2B-A725-EC4B-8591-FFBDFFEA5EBB}"/>
              </a:ext>
            </a:extLst>
          </p:cNvPr>
          <p:cNvSpPr/>
          <p:nvPr/>
        </p:nvSpPr>
        <p:spPr>
          <a:xfrm>
            <a:off x="6886425" y="3001717"/>
            <a:ext cx="1116330" cy="419100"/>
          </a:xfrm>
          <a:custGeom>
            <a:avLst/>
            <a:gdLst/>
            <a:ahLst/>
            <a:cxnLst/>
            <a:rect l="l" t="t" r="r" b="b"/>
            <a:pathLst>
              <a:path w="1116329" h="419100">
                <a:moveTo>
                  <a:pt x="906526" y="0"/>
                </a:moveTo>
                <a:lnTo>
                  <a:pt x="906526" y="104775"/>
                </a:lnTo>
                <a:lnTo>
                  <a:pt x="0" y="104775"/>
                </a:lnTo>
                <a:lnTo>
                  <a:pt x="0" y="314325"/>
                </a:lnTo>
                <a:lnTo>
                  <a:pt x="906526" y="314325"/>
                </a:lnTo>
                <a:lnTo>
                  <a:pt x="906526" y="419100"/>
                </a:lnTo>
                <a:lnTo>
                  <a:pt x="1116076" y="209550"/>
                </a:lnTo>
                <a:lnTo>
                  <a:pt x="906526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1">
            <a:extLst>
              <a:ext uri="{FF2B5EF4-FFF2-40B4-BE49-F238E27FC236}">
                <a16:creationId xmlns:a16="http://schemas.microsoft.com/office/drawing/2014/main" id="{98FF5072-3A36-8440-9F02-F87AFBC7C311}"/>
              </a:ext>
            </a:extLst>
          </p:cNvPr>
          <p:cNvSpPr/>
          <p:nvPr/>
        </p:nvSpPr>
        <p:spPr>
          <a:xfrm rot="16200000">
            <a:off x="5616561" y="4243573"/>
            <a:ext cx="308448" cy="369201"/>
          </a:xfrm>
          <a:custGeom>
            <a:avLst/>
            <a:gdLst/>
            <a:ahLst/>
            <a:cxnLst/>
            <a:rect l="l" t="t" r="r" b="b"/>
            <a:pathLst>
              <a:path w="1152525" h="419100">
                <a:moveTo>
                  <a:pt x="942975" y="0"/>
                </a:moveTo>
                <a:lnTo>
                  <a:pt x="942975" y="104775"/>
                </a:lnTo>
                <a:lnTo>
                  <a:pt x="0" y="104775"/>
                </a:lnTo>
                <a:lnTo>
                  <a:pt x="0" y="314325"/>
                </a:lnTo>
                <a:lnTo>
                  <a:pt x="942975" y="314325"/>
                </a:lnTo>
                <a:lnTo>
                  <a:pt x="942975" y="419100"/>
                </a:lnTo>
                <a:lnTo>
                  <a:pt x="1152525" y="209550"/>
                </a:lnTo>
                <a:lnTo>
                  <a:pt x="942975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593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DE6658-456F-DA40-928D-ED1A6549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American Typewriter" panose="02090604020004020304" pitchFamily="18" charset="0"/>
              </a:rPr>
              <a:t>KÜTLE DENKLİĞİ</a:t>
            </a:r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93A60DB2-0AEC-6149-BFE5-D5B425B2E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W = SU➕ D</a:t>
            </a:r>
          </a:p>
        </p:txBody>
      </p:sp>
    </p:spTree>
    <p:extLst>
      <p:ext uri="{BB962C8B-B14F-4D97-AF65-F5344CB8AC3E}">
        <p14:creationId xmlns:p14="http://schemas.microsoft.com/office/powerpoint/2010/main" val="638075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2031" y="231547"/>
            <a:ext cx="12166038" cy="1120178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95"/>
              </a:spcBef>
              <a:tabLst>
                <a:tab pos="248920" algn="l"/>
              </a:tabLst>
            </a:pPr>
            <a:r>
              <a:rPr sz="2400" spc="-187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P	</a:t>
            </a:r>
            <a:r>
              <a:rPr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ortakal </a:t>
            </a:r>
            <a:r>
              <a:rPr sz="2400" spc="-1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suyu </a:t>
            </a:r>
            <a:r>
              <a:rPr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konsantratına doğal taze </a:t>
            </a:r>
            <a:r>
              <a:rPr sz="2400" spc="-5" dirty="0" err="1">
                <a:solidFill>
                  <a:schemeClr val="accent1"/>
                </a:solidFill>
                <a:latin typeface="American Typewriter" panose="02090604020004020304" pitchFamily="18" charset="0"/>
              </a:rPr>
              <a:t>portakal</a:t>
            </a:r>
            <a:r>
              <a:rPr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 </a:t>
            </a:r>
            <a:r>
              <a:rPr sz="2400" spc="-68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lang="tr-TR" sz="2400" spc="-20" dirty="0" err="1">
                <a:solidFill>
                  <a:schemeClr val="accent1"/>
                </a:solidFill>
                <a:latin typeface="American Typewriter" panose="02090604020004020304" pitchFamily="18" charset="0"/>
              </a:rPr>
              <a:t>suy</a:t>
            </a:r>
            <a:r>
              <a:rPr sz="2400" spc="-2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u </a:t>
            </a:r>
            <a:r>
              <a:rPr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eklenmesiyle hazırlanan ve</a:t>
            </a:r>
            <a:r>
              <a:rPr sz="2400" spc="14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sz="2400" spc="-1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dondurularak</a:t>
            </a:r>
            <a:r>
              <a:rPr sz="2400" spc="7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</a:p>
          <a:p>
            <a:pPr marR="34925">
              <a:lnSpc>
                <a:spcPct val="100000"/>
              </a:lnSpc>
            </a:pPr>
            <a:r>
              <a:rPr sz="2400" spc="-705" dirty="0">
                <a:solidFill>
                  <a:schemeClr val="accent1"/>
                </a:solidFill>
                <a:latin typeface="American Typewriter" panose="02090604020004020304" pitchFamily="18" charset="0"/>
                <a:cs typeface="Times New Roman"/>
              </a:rPr>
              <a:t> </a:t>
            </a:r>
            <a:r>
              <a:rPr sz="2400" spc="-1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muhafaza </a:t>
            </a:r>
            <a:r>
              <a:rPr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edilen </a:t>
            </a:r>
            <a:r>
              <a:rPr sz="2400" spc="-1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“yarı </a:t>
            </a:r>
            <a:r>
              <a:rPr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konsantrat”</a:t>
            </a:r>
            <a:r>
              <a:rPr sz="2400" spc="8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sz="2400" dirty="0" err="1">
                <a:solidFill>
                  <a:schemeClr val="accent1"/>
                </a:solidFill>
                <a:latin typeface="American Typewriter" panose="02090604020004020304" pitchFamily="18" charset="0"/>
              </a:rPr>
              <a:t>üretimine</a:t>
            </a:r>
            <a:r>
              <a:rPr lang="tr-TR" sz="240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lang="tr-TR"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ilişkin </a:t>
            </a:r>
            <a:r>
              <a:rPr lang="tr-TR" sz="2400" spc="-1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madde </a:t>
            </a:r>
            <a:r>
              <a:rPr lang="tr-TR" sz="2400" spc="-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akış</a:t>
            </a:r>
            <a:r>
              <a:rPr lang="tr-TR" sz="2400" spc="5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 </a:t>
            </a:r>
            <a:r>
              <a:rPr lang="tr-TR" sz="2400" spc="-10" dirty="0">
                <a:solidFill>
                  <a:schemeClr val="accent1"/>
                </a:solidFill>
                <a:latin typeface="American Typewriter" panose="02090604020004020304" pitchFamily="18" charset="0"/>
              </a:rPr>
              <a:t>diyagramı</a:t>
            </a:r>
            <a:endParaRPr sz="2400" dirty="0">
              <a:solidFill>
                <a:schemeClr val="accent1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281634" y="3730586"/>
            <a:ext cx="1371600" cy="1028700"/>
          </a:xfrm>
          <a:custGeom>
            <a:avLst/>
            <a:gdLst/>
            <a:ahLst/>
            <a:cxnLst/>
            <a:rect l="l" t="t" r="r" b="b"/>
            <a:pathLst>
              <a:path w="1371600" h="1028700">
                <a:moveTo>
                  <a:pt x="0" y="1028700"/>
                </a:moveTo>
                <a:lnTo>
                  <a:pt x="1371600" y="1028700"/>
                </a:lnTo>
                <a:lnTo>
                  <a:pt x="1371600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solidFill>
            <a:srgbClr val="FF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18172" y="3969120"/>
            <a:ext cx="8985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Dağ</a:t>
            </a:r>
            <a:r>
              <a:rPr sz="2000" spc="-1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2000" spc="-2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cı</a:t>
            </a:r>
          </a:p>
        </p:txBody>
      </p:sp>
      <p:sp>
        <p:nvSpPr>
          <p:cNvPr id="16" name="object 16"/>
          <p:cNvSpPr/>
          <p:nvPr/>
        </p:nvSpPr>
        <p:spPr>
          <a:xfrm>
            <a:off x="7562850" y="3716019"/>
            <a:ext cx="1325880" cy="973455"/>
          </a:xfrm>
          <a:custGeom>
            <a:avLst/>
            <a:gdLst/>
            <a:ahLst/>
            <a:cxnLst/>
            <a:rect l="l" t="t" r="r" b="b"/>
            <a:pathLst>
              <a:path w="1325879" h="973454">
                <a:moveTo>
                  <a:pt x="0" y="973137"/>
                </a:moveTo>
                <a:lnTo>
                  <a:pt x="1325626" y="973137"/>
                </a:lnTo>
                <a:lnTo>
                  <a:pt x="1325626" y="0"/>
                </a:lnTo>
                <a:lnTo>
                  <a:pt x="0" y="0"/>
                </a:lnTo>
                <a:lnTo>
                  <a:pt x="0" y="973137"/>
                </a:lnTo>
                <a:close/>
              </a:path>
            </a:pathLst>
          </a:custGeom>
          <a:solidFill>
            <a:srgbClr val="D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562850" y="3697288"/>
            <a:ext cx="1325880" cy="973455"/>
          </a:xfrm>
          <a:custGeom>
            <a:avLst/>
            <a:gdLst/>
            <a:ahLst/>
            <a:cxnLst/>
            <a:rect l="l" t="t" r="r" b="b"/>
            <a:pathLst>
              <a:path w="1325879" h="973454">
                <a:moveTo>
                  <a:pt x="0" y="973137"/>
                </a:moveTo>
                <a:lnTo>
                  <a:pt x="1325626" y="973137"/>
                </a:lnTo>
                <a:lnTo>
                  <a:pt x="1325626" y="0"/>
                </a:lnTo>
                <a:lnTo>
                  <a:pt x="0" y="0"/>
                </a:lnTo>
                <a:lnTo>
                  <a:pt x="0" y="973137"/>
                </a:lnTo>
                <a:close/>
              </a:path>
            </a:pathLst>
          </a:custGeom>
          <a:ln w="12700"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685645" y="3973508"/>
            <a:ext cx="12833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Kar</a:t>
            </a:r>
            <a:r>
              <a:rPr lang="tr-TR" sz="2000" spc="-5" dirty="0">
                <a:latin typeface="Arial"/>
                <a:cs typeface="Arial"/>
              </a:rPr>
              <a:t>ı</a:t>
            </a:r>
            <a:r>
              <a:rPr sz="2000" spc="-5" dirty="0" err="1">
                <a:latin typeface="Arial"/>
                <a:cs typeface="Arial"/>
              </a:rPr>
              <a:t>ştırıcı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97006" y="3660327"/>
            <a:ext cx="1753475" cy="1162498"/>
          </a:xfrm>
          <a:prstGeom prst="rect">
            <a:avLst/>
          </a:prstGeom>
          <a:solidFill>
            <a:srgbClr val="FFFF99"/>
          </a:solidFill>
          <a:ln w="12700">
            <a:noFill/>
          </a:ln>
        </p:spPr>
        <p:txBody>
          <a:bodyPr vert="horz" wrap="square" lIns="0" tIns="635" rIns="0" bIns="0" rtlCol="0">
            <a:spAutoFit/>
          </a:bodyPr>
          <a:lstStyle/>
          <a:p>
            <a:pPr>
              <a:spcBef>
                <a:spcPts val="5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159385" algn="ctr"/>
            <a:r>
              <a:rPr spc="-5" dirty="0" err="1">
                <a:latin typeface="Arial"/>
                <a:cs typeface="Arial"/>
              </a:rPr>
              <a:t>Evaporatör</a:t>
            </a:r>
            <a:endParaRPr lang="tr-TR" spc="-5" dirty="0">
              <a:latin typeface="Arial"/>
              <a:cs typeface="Arial"/>
            </a:endParaRPr>
          </a:p>
          <a:p>
            <a:pPr marL="159385"/>
            <a:endParaRPr lang="tr-TR" spc="-5" dirty="0">
              <a:latin typeface="Arial"/>
              <a:cs typeface="Arial"/>
            </a:endParaRPr>
          </a:p>
          <a:p>
            <a:pPr marL="159385"/>
            <a:endParaRPr lang="tr-TR" spc="-5" dirty="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210550" y="4864100"/>
            <a:ext cx="76200" cy="342900"/>
          </a:xfrm>
          <a:custGeom>
            <a:avLst/>
            <a:gdLst/>
            <a:ahLst/>
            <a:cxnLst/>
            <a:rect l="l" t="t" r="r" b="b"/>
            <a:pathLst>
              <a:path w="76200" h="342900">
                <a:moveTo>
                  <a:pt x="42799" y="63500"/>
                </a:moveTo>
                <a:lnTo>
                  <a:pt x="33274" y="63500"/>
                </a:lnTo>
                <a:lnTo>
                  <a:pt x="33274" y="342900"/>
                </a:lnTo>
                <a:lnTo>
                  <a:pt x="42799" y="342900"/>
                </a:lnTo>
                <a:lnTo>
                  <a:pt x="42799" y="63500"/>
                </a:lnTo>
                <a:close/>
              </a:path>
              <a:path w="76200" h="342900">
                <a:moveTo>
                  <a:pt x="38100" y="0"/>
                </a:moveTo>
                <a:lnTo>
                  <a:pt x="0" y="76200"/>
                </a:lnTo>
                <a:lnTo>
                  <a:pt x="33274" y="76200"/>
                </a:lnTo>
                <a:lnTo>
                  <a:pt x="33274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42900">
                <a:moveTo>
                  <a:pt x="69850" y="63500"/>
                </a:moveTo>
                <a:lnTo>
                  <a:pt x="42799" y="63500"/>
                </a:lnTo>
                <a:lnTo>
                  <a:pt x="42799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129273" y="3046476"/>
            <a:ext cx="76200" cy="571500"/>
          </a:xfrm>
          <a:custGeom>
            <a:avLst/>
            <a:gdLst/>
            <a:ahLst/>
            <a:cxnLst/>
            <a:rect l="l" t="t" r="r" b="b"/>
            <a:pathLst>
              <a:path w="76200" h="571500">
                <a:moveTo>
                  <a:pt x="42925" y="63500"/>
                </a:moveTo>
                <a:lnTo>
                  <a:pt x="33400" y="63500"/>
                </a:lnTo>
                <a:lnTo>
                  <a:pt x="33400" y="571500"/>
                </a:lnTo>
                <a:lnTo>
                  <a:pt x="42925" y="571500"/>
                </a:lnTo>
                <a:lnTo>
                  <a:pt x="42925" y="63500"/>
                </a:lnTo>
                <a:close/>
              </a:path>
              <a:path w="76200" h="571500">
                <a:moveTo>
                  <a:pt x="38226" y="0"/>
                </a:moveTo>
                <a:lnTo>
                  <a:pt x="0" y="76200"/>
                </a:lnTo>
                <a:lnTo>
                  <a:pt x="33400" y="76200"/>
                </a:lnTo>
                <a:lnTo>
                  <a:pt x="33400" y="63500"/>
                </a:lnTo>
                <a:lnTo>
                  <a:pt x="69871" y="63500"/>
                </a:lnTo>
                <a:lnTo>
                  <a:pt x="38226" y="0"/>
                </a:lnTo>
                <a:close/>
              </a:path>
              <a:path w="76200" h="571500">
                <a:moveTo>
                  <a:pt x="69871" y="63500"/>
                </a:moveTo>
                <a:lnTo>
                  <a:pt x="42925" y="63500"/>
                </a:lnTo>
                <a:lnTo>
                  <a:pt x="42925" y="76200"/>
                </a:lnTo>
                <a:lnTo>
                  <a:pt x="76200" y="76200"/>
                </a:lnTo>
                <a:lnTo>
                  <a:pt x="69871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81500" y="4749800"/>
            <a:ext cx="76200" cy="228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648450" y="5214874"/>
            <a:ext cx="1600200" cy="635"/>
          </a:xfrm>
          <a:custGeom>
            <a:avLst/>
            <a:gdLst/>
            <a:ahLst/>
            <a:cxnLst/>
            <a:rect l="l" t="t" r="r" b="b"/>
            <a:pathLst>
              <a:path w="1600200" h="635">
                <a:moveTo>
                  <a:pt x="0" y="0"/>
                </a:moveTo>
                <a:lnTo>
                  <a:pt x="1600200" y="12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419600" y="4978400"/>
            <a:ext cx="0" cy="228600"/>
          </a:xfrm>
          <a:custGeom>
            <a:avLst/>
            <a:gdLst/>
            <a:ahLst/>
            <a:cxnLst/>
            <a:rect l="l" t="t" r="r" b="b"/>
            <a:pathLst>
              <a:path h="228600">
                <a:moveTo>
                  <a:pt x="0" y="0"/>
                </a:moveTo>
                <a:lnTo>
                  <a:pt x="0" y="2286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19600" y="5176773"/>
            <a:ext cx="2343150" cy="76200"/>
          </a:xfrm>
          <a:custGeom>
            <a:avLst/>
            <a:gdLst/>
            <a:ahLst/>
            <a:cxnLst/>
            <a:rect l="l" t="t" r="r" b="b"/>
            <a:pathLst>
              <a:path w="2343150" h="76200">
                <a:moveTo>
                  <a:pt x="2266950" y="0"/>
                </a:moveTo>
                <a:lnTo>
                  <a:pt x="2266950" y="76200"/>
                </a:lnTo>
                <a:lnTo>
                  <a:pt x="2333498" y="42925"/>
                </a:lnTo>
                <a:lnTo>
                  <a:pt x="2279650" y="42925"/>
                </a:lnTo>
                <a:lnTo>
                  <a:pt x="2279650" y="33400"/>
                </a:lnTo>
                <a:lnTo>
                  <a:pt x="2333752" y="33400"/>
                </a:lnTo>
                <a:lnTo>
                  <a:pt x="2266950" y="0"/>
                </a:lnTo>
                <a:close/>
              </a:path>
              <a:path w="2343150" h="76200">
                <a:moveTo>
                  <a:pt x="2266950" y="33400"/>
                </a:moveTo>
                <a:lnTo>
                  <a:pt x="0" y="33400"/>
                </a:lnTo>
                <a:lnTo>
                  <a:pt x="0" y="42925"/>
                </a:lnTo>
                <a:lnTo>
                  <a:pt x="2266950" y="42925"/>
                </a:lnTo>
                <a:lnTo>
                  <a:pt x="2266950" y="33400"/>
                </a:lnTo>
                <a:close/>
              </a:path>
              <a:path w="2343150" h="76200">
                <a:moveTo>
                  <a:pt x="2333752" y="33400"/>
                </a:moveTo>
                <a:lnTo>
                  <a:pt x="2279650" y="33400"/>
                </a:lnTo>
                <a:lnTo>
                  <a:pt x="2279650" y="42925"/>
                </a:lnTo>
                <a:lnTo>
                  <a:pt x="2333498" y="42925"/>
                </a:lnTo>
                <a:lnTo>
                  <a:pt x="2343150" y="38100"/>
                </a:lnTo>
                <a:lnTo>
                  <a:pt x="2333752" y="33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489253" y="3694718"/>
            <a:ext cx="97091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Doğal  </a:t>
            </a:r>
            <a:r>
              <a:rPr sz="2000" dirty="0">
                <a:latin typeface="Arial"/>
                <a:cs typeface="Arial"/>
              </a:rPr>
              <a:t>portakal  suyu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(P)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10072093" y="3739388"/>
            <a:ext cx="1145540" cy="8661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96850" marR="189230" algn="ctr">
              <a:lnSpc>
                <a:spcPct val="75000"/>
              </a:lnSpc>
              <a:spcBef>
                <a:spcPts val="700"/>
              </a:spcBef>
            </a:pPr>
            <a:r>
              <a:rPr sz="3000" spc="15" baseline="16666" dirty="0">
                <a:latin typeface="Arial"/>
                <a:cs typeface="Arial"/>
              </a:rPr>
              <a:t>C</a:t>
            </a:r>
            <a:r>
              <a:rPr sz="1300" spc="10" dirty="0">
                <a:latin typeface="Arial"/>
                <a:cs typeface="Arial"/>
              </a:rPr>
              <a:t>45  </a:t>
            </a:r>
            <a:r>
              <a:rPr sz="2000" dirty="0">
                <a:latin typeface="Arial"/>
                <a:cs typeface="Arial"/>
              </a:rPr>
              <a:t>45</a:t>
            </a:r>
            <a:r>
              <a:rPr sz="2000" dirty="0">
                <a:latin typeface="Times New Roman"/>
                <a:cs typeface="Times New Roman"/>
              </a:rPr>
              <a:t>°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Bx</a:t>
            </a:r>
          </a:p>
          <a:p>
            <a:pPr algn="ctr">
              <a:spcBef>
                <a:spcPts val="15"/>
              </a:spcBef>
            </a:pPr>
            <a:r>
              <a:rPr sz="2000" dirty="0">
                <a:latin typeface="Arial"/>
                <a:cs typeface="Arial"/>
              </a:rPr>
              <a:t>konsantre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4550791" y="4822317"/>
            <a:ext cx="1955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A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5982312" y="2331731"/>
            <a:ext cx="40927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tr-TR" sz="2000" dirty="0">
                <a:latin typeface="Arial"/>
                <a:cs typeface="Arial"/>
              </a:rPr>
              <a:t>SU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991350" y="4221226"/>
            <a:ext cx="457200" cy="76200"/>
          </a:xfrm>
          <a:custGeom>
            <a:avLst/>
            <a:gdLst/>
            <a:ahLst/>
            <a:cxnLst/>
            <a:rect l="l" t="t" r="r" b="b"/>
            <a:pathLst>
              <a:path w="457200" h="76200">
                <a:moveTo>
                  <a:pt x="381000" y="0"/>
                </a:moveTo>
                <a:lnTo>
                  <a:pt x="381000" y="76200"/>
                </a:lnTo>
                <a:lnTo>
                  <a:pt x="447801" y="42799"/>
                </a:lnTo>
                <a:lnTo>
                  <a:pt x="393700" y="42799"/>
                </a:lnTo>
                <a:lnTo>
                  <a:pt x="393700" y="33274"/>
                </a:lnTo>
                <a:lnTo>
                  <a:pt x="447548" y="33274"/>
                </a:lnTo>
                <a:lnTo>
                  <a:pt x="381000" y="0"/>
                </a:lnTo>
                <a:close/>
              </a:path>
              <a:path w="457200" h="76200">
                <a:moveTo>
                  <a:pt x="38100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381000" y="42799"/>
                </a:lnTo>
                <a:lnTo>
                  <a:pt x="381000" y="33274"/>
                </a:lnTo>
                <a:close/>
              </a:path>
              <a:path w="457200" h="76200">
                <a:moveTo>
                  <a:pt x="447548" y="33274"/>
                </a:moveTo>
                <a:lnTo>
                  <a:pt x="393700" y="33274"/>
                </a:lnTo>
                <a:lnTo>
                  <a:pt x="393700" y="42799"/>
                </a:lnTo>
                <a:lnTo>
                  <a:pt x="447801" y="42799"/>
                </a:lnTo>
                <a:lnTo>
                  <a:pt x="457200" y="38100"/>
                </a:lnTo>
                <a:lnTo>
                  <a:pt x="44754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48571" y="1633514"/>
            <a:ext cx="1736089" cy="1149350"/>
          </a:xfrm>
          <a:custGeom>
            <a:avLst/>
            <a:gdLst/>
            <a:ahLst/>
            <a:cxnLst/>
            <a:rect l="l" t="t" r="r" b="b"/>
            <a:pathLst>
              <a:path w="1736090" h="1149350">
                <a:moveTo>
                  <a:pt x="1112230" y="1040562"/>
                </a:moveTo>
                <a:lnTo>
                  <a:pt x="662718" y="1040562"/>
                </a:lnTo>
                <a:lnTo>
                  <a:pt x="691944" y="1073568"/>
                </a:lnTo>
                <a:lnTo>
                  <a:pt x="726695" y="1101348"/>
                </a:lnTo>
                <a:lnTo>
                  <a:pt x="766160" y="1123340"/>
                </a:lnTo>
                <a:lnTo>
                  <a:pt x="809530" y="1138987"/>
                </a:lnTo>
                <a:lnTo>
                  <a:pt x="857382" y="1147978"/>
                </a:lnTo>
                <a:lnTo>
                  <a:pt x="904881" y="1149097"/>
                </a:lnTo>
                <a:lnTo>
                  <a:pt x="951074" y="1142807"/>
                </a:lnTo>
                <a:lnTo>
                  <a:pt x="995006" y="1129571"/>
                </a:lnTo>
                <a:lnTo>
                  <a:pt x="1035723" y="1109852"/>
                </a:lnTo>
                <a:lnTo>
                  <a:pt x="1072270" y="1084114"/>
                </a:lnTo>
                <a:lnTo>
                  <a:pt x="1103693" y="1052819"/>
                </a:lnTo>
                <a:lnTo>
                  <a:pt x="1112230" y="1040562"/>
                </a:lnTo>
                <a:close/>
              </a:path>
              <a:path w="1736090" h="1149350">
                <a:moveTo>
                  <a:pt x="435013" y="100949"/>
                </a:moveTo>
                <a:lnTo>
                  <a:pt x="389922" y="103048"/>
                </a:lnTo>
                <a:lnTo>
                  <a:pt x="342233" y="112900"/>
                </a:lnTo>
                <a:lnTo>
                  <a:pt x="298491" y="129746"/>
                </a:lnTo>
                <a:lnTo>
                  <a:pt x="259352" y="152809"/>
                </a:lnTo>
                <a:lnTo>
                  <a:pt x="225473" y="181312"/>
                </a:lnTo>
                <a:lnTo>
                  <a:pt x="197507" y="214480"/>
                </a:lnTo>
                <a:lnTo>
                  <a:pt x="176111" y="251535"/>
                </a:lnTo>
                <a:lnTo>
                  <a:pt x="161940" y="291700"/>
                </a:lnTo>
                <a:lnTo>
                  <a:pt x="155649" y="334200"/>
                </a:lnTo>
                <a:lnTo>
                  <a:pt x="157893" y="378257"/>
                </a:lnTo>
                <a:lnTo>
                  <a:pt x="156496" y="381940"/>
                </a:lnTo>
                <a:lnTo>
                  <a:pt x="116420" y="390060"/>
                </a:lnTo>
                <a:lnTo>
                  <a:pt x="80011" y="406229"/>
                </a:lnTo>
                <a:lnTo>
                  <a:pt x="48697" y="429589"/>
                </a:lnTo>
                <a:lnTo>
                  <a:pt x="23908" y="459283"/>
                </a:lnTo>
                <a:lnTo>
                  <a:pt x="5870" y="498447"/>
                </a:lnTo>
                <a:lnTo>
                  <a:pt x="0" y="539124"/>
                </a:lnTo>
                <a:lnTo>
                  <a:pt x="5700" y="579251"/>
                </a:lnTo>
                <a:lnTo>
                  <a:pt x="22375" y="616763"/>
                </a:lnTo>
                <a:lnTo>
                  <a:pt x="49429" y="649598"/>
                </a:lnTo>
                <a:lnTo>
                  <a:pt x="86265" y="675691"/>
                </a:lnTo>
                <a:lnTo>
                  <a:pt x="63382" y="703199"/>
                </a:lnTo>
                <a:lnTo>
                  <a:pt x="47784" y="734111"/>
                </a:lnTo>
                <a:lnTo>
                  <a:pt x="39902" y="767310"/>
                </a:lnTo>
                <a:lnTo>
                  <a:pt x="40164" y="801675"/>
                </a:lnTo>
                <a:lnTo>
                  <a:pt x="51814" y="842584"/>
                </a:lnTo>
                <a:lnTo>
                  <a:pt x="74224" y="878078"/>
                </a:lnTo>
                <a:lnTo>
                  <a:pt x="105538" y="906847"/>
                </a:lnTo>
                <a:lnTo>
                  <a:pt x="143900" y="927584"/>
                </a:lnTo>
                <a:lnTo>
                  <a:pt x="187455" y="938979"/>
                </a:lnTo>
                <a:lnTo>
                  <a:pt x="234347" y="939724"/>
                </a:lnTo>
                <a:lnTo>
                  <a:pt x="235490" y="941375"/>
                </a:lnTo>
                <a:lnTo>
                  <a:pt x="267012" y="981799"/>
                </a:lnTo>
                <a:lnTo>
                  <a:pt x="301632" y="1013329"/>
                </a:lnTo>
                <a:lnTo>
                  <a:pt x="340634" y="1039070"/>
                </a:lnTo>
                <a:lnTo>
                  <a:pt x="383141" y="1058823"/>
                </a:lnTo>
                <a:lnTo>
                  <a:pt x="428276" y="1072392"/>
                </a:lnTo>
                <a:lnTo>
                  <a:pt x="475165" y="1079579"/>
                </a:lnTo>
                <a:lnTo>
                  <a:pt x="522930" y="1080187"/>
                </a:lnTo>
                <a:lnTo>
                  <a:pt x="570694" y="1074018"/>
                </a:lnTo>
                <a:lnTo>
                  <a:pt x="617583" y="1060876"/>
                </a:lnTo>
                <a:lnTo>
                  <a:pt x="662718" y="1040562"/>
                </a:lnTo>
                <a:lnTo>
                  <a:pt x="1112230" y="1040562"/>
                </a:lnTo>
                <a:lnTo>
                  <a:pt x="1129038" y="1016430"/>
                </a:lnTo>
                <a:lnTo>
                  <a:pt x="1147350" y="975411"/>
                </a:lnTo>
                <a:lnTo>
                  <a:pt x="1392111" y="975411"/>
                </a:lnTo>
                <a:lnTo>
                  <a:pt x="1433132" y="947011"/>
                </a:lnTo>
                <a:lnTo>
                  <a:pt x="1461759" y="916238"/>
                </a:lnTo>
                <a:lnTo>
                  <a:pt x="1483480" y="880842"/>
                </a:lnTo>
                <a:lnTo>
                  <a:pt x="1497354" y="841656"/>
                </a:lnTo>
                <a:lnTo>
                  <a:pt x="1502442" y="799516"/>
                </a:lnTo>
                <a:lnTo>
                  <a:pt x="1536594" y="793065"/>
                </a:lnTo>
                <a:lnTo>
                  <a:pt x="1600562" y="768780"/>
                </a:lnTo>
                <a:lnTo>
                  <a:pt x="1665637" y="721258"/>
                </a:lnTo>
                <a:lnTo>
                  <a:pt x="1694411" y="686942"/>
                </a:lnTo>
                <a:lnTo>
                  <a:pt x="1715746" y="649280"/>
                </a:lnTo>
                <a:lnTo>
                  <a:pt x="1729499" y="609241"/>
                </a:lnTo>
                <a:lnTo>
                  <a:pt x="1735526" y="567794"/>
                </a:lnTo>
                <a:lnTo>
                  <a:pt x="1733681" y="525911"/>
                </a:lnTo>
                <a:lnTo>
                  <a:pt x="1723822" y="484561"/>
                </a:lnTo>
                <a:lnTo>
                  <a:pt x="1705803" y="444714"/>
                </a:lnTo>
                <a:lnTo>
                  <a:pt x="1679480" y="407340"/>
                </a:lnTo>
                <a:lnTo>
                  <a:pt x="1682314" y="401103"/>
                </a:lnTo>
                <a:lnTo>
                  <a:pt x="1684910" y="394783"/>
                </a:lnTo>
                <a:lnTo>
                  <a:pt x="1687267" y="388391"/>
                </a:lnTo>
                <a:lnTo>
                  <a:pt x="1689386" y="381940"/>
                </a:lnTo>
                <a:lnTo>
                  <a:pt x="1696799" y="337780"/>
                </a:lnTo>
                <a:lnTo>
                  <a:pt x="1693077" y="294644"/>
                </a:lnTo>
                <a:lnTo>
                  <a:pt x="1679123" y="253961"/>
                </a:lnTo>
                <a:lnTo>
                  <a:pt x="1655838" y="217159"/>
                </a:lnTo>
                <a:lnTo>
                  <a:pt x="1624124" y="185666"/>
                </a:lnTo>
                <a:lnTo>
                  <a:pt x="1584884" y="160911"/>
                </a:lnTo>
                <a:lnTo>
                  <a:pt x="1539018" y="144323"/>
                </a:lnTo>
                <a:lnTo>
                  <a:pt x="1536043" y="134417"/>
                </a:lnTo>
                <a:lnTo>
                  <a:pt x="563404" y="134417"/>
                </a:lnTo>
                <a:lnTo>
                  <a:pt x="522671" y="116800"/>
                </a:lnTo>
                <a:lnTo>
                  <a:pt x="479569" y="105588"/>
                </a:lnTo>
                <a:lnTo>
                  <a:pt x="435013" y="100949"/>
                </a:lnTo>
                <a:close/>
              </a:path>
              <a:path w="1736090" h="1149350">
                <a:moveTo>
                  <a:pt x="1392111" y="975411"/>
                </a:moveTo>
                <a:lnTo>
                  <a:pt x="1147350" y="975411"/>
                </a:lnTo>
                <a:lnTo>
                  <a:pt x="1175566" y="988963"/>
                </a:lnTo>
                <a:lnTo>
                  <a:pt x="1205437" y="998859"/>
                </a:lnTo>
                <a:lnTo>
                  <a:pt x="1236522" y="1004969"/>
                </a:lnTo>
                <a:lnTo>
                  <a:pt x="1268381" y="1007161"/>
                </a:lnTo>
                <a:lnTo>
                  <a:pt x="1315225" y="1003234"/>
                </a:lnTo>
                <a:lnTo>
                  <a:pt x="1358924" y="991344"/>
                </a:lnTo>
                <a:lnTo>
                  <a:pt x="1392111" y="975411"/>
                </a:lnTo>
                <a:close/>
              </a:path>
              <a:path w="1736090" h="1149350">
                <a:moveTo>
                  <a:pt x="759512" y="31779"/>
                </a:moveTo>
                <a:lnTo>
                  <a:pt x="712568" y="35103"/>
                </a:lnTo>
                <a:lnTo>
                  <a:pt x="667751" y="47506"/>
                </a:lnTo>
                <a:lnTo>
                  <a:pt x="626794" y="68511"/>
                </a:lnTo>
                <a:lnTo>
                  <a:pt x="591434" y="97641"/>
                </a:lnTo>
                <a:lnTo>
                  <a:pt x="563404" y="134417"/>
                </a:lnTo>
                <a:lnTo>
                  <a:pt x="1536043" y="134417"/>
                </a:lnTo>
                <a:lnTo>
                  <a:pt x="1530222" y="115036"/>
                </a:lnTo>
                <a:lnTo>
                  <a:pt x="1516079" y="87761"/>
                </a:lnTo>
                <a:lnTo>
                  <a:pt x="1515722" y="87300"/>
                </a:lnTo>
                <a:lnTo>
                  <a:pt x="902494" y="87300"/>
                </a:lnTo>
                <a:lnTo>
                  <a:pt x="891092" y="77855"/>
                </a:lnTo>
                <a:lnTo>
                  <a:pt x="878999" y="69171"/>
                </a:lnTo>
                <a:lnTo>
                  <a:pt x="866240" y="61297"/>
                </a:lnTo>
                <a:lnTo>
                  <a:pt x="852837" y="54280"/>
                </a:lnTo>
                <a:lnTo>
                  <a:pt x="806847" y="38012"/>
                </a:lnTo>
                <a:lnTo>
                  <a:pt x="759512" y="31779"/>
                </a:lnTo>
                <a:close/>
              </a:path>
              <a:path w="1736090" h="1149350">
                <a:moveTo>
                  <a:pt x="1047688" y="0"/>
                </a:moveTo>
                <a:lnTo>
                  <a:pt x="1003729" y="7846"/>
                </a:lnTo>
                <a:lnTo>
                  <a:pt x="963379" y="25461"/>
                </a:lnTo>
                <a:lnTo>
                  <a:pt x="928885" y="52170"/>
                </a:lnTo>
                <a:lnTo>
                  <a:pt x="902494" y="87300"/>
                </a:lnTo>
                <a:lnTo>
                  <a:pt x="1515722" y="87300"/>
                </a:lnTo>
                <a:lnTo>
                  <a:pt x="1496960" y="63081"/>
                </a:lnTo>
                <a:lnTo>
                  <a:pt x="1495797" y="62027"/>
                </a:lnTo>
                <a:lnTo>
                  <a:pt x="1198531" y="62027"/>
                </a:lnTo>
                <a:lnTo>
                  <a:pt x="1185558" y="48258"/>
                </a:lnTo>
                <a:lnTo>
                  <a:pt x="1170941" y="35976"/>
                </a:lnTo>
                <a:lnTo>
                  <a:pt x="1154847" y="25291"/>
                </a:lnTo>
                <a:lnTo>
                  <a:pt x="1137444" y="16307"/>
                </a:lnTo>
                <a:lnTo>
                  <a:pt x="1093009" y="2595"/>
                </a:lnTo>
                <a:lnTo>
                  <a:pt x="1047688" y="0"/>
                </a:lnTo>
                <a:close/>
              </a:path>
              <a:path w="1736090" h="1149350">
                <a:moveTo>
                  <a:pt x="1331215" y="607"/>
                </a:moveTo>
                <a:lnTo>
                  <a:pt x="1282450" y="9962"/>
                </a:lnTo>
                <a:lnTo>
                  <a:pt x="1237348" y="30500"/>
                </a:lnTo>
                <a:lnTo>
                  <a:pt x="1198531" y="62027"/>
                </a:lnTo>
                <a:lnTo>
                  <a:pt x="1495797" y="62027"/>
                </a:lnTo>
                <a:lnTo>
                  <a:pt x="1473232" y="41580"/>
                </a:lnTo>
                <a:lnTo>
                  <a:pt x="1429230" y="16222"/>
                </a:lnTo>
                <a:lnTo>
                  <a:pt x="1381016" y="2629"/>
                </a:lnTo>
                <a:lnTo>
                  <a:pt x="1331215" y="607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92009" y="4185158"/>
            <a:ext cx="63880" cy="637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268589" y="2432109"/>
            <a:ext cx="1736089" cy="1149350"/>
          </a:xfrm>
          <a:custGeom>
            <a:avLst/>
            <a:gdLst/>
            <a:ahLst/>
            <a:cxnLst/>
            <a:rect l="l" t="t" r="r" b="b"/>
            <a:pathLst>
              <a:path w="1736090" h="1149350">
                <a:moveTo>
                  <a:pt x="157893" y="378257"/>
                </a:moveTo>
                <a:lnTo>
                  <a:pt x="155649" y="334200"/>
                </a:lnTo>
                <a:lnTo>
                  <a:pt x="161940" y="291700"/>
                </a:lnTo>
                <a:lnTo>
                  <a:pt x="176111" y="251535"/>
                </a:lnTo>
                <a:lnTo>
                  <a:pt x="197507" y="214480"/>
                </a:lnTo>
                <a:lnTo>
                  <a:pt x="225473" y="181312"/>
                </a:lnTo>
                <a:lnTo>
                  <a:pt x="259352" y="152809"/>
                </a:lnTo>
                <a:lnTo>
                  <a:pt x="298491" y="129746"/>
                </a:lnTo>
                <a:lnTo>
                  <a:pt x="342233" y="112900"/>
                </a:lnTo>
                <a:lnTo>
                  <a:pt x="389922" y="103048"/>
                </a:lnTo>
                <a:lnTo>
                  <a:pt x="435013" y="100949"/>
                </a:lnTo>
                <a:lnTo>
                  <a:pt x="479569" y="105588"/>
                </a:lnTo>
                <a:lnTo>
                  <a:pt x="522671" y="116800"/>
                </a:lnTo>
                <a:lnTo>
                  <a:pt x="563404" y="134417"/>
                </a:lnTo>
                <a:lnTo>
                  <a:pt x="591434" y="97641"/>
                </a:lnTo>
                <a:lnTo>
                  <a:pt x="626794" y="68511"/>
                </a:lnTo>
                <a:lnTo>
                  <a:pt x="667751" y="47506"/>
                </a:lnTo>
                <a:lnTo>
                  <a:pt x="712568" y="35103"/>
                </a:lnTo>
                <a:lnTo>
                  <a:pt x="759512" y="31779"/>
                </a:lnTo>
                <a:lnTo>
                  <a:pt x="806847" y="38012"/>
                </a:lnTo>
                <a:lnTo>
                  <a:pt x="852837" y="54280"/>
                </a:lnTo>
                <a:lnTo>
                  <a:pt x="891092" y="77855"/>
                </a:lnTo>
                <a:lnTo>
                  <a:pt x="902494" y="87300"/>
                </a:lnTo>
                <a:lnTo>
                  <a:pt x="928885" y="52170"/>
                </a:lnTo>
                <a:lnTo>
                  <a:pt x="963379" y="25461"/>
                </a:lnTo>
                <a:lnTo>
                  <a:pt x="1003729" y="7846"/>
                </a:lnTo>
                <a:lnTo>
                  <a:pt x="1047688" y="0"/>
                </a:lnTo>
                <a:lnTo>
                  <a:pt x="1093009" y="2595"/>
                </a:lnTo>
                <a:lnTo>
                  <a:pt x="1137444" y="16307"/>
                </a:lnTo>
                <a:lnTo>
                  <a:pt x="1170941" y="35976"/>
                </a:lnTo>
                <a:lnTo>
                  <a:pt x="1198531" y="62027"/>
                </a:lnTo>
                <a:lnTo>
                  <a:pt x="1237348" y="30500"/>
                </a:lnTo>
                <a:lnTo>
                  <a:pt x="1282450" y="9962"/>
                </a:lnTo>
                <a:lnTo>
                  <a:pt x="1331215" y="607"/>
                </a:lnTo>
                <a:lnTo>
                  <a:pt x="1381016" y="2629"/>
                </a:lnTo>
                <a:lnTo>
                  <a:pt x="1429230" y="16222"/>
                </a:lnTo>
                <a:lnTo>
                  <a:pt x="1473232" y="41580"/>
                </a:lnTo>
                <a:lnTo>
                  <a:pt x="1516079" y="87761"/>
                </a:lnTo>
                <a:lnTo>
                  <a:pt x="1539018" y="144323"/>
                </a:lnTo>
                <a:lnTo>
                  <a:pt x="1584884" y="160911"/>
                </a:lnTo>
                <a:lnTo>
                  <a:pt x="1624124" y="185666"/>
                </a:lnTo>
                <a:lnTo>
                  <a:pt x="1655838" y="217159"/>
                </a:lnTo>
                <a:lnTo>
                  <a:pt x="1679123" y="253961"/>
                </a:lnTo>
                <a:lnTo>
                  <a:pt x="1693077" y="294644"/>
                </a:lnTo>
                <a:lnTo>
                  <a:pt x="1696799" y="337780"/>
                </a:lnTo>
                <a:lnTo>
                  <a:pt x="1689386" y="381940"/>
                </a:lnTo>
                <a:lnTo>
                  <a:pt x="1687267" y="388391"/>
                </a:lnTo>
                <a:lnTo>
                  <a:pt x="1684910" y="394783"/>
                </a:lnTo>
                <a:lnTo>
                  <a:pt x="1682314" y="401103"/>
                </a:lnTo>
                <a:lnTo>
                  <a:pt x="1679480" y="407340"/>
                </a:lnTo>
                <a:lnTo>
                  <a:pt x="1705803" y="444714"/>
                </a:lnTo>
                <a:lnTo>
                  <a:pt x="1723822" y="484561"/>
                </a:lnTo>
                <a:lnTo>
                  <a:pt x="1733681" y="525911"/>
                </a:lnTo>
                <a:lnTo>
                  <a:pt x="1735526" y="567794"/>
                </a:lnTo>
                <a:lnTo>
                  <a:pt x="1729499" y="609241"/>
                </a:lnTo>
                <a:lnTo>
                  <a:pt x="1715746" y="649280"/>
                </a:lnTo>
                <a:lnTo>
                  <a:pt x="1694411" y="686942"/>
                </a:lnTo>
                <a:lnTo>
                  <a:pt x="1665637" y="721258"/>
                </a:lnTo>
                <a:lnTo>
                  <a:pt x="1629569" y="751256"/>
                </a:lnTo>
                <a:lnTo>
                  <a:pt x="1569435" y="782768"/>
                </a:lnTo>
                <a:lnTo>
                  <a:pt x="1502442" y="799516"/>
                </a:lnTo>
                <a:lnTo>
                  <a:pt x="1497354" y="841656"/>
                </a:lnTo>
                <a:lnTo>
                  <a:pt x="1483480" y="880842"/>
                </a:lnTo>
                <a:lnTo>
                  <a:pt x="1461759" y="916238"/>
                </a:lnTo>
                <a:lnTo>
                  <a:pt x="1433132" y="947011"/>
                </a:lnTo>
                <a:lnTo>
                  <a:pt x="1398541" y="972324"/>
                </a:lnTo>
                <a:lnTo>
                  <a:pt x="1358924" y="991344"/>
                </a:lnTo>
                <a:lnTo>
                  <a:pt x="1315225" y="1003234"/>
                </a:lnTo>
                <a:lnTo>
                  <a:pt x="1268381" y="1007161"/>
                </a:lnTo>
                <a:lnTo>
                  <a:pt x="1236522" y="1004969"/>
                </a:lnTo>
                <a:lnTo>
                  <a:pt x="1205437" y="998859"/>
                </a:lnTo>
                <a:lnTo>
                  <a:pt x="1175566" y="988963"/>
                </a:lnTo>
                <a:lnTo>
                  <a:pt x="1147350" y="975411"/>
                </a:lnTo>
                <a:lnTo>
                  <a:pt x="1129038" y="1016430"/>
                </a:lnTo>
                <a:lnTo>
                  <a:pt x="1103693" y="1052819"/>
                </a:lnTo>
                <a:lnTo>
                  <a:pt x="1072270" y="1084114"/>
                </a:lnTo>
                <a:lnTo>
                  <a:pt x="1035723" y="1109852"/>
                </a:lnTo>
                <a:lnTo>
                  <a:pt x="995006" y="1129571"/>
                </a:lnTo>
                <a:lnTo>
                  <a:pt x="951074" y="1142807"/>
                </a:lnTo>
                <a:lnTo>
                  <a:pt x="904881" y="1149097"/>
                </a:lnTo>
                <a:lnTo>
                  <a:pt x="857382" y="1147978"/>
                </a:lnTo>
                <a:lnTo>
                  <a:pt x="809530" y="1138987"/>
                </a:lnTo>
                <a:lnTo>
                  <a:pt x="766160" y="1123340"/>
                </a:lnTo>
                <a:lnTo>
                  <a:pt x="726695" y="1101348"/>
                </a:lnTo>
                <a:lnTo>
                  <a:pt x="691944" y="1073568"/>
                </a:lnTo>
                <a:lnTo>
                  <a:pt x="662718" y="1040562"/>
                </a:lnTo>
                <a:lnTo>
                  <a:pt x="617583" y="1060876"/>
                </a:lnTo>
                <a:lnTo>
                  <a:pt x="570694" y="1074018"/>
                </a:lnTo>
                <a:lnTo>
                  <a:pt x="522930" y="1080187"/>
                </a:lnTo>
                <a:lnTo>
                  <a:pt x="475165" y="1079579"/>
                </a:lnTo>
                <a:lnTo>
                  <a:pt x="428276" y="1072392"/>
                </a:lnTo>
                <a:lnTo>
                  <a:pt x="383141" y="1058823"/>
                </a:lnTo>
                <a:lnTo>
                  <a:pt x="340634" y="1039070"/>
                </a:lnTo>
                <a:lnTo>
                  <a:pt x="301632" y="1013329"/>
                </a:lnTo>
                <a:lnTo>
                  <a:pt x="267012" y="981799"/>
                </a:lnTo>
                <a:lnTo>
                  <a:pt x="237649" y="944677"/>
                </a:lnTo>
                <a:lnTo>
                  <a:pt x="235490" y="941375"/>
                </a:lnTo>
                <a:lnTo>
                  <a:pt x="234347" y="939724"/>
                </a:lnTo>
                <a:lnTo>
                  <a:pt x="187455" y="938979"/>
                </a:lnTo>
                <a:lnTo>
                  <a:pt x="143900" y="927584"/>
                </a:lnTo>
                <a:lnTo>
                  <a:pt x="105538" y="906847"/>
                </a:lnTo>
                <a:lnTo>
                  <a:pt x="74224" y="878078"/>
                </a:lnTo>
                <a:lnTo>
                  <a:pt x="51814" y="842584"/>
                </a:lnTo>
                <a:lnTo>
                  <a:pt x="40164" y="801675"/>
                </a:lnTo>
                <a:lnTo>
                  <a:pt x="39902" y="767310"/>
                </a:lnTo>
                <a:lnTo>
                  <a:pt x="47784" y="734111"/>
                </a:lnTo>
                <a:lnTo>
                  <a:pt x="63382" y="703199"/>
                </a:lnTo>
                <a:lnTo>
                  <a:pt x="86265" y="675691"/>
                </a:lnTo>
                <a:lnTo>
                  <a:pt x="49429" y="649598"/>
                </a:lnTo>
                <a:lnTo>
                  <a:pt x="22375" y="616763"/>
                </a:lnTo>
                <a:lnTo>
                  <a:pt x="5700" y="579251"/>
                </a:lnTo>
                <a:lnTo>
                  <a:pt x="0" y="539124"/>
                </a:lnTo>
                <a:lnTo>
                  <a:pt x="5870" y="498447"/>
                </a:lnTo>
                <a:lnTo>
                  <a:pt x="23908" y="459283"/>
                </a:lnTo>
                <a:lnTo>
                  <a:pt x="48697" y="429589"/>
                </a:lnTo>
                <a:lnTo>
                  <a:pt x="80011" y="406229"/>
                </a:lnTo>
                <a:lnTo>
                  <a:pt x="116420" y="390060"/>
                </a:lnTo>
                <a:lnTo>
                  <a:pt x="156496" y="381940"/>
                </a:lnTo>
                <a:lnTo>
                  <a:pt x="157893" y="378257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179309" y="4172458"/>
            <a:ext cx="89280" cy="891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>
            <a:spLocks noGrp="1"/>
          </p:cNvSpPr>
          <p:nvPr>
            <p:ph type="body" idx="1"/>
          </p:nvPr>
        </p:nvSpPr>
        <p:spPr>
          <a:xfrm>
            <a:off x="6985455" y="2148398"/>
            <a:ext cx="1491380" cy="1317668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0" marR="43180" indent="0" algn="r">
              <a:lnSpc>
                <a:spcPct val="100000"/>
              </a:lnSpc>
              <a:spcBef>
                <a:spcPts val="95"/>
              </a:spcBef>
              <a:buClr>
                <a:schemeClr val="tx1"/>
              </a:buClr>
              <a:buNone/>
            </a:pPr>
            <a:r>
              <a:rPr spc="75" dirty="0">
                <a:latin typeface="Times New Roman"/>
                <a:cs typeface="Times New Roman"/>
              </a:rPr>
              <a:t> </a:t>
            </a:r>
            <a:endParaRPr spc="-10" dirty="0"/>
          </a:p>
          <a:p>
            <a:pPr marR="173355" algn="r">
              <a:lnSpc>
                <a:spcPts val="202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tr-TR" sz="1600" spc="15" dirty="0"/>
              <a:t>C</a:t>
            </a:r>
            <a:r>
              <a:rPr sz="1600" spc="15" baseline="-25000" dirty="0"/>
              <a:t>68</a:t>
            </a:r>
            <a:endParaRPr sz="1600" baseline="-25000" dirty="0"/>
          </a:p>
          <a:p>
            <a:pPr marR="5080" algn="r">
              <a:lnSpc>
                <a:spcPts val="21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sz="1600" dirty="0"/>
              <a:t>68</a:t>
            </a:r>
            <a:r>
              <a:rPr sz="1600" dirty="0">
                <a:latin typeface="Times New Roman"/>
                <a:cs typeface="Times New Roman"/>
              </a:rPr>
              <a:t>°</a:t>
            </a:r>
            <a:r>
              <a:rPr sz="1600" dirty="0"/>
              <a:t>Bx</a:t>
            </a:r>
            <a:endParaRPr sz="1600" dirty="0">
              <a:latin typeface="Times New Roman"/>
              <a:cs typeface="Times New Roman"/>
            </a:endParaRPr>
          </a:p>
          <a:p>
            <a:pPr marL="0" marR="27940" indent="0" algn="r">
              <a:lnSpc>
                <a:spcPct val="100000"/>
              </a:lnSpc>
              <a:spcBef>
                <a:spcPts val="10"/>
              </a:spcBef>
              <a:buClr>
                <a:schemeClr val="tx1"/>
              </a:buClr>
              <a:buNone/>
            </a:pPr>
            <a:r>
              <a:rPr sz="1600" dirty="0"/>
              <a:t>kons.</a:t>
            </a:r>
          </a:p>
        </p:txBody>
      </p:sp>
      <p:sp>
        <p:nvSpPr>
          <p:cNvPr id="57" name="object 57"/>
          <p:cNvSpPr/>
          <p:nvPr/>
        </p:nvSpPr>
        <p:spPr>
          <a:xfrm>
            <a:off x="2722877" y="4000055"/>
            <a:ext cx="469900" cy="344805"/>
          </a:xfrm>
          <a:custGeom>
            <a:avLst/>
            <a:gdLst/>
            <a:ahLst/>
            <a:cxnLst/>
            <a:rect l="l" t="t" r="r" b="b"/>
            <a:pathLst>
              <a:path w="469900" h="344804">
                <a:moveTo>
                  <a:pt x="297688" y="0"/>
                </a:moveTo>
                <a:lnTo>
                  <a:pt x="297688" y="86106"/>
                </a:lnTo>
                <a:lnTo>
                  <a:pt x="0" y="86106"/>
                </a:lnTo>
                <a:lnTo>
                  <a:pt x="0" y="258318"/>
                </a:lnTo>
                <a:lnTo>
                  <a:pt x="297688" y="258318"/>
                </a:lnTo>
                <a:lnTo>
                  <a:pt x="297688" y="344424"/>
                </a:lnTo>
                <a:lnTo>
                  <a:pt x="469900" y="172212"/>
                </a:lnTo>
                <a:lnTo>
                  <a:pt x="297688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991350" y="4087876"/>
            <a:ext cx="469900" cy="342900"/>
          </a:xfrm>
          <a:custGeom>
            <a:avLst/>
            <a:gdLst/>
            <a:ahLst/>
            <a:cxnLst/>
            <a:rect l="l" t="t" r="r" b="b"/>
            <a:pathLst>
              <a:path w="469900" h="342900">
                <a:moveTo>
                  <a:pt x="298450" y="0"/>
                </a:moveTo>
                <a:lnTo>
                  <a:pt x="298450" y="85725"/>
                </a:lnTo>
                <a:lnTo>
                  <a:pt x="0" y="85725"/>
                </a:lnTo>
                <a:lnTo>
                  <a:pt x="0" y="257175"/>
                </a:lnTo>
                <a:lnTo>
                  <a:pt x="298450" y="257175"/>
                </a:lnTo>
                <a:lnTo>
                  <a:pt x="298450" y="342900"/>
                </a:lnTo>
                <a:lnTo>
                  <a:pt x="469900" y="171450"/>
                </a:lnTo>
                <a:lnTo>
                  <a:pt x="298450" y="0"/>
                </a:lnTo>
                <a:close/>
              </a:path>
            </a:pathLst>
          </a:custGeom>
          <a:solidFill>
            <a:srgbClr val="77E2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991350" y="4087876"/>
            <a:ext cx="469900" cy="342900"/>
          </a:xfrm>
          <a:custGeom>
            <a:avLst/>
            <a:gdLst/>
            <a:ahLst/>
            <a:cxnLst/>
            <a:rect l="l" t="t" r="r" b="b"/>
            <a:pathLst>
              <a:path w="469900" h="342900">
                <a:moveTo>
                  <a:pt x="0" y="85725"/>
                </a:moveTo>
                <a:lnTo>
                  <a:pt x="298450" y="85725"/>
                </a:lnTo>
                <a:lnTo>
                  <a:pt x="298450" y="0"/>
                </a:lnTo>
                <a:lnTo>
                  <a:pt x="469900" y="171450"/>
                </a:lnTo>
                <a:lnTo>
                  <a:pt x="298450" y="342900"/>
                </a:lnTo>
                <a:lnTo>
                  <a:pt x="298450" y="257175"/>
                </a:lnTo>
                <a:lnTo>
                  <a:pt x="0" y="257175"/>
                </a:lnTo>
                <a:lnTo>
                  <a:pt x="0" y="85725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9135427" y="4045585"/>
            <a:ext cx="469900" cy="342900"/>
          </a:xfrm>
          <a:custGeom>
            <a:avLst/>
            <a:gdLst/>
            <a:ahLst/>
            <a:cxnLst/>
            <a:rect l="l" t="t" r="r" b="b"/>
            <a:pathLst>
              <a:path w="469900" h="342900">
                <a:moveTo>
                  <a:pt x="298450" y="0"/>
                </a:moveTo>
                <a:lnTo>
                  <a:pt x="298450" y="85725"/>
                </a:lnTo>
                <a:lnTo>
                  <a:pt x="0" y="85725"/>
                </a:lnTo>
                <a:lnTo>
                  <a:pt x="0" y="257175"/>
                </a:lnTo>
                <a:lnTo>
                  <a:pt x="298450" y="257175"/>
                </a:lnTo>
                <a:lnTo>
                  <a:pt x="298450" y="342900"/>
                </a:lnTo>
                <a:lnTo>
                  <a:pt x="469900" y="171450"/>
                </a:lnTo>
                <a:lnTo>
                  <a:pt x="29845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024626" y="2720975"/>
            <a:ext cx="285750" cy="857250"/>
          </a:xfrm>
          <a:custGeom>
            <a:avLst/>
            <a:gdLst/>
            <a:ahLst/>
            <a:cxnLst/>
            <a:rect l="l" t="t" r="r" b="b"/>
            <a:pathLst>
              <a:path w="285750" h="857250">
                <a:moveTo>
                  <a:pt x="214249" y="142875"/>
                </a:moveTo>
                <a:lnTo>
                  <a:pt x="71374" y="142875"/>
                </a:lnTo>
                <a:lnTo>
                  <a:pt x="71374" y="857250"/>
                </a:lnTo>
                <a:lnTo>
                  <a:pt x="214249" y="857250"/>
                </a:lnTo>
                <a:lnTo>
                  <a:pt x="214249" y="142875"/>
                </a:lnTo>
                <a:close/>
              </a:path>
              <a:path w="285750" h="857250">
                <a:moveTo>
                  <a:pt x="142875" y="0"/>
                </a:moveTo>
                <a:lnTo>
                  <a:pt x="0" y="142875"/>
                </a:lnTo>
                <a:lnTo>
                  <a:pt x="285750" y="142875"/>
                </a:lnTo>
                <a:lnTo>
                  <a:pt x="142875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024626" y="2720975"/>
            <a:ext cx="285750" cy="857250"/>
          </a:xfrm>
          <a:custGeom>
            <a:avLst/>
            <a:gdLst/>
            <a:ahLst/>
            <a:cxnLst/>
            <a:rect l="l" t="t" r="r" b="b"/>
            <a:pathLst>
              <a:path w="285750" h="857250">
                <a:moveTo>
                  <a:pt x="0" y="142875"/>
                </a:moveTo>
                <a:lnTo>
                  <a:pt x="142875" y="0"/>
                </a:lnTo>
                <a:lnTo>
                  <a:pt x="285750" y="142875"/>
                </a:lnTo>
                <a:lnTo>
                  <a:pt x="214249" y="142875"/>
                </a:lnTo>
                <a:lnTo>
                  <a:pt x="214249" y="857250"/>
                </a:lnTo>
                <a:lnTo>
                  <a:pt x="71374" y="857250"/>
                </a:lnTo>
                <a:lnTo>
                  <a:pt x="71374" y="142875"/>
                </a:lnTo>
                <a:lnTo>
                  <a:pt x="0" y="142875"/>
                </a:lnTo>
                <a:close/>
              </a:path>
            </a:pathLst>
          </a:custGeom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2">
            <a:extLst>
              <a:ext uri="{FF2B5EF4-FFF2-40B4-BE49-F238E27FC236}">
                <a16:creationId xmlns:a16="http://schemas.microsoft.com/office/drawing/2014/main" id="{D8FC7609-4367-704C-BBC8-9D1C126B25F1}"/>
              </a:ext>
            </a:extLst>
          </p:cNvPr>
          <p:cNvSpPr/>
          <p:nvPr/>
        </p:nvSpPr>
        <p:spPr>
          <a:xfrm>
            <a:off x="4690735" y="4045585"/>
            <a:ext cx="469900" cy="342900"/>
          </a:xfrm>
          <a:custGeom>
            <a:avLst/>
            <a:gdLst/>
            <a:ahLst/>
            <a:cxnLst/>
            <a:rect l="l" t="t" r="r" b="b"/>
            <a:pathLst>
              <a:path w="469900" h="342900">
                <a:moveTo>
                  <a:pt x="0" y="85725"/>
                </a:moveTo>
                <a:lnTo>
                  <a:pt x="298450" y="85725"/>
                </a:lnTo>
                <a:lnTo>
                  <a:pt x="298450" y="0"/>
                </a:lnTo>
                <a:lnTo>
                  <a:pt x="469900" y="171450"/>
                </a:lnTo>
                <a:lnTo>
                  <a:pt x="298450" y="342900"/>
                </a:lnTo>
                <a:lnTo>
                  <a:pt x="298450" y="257175"/>
                </a:lnTo>
                <a:lnTo>
                  <a:pt x="0" y="257175"/>
                </a:lnTo>
                <a:lnTo>
                  <a:pt x="0" y="85725"/>
                </a:lnTo>
                <a:close/>
              </a:path>
            </a:pathLst>
          </a:custGeom>
          <a:solidFill>
            <a:srgbClr val="77E2E7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673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022876" y="1589763"/>
            <a:ext cx="9693445" cy="300659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3107690" algn="l"/>
              </a:tabLst>
            </a:pPr>
            <a:r>
              <a:rPr lang="tr-TR" sz="3200" i="1" u="sng" dirty="0">
                <a:solidFill>
                  <a:srgbClr val="FF0000"/>
                </a:solidFill>
                <a:latin typeface="American Typewriter" panose="02090604020004020304" pitchFamily="18" charset="0"/>
                <a:cs typeface="Arial"/>
              </a:rPr>
              <a:t>Örnek çalışma </a:t>
            </a:r>
            <a:endParaRPr lang="tr-TR" sz="3200" dirty="0">
              <a:latin typeface="American Typewriter" panose="02090604020004020304" pitchFamily="18" charset="0"/>
              <a:cs typeface="Arial"/>
            </a:endParaRPr>
          </a:p>
          <a:p>
            <a:pPr marL="12700" marR="5080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3107690" algn="l"/>
              </a:tabLst>
            </a:pPr>
            <a:r>
              <a:rPr sz="3200" spc="-5" dirty="0">
                <a:latin typeface="American Typewriter" panose="02090604020004020304" pitchFamily="18" charset="0"/>
                <a:cs typeface="Arial"/>
              </a:rPr>
              <a:t>%8.1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“kuru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madde” içeren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7</a:t>
            </a:r>
            <a:r>
              <a:rPr sz="3200" spc="-17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kg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miktardaki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bir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materyal,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bir kurutucuda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kurutularak,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kuru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madde içeriği </a:t>
            </a:r>
            <a:r>
              <a:rPr sz="3200" spc="-10" dirty="0">
                <a:latin typeface="American Typewriter" panose="02090604020004020304" pitchFamily="18" charset="0"/>
                <a:cs typeface="Arial"/>
              </a:rPr>
              <a:t>%90’na  </a:t>
            </a: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yükseltilmiştir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.</a:t>
            </a:r>
            <a:endParaRPr lang="tr-TR" sz="3200" spc="-5" dirty="0">
              <a:latin typeface="American Typewriter" panose="02090604020004020304" pitchFamily="18" charset="0"/>
              <a:cs typeface="Arial"/>
            </a:endParaRPr>
          </a:p>
          <a:p>
            <a:pPr marL="12700" marR="5080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3107690" algn="l"/>
              </a:tabLst>
            </a:pPr>
            <a:endParaRPr lang="tr-TR" sz="3200" spc="-5" dirty="0">
              <a:latin typeface="American Typewriter" panose="02090604020004020304" pitchFamily="18" charset="0"/>
              <a:cs typeface="Arial"/>
            </a:endParaRPr>
          </a:p>
          <a:p>
            <a:pPr marL="12700" marR="5080">
              <a:spcBef>
                <a:spcPts val="105"/>
              </a:spcBef>
              <a:buClr>
                <a:srgbClr val="779F92"/>
              </a:buClr>
              <a:buSzPct val="75000"/>
              <a:tabLst>
                <a:tab pos="355600" algn="l"/>
                <a:tab pos="3107690" algn="l"/>
              </a:tabLst>
            </a:pPr>
            <a:r>
              <a:rPr sz="3200" spc="-5" dirty="0" err="1">
                <a:latin typeface="American Typewriter" panose="02090604020004020304" pitchFamily="18" charset="0"/>
                <a:cs typeface="Arial"/>
              </a:rPr>
              <a:t>Kurutulmuş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dirty="0">
                <a:latin typeface="American Typewriter" panose="02090604020004020304" pitchFamily="18" charset="0"/>
                <a:cs typeface="Arial"/>
              </a:rPr>
              <a:t>materyalin 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ağırlığını</a:t>
            </a:r>
            <a:r>
              <a:rPr sz="3200" spc="-30" dirty="0">
                <a:latin typeface="American Typewriter" panose="02090604020004020304" pitchFamily="18" charset="0"/>
                <a:cs typeface="Arial"/>
              </a:rPr>
              <a:t> </a:t>
            </a:r>
            <a:r>
              <a:rPr sz="3200" spc="-5" dirty="0">
                <a:latin typeface="American Typewriter" panose="02090604020004020304" pitchFamily="18" charset="0"/>
                <a:cs typeface="Arial"/>
              </a:rPr>
              <a:t>hesaplayınız.</a:t>
            </a:r>
            <a:endParaRPr sz="3200" dirty="0">
              <a:latin typeface="American Typewriter" panose="02090604020004020304" pitchFamily="18" charset="0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13517880" y="373621"/>
            <a:ext cx="914400" cy="212879"/>
          </a:xfrm>
          <a:prstGeom prst="rect">
            <a:avLst/>
          </a:prstGeom>
        </p:spPr>
        <p:txBody>
          <a:bodyPr vert="horz" wrap="square" lIns="0" tIns="27940" rIns="0" bIns="0" rtlCol="0" anchor="ctr">
            <a:spAutoFit/>
          </a:bodyPr>
          <a:lstStyle/>
          <a:p>
            <a:pPr marL="25400">
              <a:spcBef>
                <a:spcPts val="220"/>
              </a:spcBef>
            </a:pPr>
            <a:fld id="{81D60167-4931-47E6-BA6A-407CBD079E47}" type="slidenum">
              <a:rPr dirty="0"/>
              <a:pPr marL="25400">
                <a:spcBef>
                  <a:spcPts val="220"/>
                </a:spcBef>
              </a:pPr>
              <a:t>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536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4358B876-A3FF-A24E-BA88-8272BC33A3D0}"/>
              </a:ext>
            </a:extLst>
          </p:cNvPr>
          <p:cNvSpPr txBox="1"/>
          <p:nvPr/>
        </p:nvSpPr>
        <p:spPr>
          <a:xfrm>
            <a:off x="780586" y="1717288"/>
            <a:ext cx="110620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								X</a:t>
            </a:r>
            <a:r>
              <a:rPr lang="tr-TR" sz="3600" dirty="0"/>
              <a:t> KG SU</a:t>
            </a:r>
          </a:p>
          <a:p>
            <a:endParaRPr lang="tr-TR" sz="3600" dirty="0"/>
          </a:p>
          <a:p>
            <a:r>
              <a:rPr lang="tr-TR" sz="3600" dirty="0"/>
              <a:t>7 KG					   					    			   </a:t>
            </a:r>
            <a:r>
              <a:rPr lang="tr-TR" sz="3600" dirty="0">
                <a:solidFill>
                  <a:srgbClr val="FF0000"/>
                </a:solidFill>
              </a:rPr>
              <a:t>7-X </a:t>
            </a:r>
            <a:r>
              <a:rPr lang="tr-TR" sz="3600" dirty="0"/>
              <a:t>KG</a:t>
            </a:r>
          </a:p>
          <a:p>
            <a:r>
              <a:rPr lang="tr-TR" sz="3600" dirty="0"/>
              <a:t>% 8.1 KM                       					      %90 KM</a:t>
            </a:r>
          </a:p>
          <a:p>
            <a:endParaRPr lang="tr-TR" sz="3600" dirty="0"/>
          </a:p>
          <a:p>
            <a:r>
              <a:rPr lang="tr-TR" sz="3600" u="sng" dirty="0">
                <a:solidFill>
                  <a:srgbClr val="FF0000"/>
                </a:solidFill>
                <a:latin typeface="American Typewriter" panose="02090604020004020304" pitchFamily="18" charset="0"/>
              </a:rPr>
              <a:t>KM DENKLİĞİ</a:t>
            </a:r>
          </a:p>
          <a:p>
            <a:r>
              <a:rPr lang="tr-TR" sz="3600" dirty="0"/>
              <a:t>7 X 0.081 = (7-X) 0.9</a:t>
            </a:r>
          </a:p>
          <a:p>
            <a:r>
              <a:rPr lang="tr-TR" sz="3600" dirty="0"/>
              <a:t>X= 6,37 KG</a:t>
            </a:r>
          </a:p>
        </p:txBody>
      </p:sp>
      <p:sp>
        <p:nvSpPr>
          <p:cNvPr id="3" name="object 62">
            <a:extLst>
              <a:ext uri="{FF2B5EF4-FFF2-40B4-BE49-F238E27FC236}">
                <a16:creationId xmlns:a16="http://schemas.microsoft.com/office/drawing/2014/main" id="{C1682C54-5BE8-684E-8635-FB43A76A7815}"/>
              </a:ext>
            </a:extLst>
          </p:cNvPr>
          <p:cNvSpPr/>
          <p:nvPr/>
        </p:nvSpPr>
        <p:spPr>
          <a:xfrm>
            <a:off x="4356200" y="3161132"/>
            <a:ext cx="1977694" cy="541315"/>
          </a:xfrm>
          <a:custGeom>
            <a:avLst/>
            <a:gdLst/>
            <a:ahLst/>
            <a:cxnLst/>
            <a:rect l="l" t="t" r="r" b="b"/>
            <a:pathLst>
              <a:path w="469900" h="342900">
                <a:moveTo>
                  <a:pt x="0" y="85725"/>
                </a:moveTo>
                <a:lnTo>
                  <a:pt x="298450" y="85725"/>
                </a:lnTo>
                <a:lnTo>
                  <a:pt x="298450" y="0"/>
                </a:lnTo>
                <a:lnTo>
                  <a:pt x="469900" y="171450"/>
                </a:lnTo>
                <a:lnTo>
                  <a:pt x="298450" y="342900"/>
                </a:lnTo>
                <a:lnTo>
                  <a:pt x="298450" y="257175"/>
                </a:lnTo>
                <a:lnTo>
                  <a:pt x="0" y="257175"/>
                </a:lnTo>
                <a:lnTo>
                  <a:pt x="0" y="85725"/>
                </a:lnTo>
                <a:close/>
              </a:path>
            </a:pathLst>
          </a:custGeom>
          <a:solidFill>
            <a:srgbClr val="FF0000"/>
          </a:solidFill>
          <a:ln w="25400">
            <a:solidFill>
              <a:srgbClr val="2294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5" name="Eğri Bağlayıcı 4">
            <a:extLst>
              <a:ext uri="{FF2B5EF4-FFF2-40B4-BE49-F238E27FC236}">
                <a16:creationId xmlns:a16="http://schemas.microsoft.com/office/drawing/2014/main" id="{6D6D4A3D-0B59-B444-B1AA-8633833ADE62}"/>
              </a:ext>
            </a:extLst>
          </p:cNvPr>
          <p:cNvCxnSpPr>
            <a:cxnSpLocks/>
          </p:cNvCxnSpPr>
          <p:nvPr/>
        </p:nvCxnSpPr>
        <p:spPr>
          <a:xfrm flipV="1">
            <a:off x="2821259" y="1962615"/>
            <a:ext cx="1271239" cy="109281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09272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1663</TotalTime>
  <Words>492</Words>
  <Application>Microsoft Macintosh PowerPoint</Application>
  <PresentationFormat>Geniş ekran</PresentationFormat>
  <Paragraphs>75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American Typewriter</vt:lpstr>
      <vt:lpstr>Arial</vt:lpstr>
      <vt:lpstr>Arial Black</vt:lpstr>
      <vt:lpstr>Calibri Light</vt:lpstr>
      <vt:lpstr>Rockwell</vt:lpstr>
      <vt:lpstr>Times New Roman</vt:lpstr>
      <vt:lpstr>Wingdings</vt:lpstr>
      <vt:lpstr>Atlas</vt:lpstr>
      <vt:lpstr>GIDALARDA TEMEL İŞLEMLER</vt:lpstr>
      <vt:lpstr>BORULU EVAPORATÖRLER</vt:lpstr>
      <vt:lpstr>KISA BORULU EVAPORATÖRLER</vt:lpstr>
      <vt:lpstr>PowerPoint Sunusu</vt:lpstr>
      <vt:lpstr> Sıcak hava kurutucu sistemlerinde   sisteme akış ve sistemden dışarı akışa ilişkin diyagram</vt:lpstr>
      <vt:lpstr>KÜTLE DENKLİĞİ</vt:lpstr>
      <vt:lpstr>P ortakal suyu konsantratına doğal taze portakal   suyu eklenmesiyle hazırlanan ve dondurularak   muhafaza edilen “yarı konsantrat” üretimine ilişkin madde akış diyagramı</vt:lpstr>
      <vt:lpstr>PowerPoint Sunusu</vt:lpstr>
      <vt:lpstr>PowerPoint Sunusu</vt:lpstr>
      <vt:lpstr>PowerPoint Sunusu</vt:lpstr>
      <vt:lpstr> Evaporasyon işlemine ilişkin   madde akış diyagramı</vt:lpstr>
      <vt:lpstr>PowerPoint Sunusu</vt:lpstr>
      <vt:lpstr>PowerPoint Sunusu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133</cp:revision>
  <dcterms:created xsi:type="dcterms:W3CDTF">2019-02-18T12:54:52Z</dcterms:created>
  <dcterms:modified xsi:type="dcterms:W3CDTF">2020-01-27T22:04:03Z</dcterms:modified>
</cp:coreProperties>
</file>