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1.bin" ContentType="application/vnd.ms-office.activeX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313" r:id="rId36"/>
    <p:sldId id="314" r:id="rId37"/>
    <p:sldId id="315" r:id="rId38"/>
    <p:sldId id="316" r:id="rId39"/>
    <p:sldId id="317" r:id="rId40"/>
    <p:sldId id="318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tr-TR" dirty="0" err="1" smtClean="0"/>
              <a:t>Işık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Teleskoplar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098" name="Rectangle 2"/>
          <p:cNvSpPr>
            <a:spLocks noChangeArrowheads="1"/>
          </p:cNvSpPr>
          <p:nvPr/>
        </p:nvSpPr>
        <p:spPr bwMode="auto">
          <a:xfrm>
            <a:off x="533400" y="66992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nereden gelmektedir?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6099" name="Rectangle 3"/>
          <p:cNvSpPr>
            <a:spLocks noChangeArrowheads="1"/>
          </p:cNvSpPr>
          <p:nvPr/>
        </p:nvSpPr>
        <p:spPr bwMode="auto">
          <a:xfrm>
            <a:off x="3276600" y="2270125"/>
            <a:ext cx="5334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atomlardaki elektronların hareketinden kaynaklanmaktadır.</a:t>
            </a: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graphicFrame>
        <p:nvGraphicFramePr>
          <p:cNvPr id="365572" name="Object 4"/>
          <p:cNvGraphicFramePr>
            <a:graphicFrameLocks noChangeAspect="1"/>
          </p:cNvGraphicFramePr>
          <p:nvPr/>
        </p:nvGraphicFramePr>
        <p:xfrm>
          <a:off x="762000" y="2193925"/>
          <a:ext cx="1857375" cy="399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34" name="Clip" r:id="rId3" imgW="1857375" imgH="3995738" progId="MS_ClipArt_Gallery.2">
                  <p:embed/>
                </p:oleObj>
              </mc:Choice>
              <mc:Fallback>
                <p:oleObj name="Clip" r:id="rId3" imgW="1857375" imgH="3995738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93925"/>
                        <a:ext cx="1857375" cy="3995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6101" name="Rectangle 5"/>
          <p:cNvSpPr>
            <a:spLocks noChangeArrowheads="1"/>
          </p:cNvSpPr>
          <p:nvPr/>
        </p:nvSpPr>
        <p:spPr bwMode="auto">
          <a:xfrm>
            <a:off x="533400" y="6762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nereden gelmektedir?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6102" name="Rectangle 6"/>
          <p:cNvSpPr>
            <a:spLocks noChangeArrowheads="1"/>
          </p:cNvSpPr>
          <p:nvPr/>
        </p:nvSpPr>
        <p:spPr bwMode="auto">
          <a:xfrm>
            <a:off x="3276600" y="2276475"/>
            <a:ext cx="53340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atomlardaki elektronların hareketinden kaynaklanmaktadır.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0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594" name="Picture 2" descr="F04-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1270000"/>
            <a:ext cx="8027988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72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618" name="Picture 2" descr="wa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47750"/>
            <a:ext cx="65532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838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Text Box 2"/>
          <p:cNvSpPr txBox="1">
            <a:spLocks noChangeArrowheads="1"/>
          </p:cNvSpPr>
          <p:nvPr/>
        </p:nvSpPr>
        <p:spPr bwMode="auto">
          <a:xfrm>
            <a:off x="381000" y="609600"/>
            <a:ext cx="8382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enerjilere sahip fotonlar elektromanyetik ışınımın farklı türlerini oluşturur: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68643" name="Picture 3" descr="Spectrum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43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2"/>
          <p:cNvSpPr>
            <a:spLocks noChangeArrowheads="1"/>
          </p:cNvSpPr>
          <p:nvPr/>
        </p:nvSpPr>
        <p:spPr bwMode="auto">
          <a:xfrm>
            <a:off x="611188" y="549275"/>
            <a:ext cx="7921625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EM tayf, ışığın tüm çeşitlerini içerir: </a:t>
            </a:r>
            <a:endParaRPr lang="tr-TR" sz="1600">
              <a:cs typeface="Times New Roman" pitchFamily="18" charset="0"/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defRPr/>
            </a:pP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(uzun dalgaboyundan kısa dalga boyuna doğru)</a:t>
            </a:r>
            <a:r>
              <a:rPr lang="tr-TR" sz="9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Radyo dalgaları                   </a:t>
            </a:r>
            <a:r>
              <a:rPr lang="tr-T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(küçük frekans, uzun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Kısa dalgalar                                       </a:t>
            </a:r>
            <a:r>
              <a:rPr lang="tr-T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dalga boyu)</a:t>
            </a: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Kırmızıöte ışık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Görünür ışık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Moröte ışık                            </a:t>
            </a:r>
            <a:r>
              <a:rPr lang="tr-T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(kısa dalga boylu ve </a:t>
            </a: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 ışınları                                </a:t>
            </a:r>
            <a:r>
              <a:rPr lang="tr-T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diğerlerinden daha</a:t>
            </a: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Gama ışınları                        </a:t>
            </a:r>
            <a:r>
              <a:rPr lang="tr-TR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enerjili ışık fotonları) </a:t>
            </a:r>
            <a:endParaRPr lang="tr-TR" sz="1600">
              <a:cs typeface="Times New Roman" pitchFamily="18" charset="0"/>
            </a:endParaRPr>
          </a:p>
          <a:p>
            <a:pPr lvl="2">
              <a:lnSpc>
                <a:spcPct val="90000"/>
              </a:lnSpc>
              <a:spcBef>
                <a:spcPct val="50000"/>
              </a:spcBef>
              <a:defRPr/>
            </a:pPr>
            <a:r>
              <a:rPr lang="tr-TR" sz="1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  (Tayf : ışık şiddetinin dalga boyuna göre açılımıdır)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0195" name="Rectangle 3"/>
          <p:cNvSpPr>
            <a:spLocks noChangeArrowheads="1"/>
          </p:cNvSpPr>
          <p:nvPr/>
        </p:nvSpPr>
        <p:spPr bwMode="auto">
          <a:xfrm>
            <a:off x="323850" y="4724400"/>
            <a:ext cx="8820150" cy="1587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tr-TR" sz="28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tr-TR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Yıldızlar, em ışınımın tümünü yayarlar ama herbirini değişik miktarlarda olmak üzere...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05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690" name="Picture 2" descr="F03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49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1219" name="Rectangle 3"/>
          <p:cNvSpPr>
            <a:spLocks noChangeArrowheads="1"/>
          </p:cNvSpPr>
          <p:nvPr/>
        </p:nvSpPr>
        <p:spPr bwMode="auto">
          <a:xfrm>
            <a:off x="3995738" y="3933825"/>
            <a:ext cx="5113337" cy="2695575"/>
          </a:xfrm>
          <a:prstGeom prst="rect">
            <a:avLst/>
          </a:prstGeom>
          <a:solidFill>
            <a:srgbClr val="00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Gözümüz yıldızlardan yayılan elektromanyetik ışınımın sadece bir çeşitini algılayabilir : GÖRÜNÜR IŞIK</a:t>
            </a: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1220" name="Text Box 4"/>
          <p:cNvSpPr txBox="1">
            <a:spLocks noChangeArrowheads="1"/>
          </p:cNvSpPr>
          <p:nvPr/>
        </p:nvSpPr>
        <p:spPr bwMode="auto">
          <a:xfrm>
            <a:off x="5029200" y="457200"/>
            <a:ext cx="4114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EM ışınımın her biçimi aynı hızla, ışık hızıyla, hareket eder!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14" name="Picture 2" descr="rainb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33600"/>
            <a:ext cx="6910388" cy="457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715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354137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0000"/>
                </a:solidFill>
              </a:rPr>
              <a:t>Gökkuşağı: Doğal Tayf: Sırlar Dünyası</a:t>
            </a:r>
          </a:p>
        </p:txBody>
      </p:sp>
    </p:spTree>
    <p:extLst>
      <p:ext uri="{BB962C8B-B14F-4D97-AF65-F5344CB8AC3E}">
        <p14:creationId xmlns:p14="http://schemas.microsoft.com/office/powerpoint/2010/main" val="19608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 descr="5-spectrum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963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31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smtClean="0">
                <a:solidFill>
                  <a:srgbClr val="FF0000"/>
                </a:solidFill>
              </a:rPr>
              <a:t>Tayf Çeşitleri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21858" name="ShockwaveFlash1" r:id="rId2" imgW="8305920" imgH="4648320"/>
        </mc:Choice>
        <mc:Fallback>
          <p:control name="ShockwaveFlash1" r:id="rId2" imgW="8305920" imgH="4648320">
            <p:pic>
              <p:nvPicPr>
                <p:cNvPr id="375811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57200" y="1600200"/>
                  <a:ext cx="8305800" cy="46482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3972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2" name="Picture 2" descr="slide7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971550"/>
            <a:ext cx="9067800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3267" name="Text Box 3"/>
          <p:cNvSpPr txBox="1">
            <a:spLocks noChangeArrowheads="1"/>
          </p:cNvSpPr>
          <p:nvPr/>
        </p:nvSpPr>
        <p:spPr bwMode="auto">
          <a:xfrm>
            <a:off x="266700" y="190500"/>
            <a:ext cx="853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EM ışınımın tümü yer atmosferinden geçemez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13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906" name="Rectangle 2"/>
          <p:cNvSpPr>
            <a:spLocks noChangeArrowheads="1"/>
          </p:cNvSpPr>
          <p:nvPr/>
        </p:nvSpPr>
        <p:spPr bwMode="auto">
          <a:xfrm>
            <a:off x="304800" y="1166813"/>
            <a:ext cx="3403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Işık nedir? </a:t>
            </a:r>
            <a:endParaRPr lang="tr-TR" sz="24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400" b="1" i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Onu kullanarak yıldızlar hakkında nasıl bilgi edinebiliriz?</a:t>
            </a:r>
            <a:endParaRPr lang="tr-TR" sz="2400">
              <a:cs typeface="Times New Roman" pitchFamily="18" charset="0"/>
            </a:endParaRPr>
          </a:p>
        </p:txBody>
      </p:sp>
      <p:pic>
        <p:nvPicPr>
          <p:cNvPr id="357379" name="Picture 3" descr="PNE_Cats_Eye"/>
          <p:cNvPicPr>
            <a:picLocks noChangeAspect="1" noChangeArrowheads="1"/>
          </p:cNvPicPr>
          <p:nvPr/>
        </p:nvPicPr>
        <p:blipFill>
          <a:blip r:embed="rId2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6667"/>
          <a:stretch>
            <a:fillRect/>
          </a:stretch>
        </p:blipFill>
        <p:spPr bwMode="auto">
          <a:xfrm>
            <a:off x="3810000" y="1700213"/>
            <a:ext cx="5029200" cy="3605212"/>
          </a:xfrm>
          <a:prstGeom prst="rect">
            <a:avLst/>
          </a:prstGeom>
          <a:noFill/>
          <a:ln w="44450">
            <a:solidFill>
              <a:srgbClr val="99CC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93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6" name="Picture 2" descr="F03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4088"/>
            <a:ext cx="914400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4291" name="Text Box 3"/>
          <p:cNvSpPr txBox="1">
            <a:spLocks noChangeArrowheads="1"/>
          </p:cNvSpPr>
          <p:nvPr/>
        </p:nvSpPr>
        <p:spPr bwMode="auto">
          <a:xfrm>
            <a:off x="381000" y="115888"/>
            <a:ext cx="8382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dalgaboylu ışınımların algılanabilmesi, değişik aletler yardımıyla olacaktır.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4292" name="Text Box 4"/>
          <p:cNvSpPr txBox="1">
            <a:spLocks noChangeArrowheads="1"/>
          </p:cNvSpPr>
          <p:nvPr/>
        </p:nvSpPr>
        <p:spPr bwMode="auto">
          <a:xfrm>
            <a:off x="7696200" y="5068888"/>
            <a:ext cx="1447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Yüksek balonlar yada atmosfer dışı uydu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4293" name="Text Box 5"/>
          <p:cNvSpPr txBox="1">
            <a:spLocks noChangeArrowheads="1"/>
          </p:cNvSpPr>
          <p:nvPr/>
        </p:nvSpPr>
        <p:spPr bwMode="auto">
          <a:xfrm>
            <a:off x="5562600" y="4154488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Atmosfer dışı uydu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4294" name="Text Box 6"/>
          <p:cNvSpPr txBox="1">
            <a:spLocks noChangeArrowheads="1"/>
          </p:cNvSpPr>
          <p:nvPr/>
        </p:nvSpPr>
        <p:spPr bwMode="auto">
          <a:xfrm>
            <a:off x="3429000" y="5754688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Optik teleskoplar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4295" name="Text Box 7"/>
          <p:cNvSpPr txBox="1">
            <a:spLocks noChangeArrowheads="1"/>
          </p:cNvSpPr>
          <p:nvPr/>
        </p:nvSpPr>
        <p:spPr bwMode="auto">
          <a:xfrm>
            <a:off x="228600" y="6211888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1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Radyo teleskoplar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38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930" name="Picture 2" descr="Chris8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984250"/>
            <a:ext cx="8778875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5315" name="Text Box 3"/>
          <p:cNvSpPr txBox="1">
            <a:spLocks noChangeArrowheads="1"/>
          </p:cNvSpPr>
          <p:nvPr/>
        </p:nvSpPr>
        <p:spPr bwMode="auto">
          <a:xfrm>
            <a:off x="533400" y="22225"/>
            <a:ext cx="8229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28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Yıldızlar,  farklı dalga boylarında farklı şiddette olmak üzere em ışınımın tümünü yayarlar...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00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 descr="em_spectrum_observato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6339" name="Text Box 3"/>
          <p:cNvSpPr txBox="1">
            <a:spLocks noChangeArrowheads="1"/>
          </p:cNvSpPr>
          <p:nvPr/>
        </p:nvSpPr>
        <p:spPr bwMode="auto">
          <a:xfrm>
            <a:off x="381000" y="4914900"/>
            <a:ext cx="8229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Astronomlar farklı dalgaboylarındaki ışığı incelemek için farklı araçlar kullanırlar, bu amaçla yer atmosferinin üstüne de çıkmak gerekir.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78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ChangeArrowheads="1"/>
          </p:cNvSpPr>
          <p:nvPr/>
        </p:nvSpPr>
        <p:spPr bwMode="auto">
          <a:xfrm>
            <a:off x="0" y="381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Diğer dalga boylarındaki gözlemler daha önce göremediğimiz görüntüler ortaya çıkardı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82979" name="Picture 3" descr="F03-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81100"/>
            <a:ext cx="56388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7364" name="Text Box 4"/>
          <p:cNvSpPr txBox="1">
            <a:spLocks noChangeArrowheads="1"/>
          </p:cNvSpPr>
          <p:nvPr/>
        </p:nvSpPr>
        <p:spPr bwMode="auto">
          <a:xfrm>
            <a:off x="838200" y="22479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Moröte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65" name="Text Box 5"/>
          <p:cNvSpPr txBox="1">
            <a:spLocks noChangeArrowheads="1"/>
          </p:cNvSpPr>
          <p:nvPr/>
        </p:nvSpPr>
        <p:spPr bwMode="auto">
          <a:xfrm>
            <a:off x="533400" y="49149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Görünür bölge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67" name="Text Box 7"/>
          <p:cNvSpPr txBox="1">
            <a:spLocks noChangeArrowheads="1"/>
          </p:cNvSpPr>
          <p:nvPr/>
        </p:nvSpPr>
        <p:spPr bwMode="auto">
          <a:xfrm>
            <a:off x="7620000" y="4762500"/>
            <a:ext cx="152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Orion bölgesinin haritası</a:t>
            </a: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68" name="Rectangle 8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2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Diğer dalga boylarındaki gözlemler daha önce göremediğimiz görüntüler ortaya çıkardı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0" name="Text Box 10"/>
          <p:cNvSpPr txBox="1">
            <a:spLocks noChangeArrowheads="1"/>
          </p:cNvSpPr>
          <p:nvPr/>
        </p:nvSpPr>
        <p:spPr bwMode="auto">
          <a:xfrm>
            <a:off x="7620000" y="4762500"/>
            <a:ext cx="152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Orion bölgesinin haritası</a:t>
            </a: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1" name="Rectangle 11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Diğer dalga boylarındaki gözlemler daha önce göremediğimiz görüntüler ortaya çıkardı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3" name="Text Box 13"/>
          <p:cNvSpPr txBox="1">
            <a:spLocks noChangeArrowheads="1"/>
          </p:cNvSpPr>
          <p:nvPr/>
        </p:nvSpPr>
        <p:spPr bwMode="auto">
          <a:xfrm>
            <a:off x="533400" y="49149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Görünür bölge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4" name="Text Box 14"/>
          <p:cNvSpPr txBox="1">
            <a:spLocks noChangeArrowheads="1"/>
          </p:cNvSpPr>
          <p:nvPr/>
        </p:nvSpPr>
        <p:spPr bwMode="auto">
          <a:xfrm>
            <a:off x="7620000" y="4762500"/>
            <a:ext cx="152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Orion bölgesinin haritası</a:t>
            </a:r>
            <a:r>
              <a:rPr lang="tr-TR" sz="24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7" name="Text Box 17"/>
          <p:cNvSpPr txBox="1">
            <a:spLocks noChangeArrowheads="1"/>
          </p:cNvSpPr>
          <p:nvPr/>
        </p:nvSpPr>
        <p:spPr bwMode="auto">
          <a:xfrm>
            <a:off x="838200" y="22479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Moröte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8" name="Text Box 18"/>
          <p:cNvSpPr txBox="1">
            <a:spLocks noChangeArrowheads="1"/>
          </p:cNvSpPr>
          <p:nvPr/>
        </p:nvSpPr>
        <p:spPr bwMode="auto">
          <a:xfrm>
            <a:off x="533400" y="49149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Görünür bölge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79" name="Text Box 19"/>
          <p:cNvSpPr txBox="1">
            <a:spLocks noChangeArrowheads="1"/>
          </p:cNvSpPr>
          <p:nvPr/>
        </p:nvSpPr>
        <p:spPr bwMode="auto">
          <a:xfrm>
            <a:off x="7620000" y="4762500"/>
            <a:ext cx="152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Orion bölgesinin haritası</a:t>
            </a: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7381" name="Text Box 21"/>
          <p:cNvSpPr txBox="1">
            <a:spLocks noChangeArrowheads="1"/>
          </p:cNvSpPr>
          <p:nvPr/>
        </p:nvSpPr>
        <p:spPr bwMode="auto">
          <a:xfrm>
            <a:off x="7543800" y="2205038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kırmızıöte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691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ChangeArrowheads="1"/>
          </p:cNvSpPr>
          <p:nvPr/>
        </p:nvSpPr>
        <p:spPr bwMode="auto">
          <a:xfrm>
            <a:off x="466725" y="76200"/>
            <a:ext cx="8229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Teleskoplar</a:t>
            </a:r>
            <a:r>
              <a:rPr lang="tr-TR" sz="32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84003" name="Picture 3" descr="telescope_h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" b="10457"/>
          <a:stretch>
            <a:fillRect/>
          </a:stretch>
        </p:blipFill>
        <p:spPr bwMode="auto">
          <a:xfrm>
            <a:off x="466725" y="990600"/>
            <a:ext cx="3373438" cy="310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84004" name="Picture 4" descr="astro2u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r="3636"/>
          <a:stretch>
            <a:fillRect/>
          </a:stretch>
        </p:blipFill>
        <p:spPr bwMode="auto">
          <a:xfrm>
            <a:off x="4200525" y="1050925"/>
            <a:ext cx="45243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5" name="Picture 5" descr="vlad_med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4230688"/>
            <a:ext cx="4324350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6" name="Picture 6" descr="AT05FG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/>
          <a:stretch>
            <a:fillRect/>
          </a:stretch>
        </p:blipFill>
        <p:spPr bwMode="auto">
          <a:xfrm>
            <a:off x="85725" y="4227513"/>
            <a:ext cx="457041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780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ChangeArrowheads="1"/>
          </p:cNvSpPr>
          <p:nvPr/>
        </p:nvSpPr>
        <p:spPr bwMode="auto">
          <a:xfrm>
            <a:off x="228600" y="533400"/>
            <a:ext cx="8686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türdeki EM ışınım için değişik yapılarda teleskoplar gerekir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9411" name="Rectangle 3"/>
          <p:cNvSpPr>
            <a:spLocks noChangeArrowheads="1"/>
          </p:cNvSpPr>
          <p:nvPr/>
        </p:nvSpPr>
        <p:spPr bwMode="auto">
          <a:xfrm>
            <a:off x="685800" y="2057400"/>
            <a:ext cx="8153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“Kırılmalı” teleskoplarda gelen ışığı toplamak için merceklerden yararlanılır (ilk kez 17. yy ın başlarında Galileo tarafından kullanıldı).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“Yansıtmalı” teleskoplarda gelen ışığı toplamak için aynalar kullanılır (1660 larda parabolik biçimli aynalar kullanılarak üretildi).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9412" name="Rectangle 4"/>
          <p:cNvSpPr>
            <a:spLocks noChangeArrowheads="1"/>
          </p:cNvSpPr>
          <p:nvPr/>
        </p:nvSpPr>
        <p:spPr bwMode="auto">
          <a:xfrm>
            <a:off x="227013" y="536575"/>
            <a:ext cx="8686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türdeki EM ışınım için değişik yapılarda teleskoplar gerekir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29413" name="Rectangle 5"/>
          <p:cNvSpPr>
            <a:spLocks noChangeArrowheads="1"/>
          </p:cNvSpPr>
          <p:nvPr/>
        </p:nvSpPr>
        <p:spPr bwMode="auto">
          <a:xfrm>
            <a:off x="684213" y="2060575"/>
            <a:ext cx="8153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“Kırılmalı” teleskoplarda gelen ışığı toplamak için merceklerden yararlanılır (ilk kez 17. yy ın başlarında Galileo tarafından kullanıldı).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“Yansıtmalı” teleskoplarda gelen ışığı toplamak için aynalar kullanılır (1660 larda parabolik biçimli aynalar kullanılarak üretildi).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685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50" name="Picture 2" descr="refract_ani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554413"/>
            <a:ext cx="6224588" cy="180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0435" name="Text Box 3"/>
          <p:cNvSpPr txBox="1">
            <a:spLocks noChangeArrowheads="1"/>
          </p:cNvSpPr>
          <p:nvPr/>
        </p:nvSpPr>
        <p:spPr bwMode="auto">
          <a:xfrm>
            <a:off x="685800" y="1497013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Kırılmalı (mercekli) Teleskop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4" name="Picture 2" descr="mak_ani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817688"/>
            <a:ext cx="4114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1459" name="Text Box 3"/>
          <p:cNvSpPr txBox="1">
            <a:spLocks noChangeArrowheads="1"/>
          </p:cNvSpPr>
          <p:nvPr/>
        </p:nvSpPr>
        <p:spPr bwMode="auto">
          <a:xfrm>
            <a:off x="490538" y="369888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Yansıtmalı (aynalı) Teleskop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87076" name="Picture 4" descr="reflect_an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4179888"/>
            <a:ext cx="366871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1461" name="Text Box 5"/>
          <p:cNvSpPr txBox="1">
            <a:spLocks noChangeArrowheads="1"/>
          </p:cNvSpPr>
          <p:nvPr/>
        </p:nvSpPr>
        <p:spPr bwMode="auto">
          <a:xfrm>
            <a:off x="5062538" y="2732088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Cassegrain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2" name="Text Box 6"/>
          <p:cNvSpPr txBox="1">
            <a:spLocks noChangeArrowheads="1"/>
          </p:cNvSpPr>
          <p:nvPr/>
        </p:nvSpPr>
        <p:spPr bwMode="auto">
          <a:xfrm>
            <a:off x="2624138" y="5170488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Newtonian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3" name="Text Box 7"/>
          <p:cNvSpPr txBox="1">
            <a:spLocks noChangeArrowheads="1"/>
          </p:cNvSpPr>
          <p:nvPr/>
        </p:nvSpPr>
        <p:spPr bwMode="auto">
          <a:xfrm>
            <a:off x="504825" y="346075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Yansıtmalı (aynalı) Teleskop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4" name="Text Box 8"/>
          <p:cNvSpPr txBox="1">
            <a:spLocks noChangeArrowheads="1"/>
          </p:cNvSpPr>
          <p:nvPr/>
        </p:nvSpPr>
        <p:spPr bwMode="auto">
          <a:xfrm>
            <a:off x="5076825" y="2708275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Cassegrain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5" name="Text Box 9"/>
          <p:cNvSpPr txBox="1">
            <a:spLocks noChangeArrowheads="1"/>
          </p:cNvSpPr>
          <p:nvPr/>
        </p:nvSpPr>
        <p:spPr bwMode="auto">
          <a:xfrm>
            <a:off x="2627313" y="5157788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Newtonian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6" name="Text Box 10"/>
          <p:cNvSpPr txBox="1">
            <a:spLocks noChangeArrowheads="1"/>
          </p:cNvSpPr>
          <p:nvPr/>
        </p:nvSpPr>
        <p:spPr bwMode="auto">
          <a:xfrm>
            <a:off x="508000" y="333375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Yansıtmalı (aynalı) Teleskop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1467" name="Text Box 11"/>
          <p:cNvSpPr txBox="1">
            <a:spLocks noChangeArrowheads="1"/>
          </p:cNvSpPr>
          <p:nvPr/>
        </p:nvSpPr>
        <p:spPr bwMode="auto">
          <a:xfrm>
            <a:off x="5080000" y="2695575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Cassegrain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4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Rectangle 2"/>
          <p:cNvSpPr>
            <a:spLocks noChangeArrowheads="1"/>
          </p:cNvSpPr>
          <p:nvPr/>
        </p:nvSpPr>
        <p:spPr bwMode="auto">
          <a:xfrm>
            <a:off x="76200" y="990600"/>
            <a:ext cx="8991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Bir teleskobun üç ana görevi vardır</a:t>
            </a:r>
            <a:b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>
              <a:cs typeface="Times New Roman" pitchFamily="18" charset="0"/>
            </a:endParaRPr>
          </a:p>
        </p:txBody>
      </p:sp>
      <p:sp>
        <p:nvSpPr>
          <p:cNvPr id="532483" name="Rectangle 3"/>
          <p:cNvSpPr>
            <a:spLocks noChangeArrowheads="1"/>
          </p:cNvSpPr>
          <p:nvPr/>
        </p:nvSpPr>
        <p:spPr bwMode="auto">
          <a:xfrm>
            <a:off x="304800" y="1752600"/>
            <a:ext cx="8763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Parlaklık </a:t>
            </a:r>
            <a:endParaRPr lang="tr-TR" sz="1600">
              <a:cs typeface="Times New Roman" pitchFamily="18" charset="0"/>
            </a:endParaRPr>
          </a:p>
          <a:p>
            <a:pPr marL="742950" lvl="1" indent="-285750" eaLnBrk="1" hangingPunct="1">
              <a:spcBef>
                <a:spcPct val="20000"/>
              </a:spcBef>
              <a:defRPr/>
            </a:pPr>
            <a:r>
              <a:rPr lang="tr-T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(ışık toplama gücü)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Teleskobun çapı ile doğru orantılı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İnce ayrıntıyı gösterebilmesi </a:t>
            </a:r>
            <a:endParaRPr lang="tr-TR" sz="1600">
              <a:cs typeface="Times New Roman" pitchFamily="18" charset="0"/>
            </a:endParaRPr>
          </a:p>
          <a:p>
            <a:pPr marL="742950" lvl="1" indent="-285750" eaLnBrk="1" hangingPunct="1">
              <a:spcBef>
                <a:spcPct val="20000"/>
              </a:spcBef>
              <a:defRPr/>
            </a:pPr>
            <a:r>
              <a:rPr lang="tr-TR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(ayırma gücü)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Teleskobun boyutu ve atmosferik “görüş” ile ilgili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marL="742950" lvl="1" indent="-285750" eaLnBrk="1" hangingPunct="1">
              <a:spcBef>
                <a:spcPct val="20000"/>
              </a:spcBef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ve daha az önemli olan,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Büyütmesi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tr-TR" sz="2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Büyütme gücü = (objektif merceğin odak uzaklığı  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gözmerceğinin odak uzaklığı )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5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ChangeArrowheads="1"/>
          </p:cNvSpPr>
          <p:nvPr/>
        </p:nvSpPr>
        <p:spPr bwMode="auto">
          <a:xfrm>
            <a:off x="5334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Astronomlar yıldız gözlemlerinde iki büyük engelle karşı karşıyadır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3507" name="Rectangle 3"/>
          <p:cNvSpPr>
            <a:spLocks noChangeArrowheads="1"/>
          </p:cNvSpPr>
          <p:nvPr/>
        </p:nvSpPr>
        <p:spPr bwMode="auto">
          <a:xfrm>
            <a:off x="533400" y="1676400"/>
            <a:ext cx="8077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Şehirlerdeki Işık Kirlenmesi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Yer atmosferinin Işık Titreşme etkisi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89124" name="Picture 4" descr="F03-2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95700"/>
            <a:ext cx="2997200" cy="2247900"/>
          </a:xfrm>
          <a:prstGeom prst="rect">
            <a:avLst/>
          </a:prstGeom>
          <a:noFill/>
          <a:ln w="7620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25" name="Picture 5" descr="F03-2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57600"/>
            <a:ext cx="2895600" cy="2252663"/>
          </a:xfrm>
          <a:prstGeom prst="rect">
            <a:avLst/>
          </a:prstGeom>
          <a:noFill/>
          <a:ln w="76200">
            <a:solidFill>
              <a:srgbClr val="00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3510" name="Text Box 6"/>
          <p:cNvSpPr txBox="1">
            <a:spLocks noChangeArrowheads="1"/>
          </p:cNvSpPr>
          <p:nvPr/>
        </p:nvSpPr>
        <p:spPr bwMode="auto">
          <a:xfrm>
            <a:off x="2819400" y="30480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Tucson, Arizona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3511" name="Text Box 7"/>
          <p:cNvSpPr txBox="1">
            <a:spLocks noChangeArrowheads="1"/>
          </p:cNvSpPr>
          <p:nvPr/>
        </p:nvSpPr>
        <p:spPr bwMode="auto">
          <a:xfrm>
            <a:off x="1524000" y="6096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1959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3512" name="Text Box 8"/>
          <p:cNvSpPr txBox="1">
            <a:spLocks noChangeArrowheads="1"/>
          </p:cNvSpPr>
          <p:nvPr/>
        </p:nvSpPr>
        <p:spPr bwMode="auto">
          <a:xfrm>
            <a:off x="5562600" y="6096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1980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6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ChangeArrowheads="1"/>
          </p:cNvSpPr>
          <p:nvPr/>
        </p:nvSpPr>
        <p:spPr bwMode="auto">
          <a:xfrm>
            <a:off x="685800" y="533400"/>
            <a:ext cx="7772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lang="tr-TR" sz="4400" b="1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Ö</a:t>
            </a:r>
            <a:r>
              <a:rPr lang="tr-TR" sz="4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zellikler .... </a:t>
            </a:r>
            <a:endParaRPr lang="tr-TR" sz="4400">
              <a:latin typeface="Calibri" pitchFamily="34" charset="0"/>
            </a:endParaRPr>
          </a:p>
        </p:txBody>
      </p:sp>
      <p:sp>
        <p:nvSpPr>
          <p:cNvPr id="508931" name="Rectangle 3"/>
          <p:cNvSpPr>
            <a:spLocks noChangeArrowheads="1"/>
          </p:cNvSpPr>
          <p:nvPr/>
        </p:nvSpPr>
        <p:spPr bwMode="auto">
          <a:xfrm>
            <a:off x="2514600" y="2209800"/>
            <a:ext cx="4800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Parlaklık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Uzaklık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Sıcaklık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Kimyasal yapı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K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ü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tle / yarı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ç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ap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Uzay hareketi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Yaş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vb </a:t>
            </a:r>
            <a:endParaRPr lang="tr-TR" sz="3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4433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Teknolojinin ilerlemesi ile, evrene bakışımız için yeni nesil araçlar geliştirildi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34531" name="Rectangle 3"/>
          <p:cNvSpPr>
            <a:spLocks noChangeArrowheads="1"/>
          </p:cNvSpPr>
          <p:nvPr/>
        </p:nvSpPr>
        <p:spPr bwMode="auto">
          <a:xfrm>
            <a:off x="685800" y="2286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CCD ler (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charge-coupled devices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Büyük çaplı teleskoplar </a:t>
            </a:r>
            <a:endParaRPr lang="tr-TR" sz="1600">
              <a:cs typeface="Times New Roman" pitchFamily="18" charset="0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Hawaii’de Mauna Kea (10 m) </a:t>
            </a:r>
            <a:endParaRPr lang="tr-TR" sz="1600">
              <a:cs typeface="Times New Roman" pitchFamily="18" charset="0"/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FontTx/>
              <a:buChar char="–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Şili’de Cerro Pachon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Yer atmosferinin bulanıklığını engellemek için Adaptive Optics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Yörüngede uzay gözlemevleri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94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ChangeArrowheads="1"/>
          </p:cNvSpPr>
          <p:nvPr/>
        </p:nvSpPr>
        <p:spPr bwMode="auto">
          <a:xfrm>
            <a:off x="685800" y="6223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Geleneksel fotoğraflara karşı CCD ler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391171" name="Picture 3" descr="F03-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93900"/>
            <a:ext cx="3962400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1172" name="Picture 4" descr="F03-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975100"/>
            <a:ext cx="5181600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966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2" descr="F03-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6783388" cy="678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6579" name="Text Box 3"/>
          <p:cNvSpPr txBox="1">
            <a:spLocks noChangeArrowheads="1"/>
          </p:cNvSpPr>
          <p:nvPr/>
        </p:nvSpPr>
        <p:spPr bwMode="auto">
          <a:xfrm>
            <a:off x="6781800" y="801688"/>
            <a:ext cx="23622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Hubble Uzay Teleskopu (HST)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946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218" name="Picture 2" descr="F03-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55575"/>
            <a:ext cx="8153400" cy="654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375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Picture 2" descr="F03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163"/>
            <a:ext cx="86106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8627" name="Rectangle 3"/>
          <p:cNvSpPr>
            <a:spLocks noChangeArrowheads="1"/>
          </p:cNvSpPr>
          <p:nvPr/>
        </p:nvSpPr>
        <p:spPr bwMode="auto">
          <a:xfrm>
            <a:off x="0" y="258763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New Mexico, The Very Large Array (VLA)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1499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ChangeArrowheads="1"/>
          </p:cNvSpPr>
          <p:nvPr/>
        </p:nvSpPr>
        <p:spPr bwMode="auto">
          <a:xfrm>
            <a:off x="0" y="219075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Tayf çizgileri, kaynak ile gözlemci arasındaki göreli hareket nedeni ile yerdeğiştirir (kayar)</a:t>
            </a: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414723" name="Picture 3" descr="06f06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412875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01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Text Box 2"/>
          <p:cNvSpPr txBox="1">
            <a:spLocks noChangeArrowheads="1"/>
          </p:cNvSpPr>
          <p:nvPr/>
        </p:nvSpPr>
        <p:spPr bwMode="auto">
          <a:xfrm>
            <a:off x="571500" y="685800"/>
            <a:ext cx="7239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4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Doppler Kayması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60131" name="Rectangle 3"/>
          <p:cNvSpPr>
            <a:spLocks noChangeArrowheads="1"/>
          </p:cNvSpPr>
          <p:nvPr/>
        </p:nvSpPr>
        <p:spPr bwMode="auto">
          <a:xfrm>
            <a:off x="647700" y="3352800"/>
            <a:ext cx="7772400" cy="2819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Kırmızıya Kayma :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Gözlemci ile kaynak arasındaki uzaklık </a:t>
            </a:r>
            <a:r>
              <a:rPr lang="tr-TR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artıyor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Maviye Kayma: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Gözlemci ile kaynak arasındaki uzaklık </a:t>
            </a:r>
            <a:r>
              <a:rPr lang="tr-TR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azalıyor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60132" name="Text Box 4"/>
          <p:cNvSpPr txBox="1">
            <a:spLocks noChangeArrowheads="1"/>
          </p:cNvSpPr>
          <p:nvPr/>
        </p:nvSpPr>
        <p:spPr bwMode="auto">
          <a:xfrm>
            <a:off x="723900" y="1676400"/>
            <a:ext cx="78486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Herhangi bir elemente ait çizgi uzun dalgaboyu tarafına kaymışsa Kırmızıya Kayma </a:t>
            </a:r>
            <a:endParaRPr lang="tr-TR" sz="24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Çizgi kısa dalgaboylarına kaymışsa Maviye Kayma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002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770" name="Picture 2" descr="F04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12700"/>
            <a:ext cx="93726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1155" name="Rectangle 3"/>
          <p:cNvSpPr>
            <a:spLocks noChangeArrowheads="1"/>
          </p:cNvSpPr>
          <p:nvPr/>
        </p:nvSpPr>
        <p:spPr bwMode="auto">
          <a:xfrm>
            <a:off x="190500" y="1460500"/>
            <a:ext cx="46482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Doppler Kayması “Dikine Hız” ölçümüne imkan verir.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47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794" name="Picture 2" descr="16f17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88392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7795" name="Group 3"/>
          <p:cNvGrpSpPr>
            <a:grpSpLocks/>
          </p:cNvGrpSpPr>
          <p:nvPr/>
        </p:nvGrpSpPr>
        <p:grpSpPr bwMode="auto">
          <a:xfrm>
            <a:off x="611188" y="333375"/>
            <a:ext cx="8077200" cy="6286500"/>
            <a:chOff x="384" y="192"/>
            <a:chExt cx="5088" cy="3960"/>
          </a:xfrm>
        </p:grpSpPr>
        <p:sp>
          <p:nvSpPr>
            <p:cNvPr id="562180" name="Text Box 4"/>
            <p:cNvSpPr txBox="1">
              <a:spLocks noChangeArrowheads="1"/>
            </p:cNvSpPr>
            <p:nvPr/>
          </p:nvSpPr>
          <p:spPr bwMode="auto">
            <a:xfrm>
              <a:off x="384" y="192"/>
              <a:ext cx="5088" cy="5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rgbClr val="FFFFFF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tr-TR" sz="28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Doppler Kayması, yıldızın dönme miktarının belirlenmesine olanak sağlar. </a:t>
              </a:r>
              <a:endParaRPr lang="tr-TR">
                <a:cs typeface="Times New Roman" pitchFamily="18" charset="0"/>
              </a:endParaRPr>
            </a:p>
          </p:txBody>
        </p:sp>
        <p:pic>
          <p:nvPicPr>
            <p:cNvPr id="417797" name="Picture 5" descr="16f18z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2592"/>
              <a:ext cx="2080" cy="1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376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818" name="Picture 2" descr="21f05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2763"/>
            <a:ext cx="91440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03" name="Text Box 3"/>
          <p:cNvSpPr txBox="1">
            <a:spLocks noChangeArrowheads="1"/>
          </p:cNvSpPr>
          <p:nvPr/>
        </p:nvSpPr>
        <p:spPr bwMode="auto">
          <a:xfrm>
            <a:off x="228600" y="411163"/>
            <a:ext cx="8458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Tayfsal çift yıldızlar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40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Text Box 2"/>
          <p:cNvSpPr txBox="1">
            <a:spLocks noChangeArrowheads="1"/>
          </p:cNvSpPr>
          <p:nvPr/>
        </p:nvSpPr>
        <p:spPr bwMode="auto">
          <a:xfrm>
            <a:off x="571500" y="703263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600" b="1">
                <a:latin typeface="Comic Sans MS" panose="030F0702030302020204" pitchFamily="66" charset="0"/>
                <a:cs typeface="Times New Roman" panose="02020603050405020304" pitchFamily="18" charset="0"/>
              </a:rPr>
              <a:t>IŞIK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1116013" y="4076700"/>
            <a:ext cx="73914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Işınım Şiddeti (gözde uyandırdığı etki görünen parlaklık)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Işınım gücü (yıldız uzaklığının karesi ile azalır)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Görünen Parlaklık (kadir), Mutlak parlaklık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Işıkda gizli olan diğer imzalar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9428" name="Picture 4" descr="crm_observa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703263"/>
            <a:ext cx="3505200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571500" y="1604963"/>
            <a:ext cx="4191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Henüz diğer yıldızlara ve gökdalara gidemedik (astronomi pasif bir bilim dalı). O zaman evrendeki gökcisimlerinin gönderdiği ışığa güvenmeliyiz. </a:t>
            </a:r>
            <a:endParaRPr lang="tr-TR" altLang="tr-TR" sz="18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57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ChangeArrowheads="1"/>
          </p:cNvSpPr>
          <p:nvPr/>
        </p:nvSpPr>
        <p:spPr bwMode="auto">
          <a:xfrm>
            <a:off x="0" y="1397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 ışığının analizi ile öğrendiklerimiz!</a:t>
            </a: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64227" name="Rectangle 3"/>
          <p:cNvSpPr>
            <a:spLocks noChangeArrowheads="1"/>
          </p:cNvSpPr>
          <p:nvPr/>
        </p:nvSpPr>
        <p:spPr bwMode="auto">
          <a:xfrm>
            <a:off x="762000" y="1130300"/>
            <a:ext cx="8077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Bir yıldızın sıcaklığı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(enerjinin maksimum olduğu dalgaboyu)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Yıldızın kimyasal yapısı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(tayfsal analiz yardımıyla)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Yıldızın uzay hareketi ve dönmesi </a:t>
            </a:r>
            <a:r>
              <a:rPr lang="tr-TR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(Doppler Kayması)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pic>
        <p:nvPicPr>
          <p:cNvPr id="419844" name="Picture 4" descr="F04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21100"/>
            <a:ext cx="8027988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4229" name="Text Box 5"/>
          <p:cNvSpPr txBox="1">
            <a:spLocks noChangeArrowheads="1"/>
          </p:cNvSpPr>
          <p:nvPr/>
        </p:nvSpPr>
        <p:spPr bwMode="auto">
          <a:xfrm>
            <a:off x="3276600" y="3111500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Barnard’s Star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2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nedir?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0979" name="Rectangle 3"/>
          <p:cNvSpPr>
            <a:spLocks noChangeArrowheads="1"/>
          </p:cNvSpPr>
          <p:nvPr/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17. yüzyılda Christian Huygens ışığı dalga hareketi olarak önerirken, Isaac Newton enerjili küçük parçacıklar olarak kabul etmekteydi.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19. yy da, Thomas Young ışığın köşeli yüzeylerde hafifce bükülebileceğini ve dalga girişimi oluşturabileceğini kanıtladı.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0980" name="Rectangle 4"/>
          <p:cNvSpPr>
            <a:spLocks noChangeArrowheads="1"/>
          </p:cNvSpPr>
          <p:nvPr/>
        </p:nvSpPr>
        <p:spPr bwMode="auto">
          <a:xfrm>
            <a:off x="684213" y="68897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nedir?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0981" name="Rectangle 5"/>
          <p:cNvSpPr>
            <a:spLocks noChangeArrowheads="1"/>
          </p:cNvSpPr>
          <p:nvPr/>
        </p:nvSpPr>
        <p:spPr bwMode="auto">
          <a:xfrm>
            <a:off x="684213" y="20605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17. yüzyılda Christian Huygens ışığı dalga hareketi olarak önerirken, Isaac Newton enerjili küçük parçacıklar olarak kabul etmekteydi. </a:t>
            </a:r>
            <a:endParaRPr lang="tr-TR" sz="1600"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19. yy da, Thomas Young ışığın köşeli yüzeylerde hafifce bükülebileceğini ve dalga girişimi oluşturabileceğini kanıtladı.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0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474" name="Picture 2" descr="F03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44000" cy="451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03" name="Text Box 3"/>
          <p:cNvSpPr txBox="1">
            <a:spLocks noChangeArrowheads="1"/>
          </p:cNvSpPr>
          <p:nvPr/>
        </p:nvSpPr>
        <p:spPr bwMode="auto">
          <a:xfrm>
            <a:off x="838200" y="677863"/>
            <a:ext cx="7620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Thomas Young’un girişim deneyi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7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ChangeArrowheads="1"/>
          </p:cNvSpPr>
          <p:nvPr/>
        </p:nvSpPr>
        <p:spPr bwMode="auto">
          <a:xfrm>
            <a:off x="190500" y="1066800"/>
            <a:ext cx="8763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İsko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ç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fizikci James Clerk Maxwell 1860 larda ışığın manyetik ve elektrik alanların birleşimi olduğunu matematiksel olarak g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ö</a:t>
            </a:r>
            <a:r>
              <a:rPr lang="tr-TR" sz="3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sterdi.</a:t>
            </a: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4400">
              <a:latin typeface="Calibri" pitchFamily="34" charset="0"/>
            </a:endParaRPr>
          </a:p>
        </p:txBody>
      </p:sp>
      <p:pic>
        <p:nvPicPr>
          <p:cNvPr id="362499" name="Picture 3" descr="F03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895600"/>
            <a:ext cx="802798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3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/>
          <p:cNvSpPr>
            <a:spLocks noChangeArrowheads="1"/>
          </p:cNvSpPr>
          <p:nvPr/>
        </p:nvSpPr>
        <p:spPr bwMode="auto">
          <a:xfrm>
            <a:off x="228600" y="1273175"/>
            <a:ext cx="86868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defRPr/>
            </a:pP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Işığın doğası hakkında 1905 yılına gelene kadar doğru bilgimiz yoktu. </a:t>
            </a:r>
            <a:b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Einstein ışığın bazen parçacık bazen de dalga gibi davrandığını gösterdi.</a:t>
            </a: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cs typeface="Times New Roman" pitchFamily="18" charset="0"/>
            </a:endParaRPr>
          </a:p>
        </p:txBody>
      </p:sp>
      <p:sp>
        <p:nvSpPr>
          <p:cNvPr id="514051" name="Text Box 3"/>
          <p:cNvSpPr txBox="1">
            <a:spLocks noChangeArrowheads="1"/>
          </p:cNvSpPr>
          <p:nvPr/>
        </p:nvSpPr>
        <p:spPr bwMode="auto">
          <a:xfrm>
            <a:off x="685800" y="5006975"/>
            <a:ext cx="7391400" cy="579438"/>
          </a:xfrm>
          <a:prstGeom prst="rect">
            <a:avLst/>
          </a:prstGeom>
          <a:noFill/>
          <a:ln w="60325" cmpd="thickThin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Fotonun Enerjisi = Planck sabiti x ışık hızı  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dalga boyu </a:t>
            </a:r>
            <a:endParaRPr lang="tr-TR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64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51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1" hangingPunct="1">
              <a:defRPr/>
            </a:pPr>
            <a:r>
              <a:rPr lang="tr-TR" sz="4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Nedir?</a:t>
            </a:r>
            <a:endParaRPr lang="tr-TR" sz="4400">
              <a:latin typeface="Calibri" pitchFamily="34" charset="0"/>
            </a:endParaRPr>
          </a:p>
        </p:txBody>
      </p:sp>
      <p:sp>
        <p:nvSpPr>
          <p:cNvPr id="515075" name="Rectangle 3"/>
          <p:cNvSpPr>
            <a:spLocks noChangeArrowheads="1"/>
          </p:cNvSpPr>
          <p:nvPr/>
        </p:nvSpPr>
        <p:spPr bwMode="auto">
          <a:xfrm>
            <a:off x="685800" y="1905000"/>
            <a:ext cx="7772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CC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FFFFFF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bir enerji dalgasıdır (elektromanyetik ışınım).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Boşluk i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Times New Roman" pitchFamily="18" charset="0"/>
              </a:rPr>
              <a:t>ç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inde hareket edebilir.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sabit bir değerle seyahat eder 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 = 3 x 10</a:t>
            </a:r>
            <a:r>
              <a:rPr lang="tr-TR" sz="28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cm/s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Dalgaboyu (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and frekans (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ile tanımlanır: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ln</a:t>
            </a: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Enerjisi: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 = hc/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 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= h</a:t>
            </a:r>
            <a:r>
              <a:rPr lang="tr-T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n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 </a:t>
            </a:r>
            <a:endParaRPr lang="tr-TR" sz="3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0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</TotalTime>
  <Words>839</Words>
  <Application>Microsoft Office PowerPoint</Application>
  <PresentationFormat>On-screen Show (4:3)</PresentationFormat>
  <Paragraphs>134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Office Teması</vt:lpstr>
      <vt:lpstr>Microsoft Clip Gallery</vt:lpstr>
      <vt:lpstr>Işık ve Teleskoplar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Tayf Çeşitleri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109</cp:revision>
  <dcterms:created xsi:type="dcterms:W3CDTF">2018-01-23T13:28:06Z</dcterms:created>
  <dcterms:modified xsi:type="dcterms:W3CDTF">2019-07-09T16:47:27Z</dcterms:modified>
</cp:coreProperties>
</file>