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58" r:id="rId4"/>
    <p:sldId id="265" r:id="rId5"/>
    <p:sldId id="267" r:id="rId6"/>
    <p:sldId id="269" r:id="rId7"/>
    <p:sldId id="275" r:id="rId8"/>
    <p:sldId id="274" r:id="rId9"/>
    <p:sldId id="273" r:id="rId10"/>
    <p:sldId id="272" r:id="rId11"/>
    <p:sldId id="271" r:id="rId12"/>
    <p:sldId id="270" r:id="rId13"/>
    <p:sldId id="279" r:id="rId14"/>
    <p:sldId id="280" r:id="rId15"/>
    <p:sldId id="287" r:id="rId16"/>
    <p:sldId id="276" r:id="rId17"/>
    <p:sldId id="288" r:id="rId18"/>
    <p:sldId id="277" r:id="rId19"/>
    <p:sldId id="289" r:id="rId20"/>
    <p:sldId id="264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1854" y="-15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756509-0619-4514-970C-A1FAA7252DB1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2201D48-2A8F-4369-AB1D-6EF062C06207}">
      <dgm:prSet phldrT="[Metin]" custT="1"/>
      <dgm:spPr/>
      <dgm:t>
        <a:bodyPr/>
        <a:lstStyle/>
        <a:p>
          <a:r>
            <a:rPr lang="tr-TR" sz="2000" b="1" smtClean="0">
              <a:latin typeface="Arial Black" pitchFamily="34" charset="0"/>
            </a:rPr>
            <a:t>STANDART TESTLERLE DEĞERLENDİRME</a:t>
          </a:r>
          <a:endParaRPr lang="tr-TR" sz="2000" dirty="0">
            <a:latin typeface="Arial Black" pitchFamily="34" charset="0"/>
          </a:endParaRPr>
        </a:p>
      </dgm:t>
    </dgm:pt>
    <dgm:pt modelId="{24773BE5-5FC5-4753-96BE-5CAF49F2B69E}" type="parTrans" cxnId="{CE9861C2-3786-4948-98CE-83D3E5C666B7}">
      <dgm:prSet/>
      <dgm:spPr/>
      <dgm:t>
        <a:bodyPr/>
        <a:lstStyle/>
        <a:p>
          <a:endParaRPr lang="tr-TR"/>
        </a:p>
      </dgm:t>
    </dgm:pt>
    <dgm:pt modelId="{A367CA94-D137-4859-B17D-1E8E354D48A4}" type="sibTrans" cxnId="{CE9861C2-3786-4948-98CE-83D3E5C666B7}">
      <dgm:prSet/>
      <dgm:spPr/>
      <dgm:t>
        <a:bodyPr/>
        <a:lstStyle/>
        <a:p>
          <a:endParaRPr lang="tr-TR"/>
        </a:p>
      </dgm:t>
    </dgm:pt>
    <dgm:pt modelId="{7781EFD1-FAEF-4C7E-93FD-833D01ACC8F0}">
      <dgm:prSet phldrT="[Metin]" custT="1"/>
      <dgm:spPr/>
      <dgm:t>
        <a:bodyPr/>
        <a:lstStyle/>
        <a:p>
          <a:r>
            <a:rPr lang="tr-TR" sz="2000" dirty="0" smtClean="0">
              <a:latin typeface="Arial Black" pitchFamily="34" charset="0"/>
            </a:rPr>
            <a:t>GÖZLEM YOLUYLA </a:t>
          </a:r>
          <a:r>
            <a:rPr lang="tr-TR" sz="2000" b="1" dirty="0" smtClean="0">
              <a:latin typeface="Arial Black" pitchFamily="34" charset="0"/>
            </a:rPr>
            <a:t>DEĞERLENDİRME</a:t>
          </a:r>
          <a:endParaRPr lang="tr-TR" sz="2000" dirty="0">
            <a:latin typeface="Arial Black" pitchFamily="34" charset="0"/>
          </a:endParaRPr>
        </a:p>
      </dgm:t>
    </dgm:pt>
    <dgm:pt modelId="{1F21BB21-0BE3-41DF-A18B-2C57DEC76CE3}" type="parTrans" cxnId="{5FCE9704-7EF1-4FD5-9848-9046D05D6C56}">
      <dgm:prSet/>
      <dgm:spPr/>
      <dgm:t>
        <a:bodyPr/>
        <a:lstStyle/>
        <a:p>
          <a:endParaRPr lang="tr-TR"/>
        </a:p>
      </dgm:t>
    </dgm:pt>
    <dgm:pt modelId="{7219E908-1B41-48E2-A122-5963E51ECD24}" type="sibTrans" cxnId="{5FCE9704-7EF1-4FD5-9848-9046D05D6C56}">
      <dgm:prSet/>
      <dgm:spPr/>
      <dgm:t>
        <a:bodyPr/>
        <a:lstStyle/>
        <a:p>
          <a:endParaRPr lang="tr-TR"/>
        </a:p>
      </dgm:t>
    </dgm:pt>
    <dgm:pt modelId="{1BA2DA08-BC79-4DA6-A7D9-97A1757A7318}">
      <dgm:prSet phldrT="[Metin]" custT="1"/>
      <dgm:spPr/>
      <dgm:t>
        <a:bodyPr/>
        <a:lstStyle/>
        <a:p>
          <a:r>
            <a:rPr lang="tr-TR" sz="2000" dirty="0" smtClean="0">
              <a:latin typeface="Arial Black" pitchFamily="34" charset="0"/>
            </a:rPr>
            <a:t>OYUN YOLUYLA </a:t>
          </a:r>
          <a:r>
            <a:rPr lang="tr-TR" sz="2000" b="1" dirty="0" smtClean="0">
              <a:latin typeface="Arial Black" pitchFamily="34" charset="0"/>
            </a:rPr>
            <a:t>DEĞERLENDİRME</a:t>
          </a:r>
          <a:endParaRPr lang="tr-TR" sz="2000" dirty="0">
            <a:latin typeface="Arial Black" pitchFamily="34" charset="0"/>
          </a:endParaRPr>
        </a:p>
      </dgm:t>
    </dgm:pt>
    <dgm:pt modelId="{39BE257A-3B0E-474D-B0F9-E681345A90C5}" type="parTrans" cxnId="{D9C1D3D7-21FA-49FD-9B7C-86769FD696A7}">
      <dgm:prSet/>
      <dgm:spPr/>
      <dgm:t>
        <a:bodyPr/>
        <a:lstStyle/>
        <a:p>
          <a:endParaRPr lang="tr-TR"/>
        </a:p>
      </dgm:t>
    </dgm:pt>
    <dgm:pt modelId="{A8468789-A45C-4AFF-BB61-8DDA1FE10A5A}" type="sibTrans" cxnId="{D9C1D3D7-21FA-49FD-9B7C-86769FD696A7}">
      <dgm:prSet/>
      <dgm:spPr/>
      <dgm:t>
        <a:bodyPr/>
        <a:lstStyle/>
        <a:p>
          <a:endParaRPr lang="tr-TR"/>
        </a:p>
      </dgm:t>
    </dgm:pt>
    <dgm:pt modelId="{1DC93F40-75F7-48F4-B871-409CAACECBE2}" type="pres">
      <dgm:prSet presAssocID="{AA756509-0619-4514-970C-A1FAA7252DB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79735E-7F34-4C51-94BD-F8D972DDF13E}" type="pres">
      <dgm:prSet presAssocID="{C2201D48-2A8F-4369-AB1D-6EF062C06207}" presName="parentLin" presStyleCnt="0"/>
      <dgm:spPr/>
    </dgm:pt>
    <dgm:pt modelId="{B9FE81C9-8F49-4EF6-BD2B-80269FB4EA78}" type="pres">
      <dgm:prSet presAssocID="{C2201D48-2A8F-4369-AB1D-6EF062C06207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AE001371-5ACD-4CA0-A9C5-436F21F5458D}" type="pres">
      <dgm:prSet presAssocID="{C2201D48-2A8F-4369-AB1D-6EF062C0620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082499-F332-46AF-85A4-BBC5ED423A01}" type="pres">
      <dgm:prSet presAssocID="{C2201D48-2A8F-4369-AB1D-6EF062C06207}" presName="negativeSpace" presStyleCnt="0"/>
      <dgm:spPr/>
    </dgm:pt>
    <dgm:pt modelId="{28CC8E48-051F-4E80-892B-4F22D0370C0F}" type="pres">
      <dgm:prSet presAssocID="{C2201D48-2A8F-4369-AB1D-6EF062C06207}" presName="childText" presStyleLbl="conFgAcc1" presStyleIdx="0" presStyleCnt="3">
        <dgm:presLayoutVars>
          <dgm:bulletEnabled val="1"/>
        </dgm:presLayoutVars>
      </dgm:prSet>
      <dgm:spPr/>
    </dgm:pt>
    <dgm:pt modelId="{DC567354-8162-47EB-B5E2-05E8294C7374}" type="pres">
      <dgm:prSet presAssocID="{A367CA94-D137-4859-B17D-1E8E354D48A4}" presName="spaceBetweenRectangles" presStyleCnt="0"/>
      <dgm:spPr/>
    </dgm:pt>
    <dgm:pt modelId="{A32D96F8-E9A9-4044-9FEC-D66F00AF3C9B}" type="pres">
      <dgm:prSet presAssocID="{7781EFD1-FAEF-4C7E-93FD-833D01ACC8F0}" presName="parentLin" presStyleCnt="0"/>
      <dgm:spPr/>
    </dgm:pt>
    <dgm:pt modelId="{98F912FA-DA12-4682-B5D5-E28A02DEF7FB}" type="pres">
      <dgm:prSet presAssocID="{7781EFD1-FAEF-4C7E-93FD-833D01ACC8F0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92A6EC65-E60B-4721-9DC8-09E1482DD329}" type="pres">
      <dgm:prSet presAssocID="{7781EFD1-FAEF-4C7E-93FD-833D01ACC8F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EC9754-8E9C-4CEF-803E-E45813F395DD}" type="pres">
      <dgm:prSet presAssocID="{7781EFD1-FAEF-4C7E-93FD-833D01ACC8F0}" presName="negativeSpace" presStyleCnt="0"/>
      <dgm:spPr/>
    </dgm:pt>
    <dgm:pt modelId="{B384B860-43D2-4CA7-A07A-C29EE4955B06}" type="pres">
      <dgm:prSet presAssocID="{7781EFD1-FAEF-4C7E-93FD-833D01ACC8F0}" presName="childText" presStyleLbl="conFgAcc1" presStyleIdx="1" presStyleCnt="3">
        <dgm:presLayoutVars>
          <dgm:bulletEnabled val="1"/>
        </dgm:presLayoutVars>
      </dgm:prSet>
      <dgm:spPr/>
    </dgm:pt>
    <dgm:pt modelId="{BFDB7E2A-4F81-4FF7-A9EC-A871FBE71438}" type="pres">
      <dgm:prSet presAssocID="{7219E908-1B41-48E2-A122-5963E51ECD24}" presName="spaceBetweenRectangles" presStyleCnt="0"/>
      <dgm:spPr/>
    </dgm:pt>
    <dgm:pt modelId="{D89F78BC-84AA-4994-AC51-88CF046AEED7}" type="pres">
      <dgm:prSet presAssocID="{1BA2DA08-BC79-4DA6-A7D9-97A1757A7318}" presName="parentLin" presStyleCnt="0"/>
      <dgm:spPr/>
    </dgm:pt>
    <dgm:pt modelId="{5A36C8A5-814E-4A0E-9E34-61B6E57999B3}" type="pres">
      <dgm:prSet presAssocID="{1BA2DA08-BC79-4DA6-A7D9-97A1757A7318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05956E26-4474-42EF-AD6A-5020EB5EEF60}" type="pres">
      <dgm:prSet presAssocID="{1BA2DA08-BC79-4DA6-A7D9-97A1757A731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05B7B8-1E1B-43C7-A479-037CBA2856AC}" type="pres">
      <dgm:prSet presAssocID="{1BA2DA08-BC79-4DA6-A7D9-97A1757A7318}" presName="negativeSpace" presStyleCnt="0"/>
      <dgm:spPr/>
    </dgm:pt>
    <dgm:pt modelId="{3B5170B9-FBA1-4B27-BBE6-3A0D9976B359}" type="pres">
      <dgm:prSet presAssocID="{1BA2DA08-BC79-4DA6-A7D9-97A1757A731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FCE9704-7EF1-4FD5-9848-9046D05D6C56}" srcId="{AA756509-0619-4514-970C-A1FAA7252DB1}" destId="{7781EFD1-FAEF-4C7E-93FD-833D01ACC8F0}" srcOrd="1" destOrd="0" parTransId="{1F21BB21-0BE3-41DF-A18B-2C57DEC76CE3}" sibTransId="{7219E908-1B41-48E2-A122-5963E51ECD24}"/>
    <dgm:cxn modelId="{D9C1D3D7-21FA-49FD-9B7C-86769FD696A7}" srcId="{AA756509-0619-4514-970C-A1FAA7252DB1}" destId="{1BA2DA08-BC79-4DA6-A7D9-97A1757A7318}" srcOrd="2" destOrd="0" parTransId="{39BE257A-3B0E-474D-B0F9-E681345A90C5}" sibTransId="{A8468789-A45C-4AFF-BB61-8DDA1FE10A5A}"/>
    <dgm:cxn modelId="{C42377B8-287B-4681-B55C-4D96CC1BB41A}" type="presOf" srcId="{1BA2DA08-BC79-4DA6-A7D9-97A1757A7318}" destId="{5A36C8A5-814E-4A0E-9E34-61B6E57999B3}" srcOrd="0" destOrd="0" presId="urn:microsoft.com/office/officeart/2005/8/layout/list1"/>
    <dgm:cxn modelId="{2C4B8D72-083E-456E-AC88-560C8DEB2E37}" type="presOf" srcId="{7781EFD1-FAEF-4C7E-93FD-833D01ACC8F0}" destId="{92A6EC65-E60B-4721-9DC8-09E1482DD329}" srcOrd="1" destOrd="0" presId="urn:microsoft.com/office/officeart/2005/8/layout/list1"/>
    <dgm:cxn modelId="{CE9861C2-3786-4948-98CE-83D3E5C666B7}" srcId="{AA756509-0619-4514-970C-A1FAA7252DB1}" destId="{C2201D48-2A8F-4369-AB1D-6EF062C06207}" srcOrd="0" destOrd="0" parTransId="{24773BE5-5FC5-4753-96BE-5CAF49F2B69E}" sibTransId="{A367CA94-D137-4859-B17D-1E8E354D48A4}"/>
    <dgm:cxn modelId="{62E497AC-939B-4449-B5A2-4ABD02F28704}" type="presOf" srcId="{7781EFD1-FAEF-4C7E-93FD-833D01ACC8F0}" destId="{98F912FA-DA12-4682-B5D5-E28A02DEF7FB}" srcOrd="0" destOrd="0" presId="urn:microsoft.com/office/officeart/2005/8/layout/list1"/>
    <dgm:cxn modelId="{DFF275A0-C6C1-48FA-AA7E-6F60B7DE01B7}" type="presOf" srcId="{C2201D48-2A8F-4369-AB1D-6EF062C06207}" destId="{AE001371-5ACD-4CA0-A9C5-436F21F5458D}" srcOrd="1" destOrd="0" presId="urn:microsoft.com/office/officeart/2005/8/layout/list1"/>
    <dgm:cxn modelId="{9A5AAC07-51FC-4499-94B1-EFEF18E422AE}" type="presOf" srcId="{AA756509-0619-4514-970C-A1FAA7252DB1}" destId="{1DC93F40-75F7-48F4-B871-409CAACECBE2}" srcOrd="0" destOrd="0" presId="urn:microsoft.com/office/officeart/2005/8/layout/list1"/>
    <dgm:cxn modelId="{2BF650DD-58C3-44C5-ABD3-DDDDD5DF8445}" type="presOf" srcId="{1BA2DA08-BC79-4DA6-A7D9-97A1757A7318}" destId="{05956E26-4474-42EF-AD6A-5020EB5EEF60}" srcOrd="1" destOrd="0" presId="urn:microsoft.com/office/officeart/2005/8/layout/list1"/>
    <dgm:cxn modelId="{9352A667-B8E2-4270-974E-67FCDA77E329}" type="presOf" srcId="{C2201D48-2A8F-4369-AB1D-6EF062C06207}" destId="{B9FE81C9-8F49-4EF6-BD2B-80269FB4EA78}" srcOrd="0" destOrd="0" presId="urn:microsoft.com/office/officeart/2005/8/layout/list1"/>
    <dgm:cxn modelId="{6C769AEB-732F-45F8-87FA-5F4CBEBD5C0E}" type="presParOf" srcId="{1DC93F40-75F7-48F4-B871-409CAACECBE2}" destId="{1D79735E-7F34-4C51-94BD-F8D972DDF13E}" srcOrd="0" destOrd="0" presId="urn:microsoft.com/office/officeart/2005/8/layout/list1"/>
    <dgm:cxn modelId="{33BD5816-1C90-4B81-BA81-1D42D27C3D7F}" type="presParOf" srcId="{1D79735E-7F34-4C51-94BD-F8D972DDF13E}" destId="{B9FE81C9-8F49-4EF6-BD2B-80269FB4EA78}" srcOrd="0" destOrd="0" presId="urn:microsoft.com/office/officeart/2005/8/layout/list1"/>
    <dgm:cxn modelId="{30F3C71B-A54B-42E5-92EB-05E04BB6FD92}" type="presParOf" srcId="{1D79735E-7F34-4C51-94BD-F8D972DDF13E}" destId="{AE001371-5ACD-4CA0-A9C5-436F21F5458D}" srcOrd="1" destOrd="0" presId="urn:microsoft.com/office/officeart/2005/8/layout/list1"/>
    <dgm:cxn modelId="{5F17ECE5-7DAC-46CC-ADFD-9AF17E92D73B}" type="presParOf" srcId="{1DC93F40-75F7-48F4-B871-409CAACECBE2}" destId="{24082499-F332-46AF-85A4-BBC5ED423A01}" srcOrd="1" destOrd="0" presId="urn:microsoft.com/office/officeart/2005/8/layout/list1"/>
    <dgm:cxn modelId="{C52A5643-9CCE-474D-9F0B-BC7E7293E748}" type="presParOf" srcId="{1DC93F40-75F7-48F4-B871-409CAACECBE2}" destId="{28CC8E48-051F-4E80-892B-4F22D0370C0F}" srcOrd="2" destOrd="0" presId="urn:microsoft.com/office/officeart/2005/8/layout/list1"/>
    <dgm:cxn modelId="{3BF6FF97-EA9A-4048-B1C5-D037BF734E88}" type="presParOf" srcId="{1DC93F40-75F7-48F4-B871-409CAACECBE2}" destId="{DC567354-8162-47EB-B5E2-05E8294C7374}" srcOrd="3" destOrd="0" presId="urn:microsoft.com/office/officeart/2005/8/layout/list1"/>
    <dgm:cxn modelId="{9F9B3271-51AD-4EC4-8C8D-0D465278CA78}" type="presParOf" srcId="{1DC93F40-75F7-48F4-B871-409CAACECBE2}" destId="{A32D96F8-E9A9-4044-9FEC-D66F00AF3C9B}" srcOrd="4" destOrd="0" presId="urn:microsoft.com/office/officeart/2005/8/layout/list1"/>
    <dgm:cxn modelId="{2290131A-D6A9-4714-BAC8-B4953ED351A4}" type="presParOf" srcId="{A32D96F8-E9A9-4044-9FEC-D66F00AF3C9B}" destId="{98F912FA-DA12-4682-B5D5-E28A02DEF7FB}" srcOrd="0" destOrd="0" presId="urn:microsoft.com/office/officeart/2005/8/layout/list1"/>
    <dgm:cxn modelId="{806E7693-79C4-49C2-9CC0-4975B29BA05E}" type="presParOf" srcId="{A32D96F8-E9A9-4044-9FEC-D66F00AF3C9B}" destId="{92A6EC65-E60B-4721-9DC8-09E1482DD329}" srcOrd="1" destOrd="0" presId="urn:microsoft.com/office/officeart/2005/8/layout/list1"/>
    <dgm:cxn modelId="{6416DF80-C9E8-4A12-80DC-40B0BF5F925A}" type="presParOf" srcId="{1DC93F40-75F7-48F4-B871-409CAACECBE2}" destId="{E5EC9754-8E9C-4CEF-803E-E45813F395DD}" srcOrd="5" destOrd="0" presId="urn:microsoft.com/office/officeart/2005/8/layout/list1"/>
    <dgm:cxn modelId="{16506A5C-3B24-472C-AF9D-F9D9A50C3846}" type="presParOf" srcId="{1DC93F40-75F7-48F4-B871-409CAACECBE2}" destId="{B384B860-43D2-4CA7-A07A-C29EE4955B06}" srcOrd="6" destOrd="0" presId="urn:microsoft.com/office/officeart/2005/8/layout/list1"/>
    <dgm:cxn modelId="{4CE0F4D2-C32D-411B-BE70-8AFB112864CE}" type="presParOf" srcId="{1DC93F40-75F7-48F4-B871-409CAACECBE2}" destId="{BFDB7E2A-4F81-4FF7-A9EC-A871FBE71438}" srcOrd="7" destOrd="0" presId="urn:microsoft.com/office/officeart/2005/8/layout/list1"/>
    <dgm:cxn modelId="{9F33174A-AEDF-4DF9-A9F7-6D2C33E8450F}" type="presParOf" srcId="{1DC93F40-75F7-48F4-B871-409CAACECBE2}" destId="{D89F78BC-84AA-4994-AC51-88CF046AEED7}" srcOrd="8" destOrd="0" presId="urn:microsoft.com/office/officeart/2005/8/layout/list1"/>
    <dgm:cxn modelId="{FAF8A139-DB37-46E4-94A9-A79C2B617855}" type="presParOf" srcId="{D89F78BC-84AA-4994-AC51-88CF046AEED7}" destId="{5A36C8A5-814E-4A0E-9E34-61B6E57999B3}" srcOrd="0" destOrd="0" presId="urn:microsoft.com/office/officeart/2005/8/layout/list1"/>
    <dgm:cxn modelId="{FB0CC496-AA00-479D-A686-F19BE8F6CA92}" type="presParOf" srcId="{D89F78BC-84AA-4994-AC51-88CF046AEED7}" destId="{05956E26-4474-42EF-AD6A-5020EB5EEF60}" srcOrd="1" destOrd="0" presId="urn:microsoft.com/office/officeart/2005/8/layout/list1"/>
    <dgm:cxn modelId="{8FB7A3DA-7BDB-4D94-A36B-C8F992A89C06}" type="presParOf" srcId="{1DC93F40-75F7-48F4-B871-409CAACECBE2}" destId="{8605B7B8-1E1B-43C7-A479-037CBA2856AC}" srcOrd="9" destOrd="0" presId="urn:microsoft.com/office/officeart/2005/8/layout/list1"/>
    <dgm:cxn modelId="{6F9978D9-05A1-4E4D-90F9-011D59D900B8}" type="presParOf" srcId="{1DC93F40-75F7-48F4-B871-409CAACECBE2}" destId="{3B5170B9-FBA1-4B27-BBE6-3A0D9976B35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/>
      <dgm:spPr/>
      <dgm:t>
        <a:bodyPr/>
        <a:lstStyle/>
        <a:p>
          <a:r>
            <a:rPr lang="tr-TR" b="1" dirty="0" smtClean="0"/>
            <a:t>STANFORD-BINET ZEKA ÖLÇEĞİ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1F81FF29-6E7C-4776-A6B9-41F3F15A91F2}">
      <dgm:prSet/>
      <dgm:spPr/>
      <dgm:t>
        <a:bodyPr/>
        <a:lstStyle/>
        <a:p>
          <a:r>
            <a:rPr lang="tr-TR" b="1" dirty="0" smtClean="0"/>
            <a:t>İlk “zeka testi” Fransız okul sistemi için </a:t>
          </a:r>
          <a:r>
            <a:rPr lang="tr-TR" b="1" dirty="0" err="1" smtClean="0"/>
            <a:t>Sorbonne</a:t>
          </a:r>
          <a:r>
            <a:rPr lang="tr-TR" b="1" dirty="0" smtClean="0"/>
            <a:t> psikoloji laboratuarı yöneticisi </a:t>
          </a:r>
          <a:r>
            <a:rPr lang="tr-TR" b="1" dirty="0" err="1" smtClean="0"/>
            <a:t>Alfred</a:t>
          </a:r>
          <a:r>
            <a:rPr lang="tr-TR" b="1" dirty="0" smtClean="0"/>
            <a:t> </a:t>
          </a:r>
          <a:r>
            <a:rPr lang="tr-TR" b="1" dirty="0" err="1" smtClean="0"/>
            <a:t>Binet</a:t>
          </a:r>
          <a:r>
            <a:rPr lang="tr-TR" b="1" dirty="0" smtClean="0"/>
            <a:t> ve çalışma arkadaşı Theodore </a:t>
          </a:r>
          <a:r>
            <a:rPr lang="tr-TR" b="1" dirty="0" err="1" smtClean="0"/>
            <a:t>Simon</a:t>
          </a:r>
          <a:r>
            <a:rPr lang="tr-TR" b="1" dirty="0" smtClean="0"/>
            <a:t> tarafından hazırlanmıştır</a:t>
          </a:r>
          <a:endParaRPr lang="tr-TR" b="1" dirty="0"/>
        </a:p>
      </dgm:t>
    </dgm:pt>
    <dgm:pt modelId="{C36B57AE-46F6-4270-861C-80683C403670}" type="parTrans" cxnId="{58EC84D1-08DB-4CA1-80F1-B4C7CD9A29A5}">
      <dgm:prSet/>
      <dgm:spPr/>
      <dgm:t>
        <a:bodyPr/>
        <a:lstStyle/>
        <a:p>
          <a:endParaRPr lang="tr-TR"/>
        </a:p>
      </dgm:t>
    </dgm:pt>
    <dgm:pt modelId="{9AB1B5A5-136A-4F57-8029-E619FF6F8772}" type="sibTrans" cxnId="{58EC84D1-08DB-4CA1-80F1-B4C7CD9A29A5}">
      <dgm:prSet/>
      <dgm:spPr/>
      <dgm:t>
        <a:bodyPr/>
        <a:lstStyle/>
        <a:p>
          <a:endParaRPr lang="tr-TR"/>
        </a:p>
      </dgm:t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  <dgm:t>
        <a:bodyPr/>
        <a:lstStyle/>
        <a:p>
          <a:endParaRPr lang="tr-TR"/>
        </a:p>
      </dgm:t>
    </dgm:pt>
    <dgm:pt modelId="{A8276BF2-FD23-4650-8D46-5D410C7CE9A9}" type="pres">
      <dgm:prSet presAssocID="{F6FF5439-3062-47D6-B57F-A2C1A6E5D79A}" presName="parentShp" presStyleLbl="node1" presStyleIdx="0" presStyleCnt="1" custScaleX="9357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5701F47-89F1-4722-87BC-101E181196F9}" type="presOf" srcId="{1F81FF29-6E7C-4776-A6B9-41F3F15A91F2}" destId="{B0CE5611-6791-4C87-8ACC-D1B3D06FC1B3}" srcOrd="0" destOrd="0" presId="urn:microsoft.com/office/officeart/2005/8/layout/vList6"/>
    <dgm:cxn modelId="{50770990-33C1-48EC-8413-4FB0ACDCF420}" type="presOf" srcId="{47532481-80DD-44CD-85CF-AA9C087CAC63}" destId="{F7448693-9B1C-4C76-AECC-F673466AF28A}" srcOrd="0" destOrd="0" presId="urn:microsoft.com/office/officeart/2005/8/layout/vList6"/>
    <dgm:cxn modelId="{58EC84D1-08DB-4CA1-80F1-B4C7CD9A29A5}" srcId="{F6FF5439-3062-47D6-B57F-A2C1A6E5D79A}" destId="{1F81FF29-6E7C-4776-A6B9-41F3F15A91F2}" srcOrd="0" destOrd="0" parTransId="{C36B57AE-46F6-4270-861C-80683C403670}" sibTransId="{9AB1B5A5-136A-4F57-8029-E619FF6F8772}"/>
    <dgm:cxn modelId="{B94340CD-4315-47EF-B7F5-B124CA01DE25}" type="presOf" srcId="{F6FF5439-3062-47D6-B57F-A2C1A6E5D79A}" destId="{A8276BF2-FD23-4650-8D46-5D410C7CE9A9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2C7198B3-E904-4C2C-B0D7-D3DEB54B26B9}" type="presParOf" srcId="{F7448693-9B1C-4C76-AECC-F673466AF28A}" destId="{7774E89D-B178-49AD-BA9B-34FE0EDB75C3}" srcOrd="0" destOrd="0" presId="urn:microsoft.com/office/officeart/2005/8/layout/vList6"/>
    <dgm:cxn modelId="{5C51D31B-9A61-47C4-8616-C24122476357}" type="presParOf" srcId="{7774E89D-B178-49AD-BA9B-34FE0EDB75C3}" destId="{A8276BF2-FD23-4650-8D46-5D410C7CE9A9}" srcOrd="0" destOrd="0" presId="urn:microsoft.com/office/officeart/2005/8/layout/vList6"/>
    <dgm:cxn modelId="{2FB42A5D-237D-4C59-8F15-41F12809B709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3d2" qsCatId="3D" csTypeId="urn:microsoft.com/office/officeart/2005/8/colors/accent6_5" csCatId="accent6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/>
      <dgm:spPr/>
      <dgm:t>
        <a:bodyPr/>
        <a:lstStyle/>
        <a:p>
          <a:r>
            <a:rPr lang="tr-TR" b="1" i="0" dirty="0" smtClean="0"/>
            <a:t>METROPOLITAN OKUL OLGUNLUĞU TESTİ</a:t>
          </a:r>
          <a:endParaRPr lang="tr-TR" b="1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1F81FF29-6E7C-4776-A6B9-41F3F15A91F2}">
      <dgm:prSet/>
      <dgm:spPr/>
      <dgm:t>
        <a:bodyPr/>
        <a:lstStyle/>
        <a:p>
          <a:r>
            <a:rPr lang="tr-TR" b="1" i="0" dirty="0" smtClean="0"/>
            <a:t>Çocukların okula, okulun gerektirdiği kurallara ve öğrenmeye hazır olup olmadığını saptamak amacıyla yapılan bir testtir. </a:t>
          </a:r>
          <a:endParaRPr lang="tr-TR" b="1" dirty="0"/>
        </a:p>
      </dgm:t>
    </dgm:pt>
    <dgm:pt modelId="{C36B57AE-46F6-4270-861C-80683C403670}" type="parTrans" cxnId="{58EC84D1-08DB-4CA1-80F1-B4C7CD9A29A5}">
      <dgm:prSet/>
      <dgm:spPr/>
      <dgm:t>
        <a:bodyPr/>
        <a:lstStyle/>
        <a:p>
          <a:endParaRPr lang="tr-TR"/>
        </a:p>
      </dgm:t>
    </dgm:pt>
    <dgm:pt modelId="{9AB1B5A5-136A-4F57-8029-E619FF6F8772}" type="sibTrans" cxnId="{58EC84D1-08DB-4CA1-80F1-B4C7CD9A29A5}">
      <dgm:prSet/>
      <dgm:spPr/>
      <dgm:t>
        <a:bodyPr/>
        <a:lstStyle/>
        <a:p>
          <a:endParaRPr lang="tr-TR"/>
        </a:p>
      </dgm:t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  <dgm:t>
        <a:bodyPr/>
        <a:lstStyle/>
        <a:p>
          <a:endParaRPr lang="tr-TR"/>
        </a:p>
      </dgm:t>
    </dgm:pt>
    <dgm:pt modelId="{A8276BF2-FD23-4650-8D46-5D410C7CE9A9}" type="pres">
      <dgm:prSet presAssocID="{F6FF5439-3062-47D6-B57F-A2C1A6E5D79A}" presName="parentShp" presStyleLbl="node1" presStyleIdx="0" presStyleCnt="1" custScaleX="9357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048550B-819C-43CC-8456-6BC8D902ABBF}" type="presOf" srcId="{47532481-80DD-44CD-85CF-AA9C087CAC63}" destId="{F7448693-9B1C-4C76-AECC-F673466AF28A}" srcOrd="0" destOrd="0" presId="urn:microsoft.com/office/officeart/2005/8/layout/vList6"/>
    <dgm:cxn modelId="{4E536D15-0321-4FE9-B3D6-53C430E421DB}" type="presOf" srcId="{F6FF5439-3062-47D6-B57F-A2C1A6E5D79A}" destId="{A8276BF2-FD23-4650-8D46-5D410C7CE9A9}" srcOrd="0" destOrd="0" presId="urn:microsoft.com/office/officeart/2005/8/layout/vList6"/>
    <dgm:cxn modelId="{6E96DEAA-B694-441D-B832-59E424F3D448}" type="presOf" srcId="{1F81FF29-6E7C-4776-A6B9-41F3F15A91F2}" destId="{B0CE5611-6791-4C87-8ACC-D1B3D06FC1B3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58EC84D1-08DB-4CA1-80F1-B4C7CD9A29A5}" srcId="{F6FF5439-3062-47D6-B57F-A2C1A6E5D79A}" destId="{1F81FF29-6E7C-4776-A6B9-41F3F15A91F2}" srcOrd="0" destOrd="0" parTransId="{C36B57AE-46F6-4270-861C-80683C403670}" sibTransId="{9AB1B5A5-136A-4F57-8029-E619FF6F8772}"/>
    <dgm:cxn modelId="{4C642925-21EB-470A-9C8B-35D6ACF0AC32}" type="presParOf" srcId="{F7448693-9B1C-4C76-AECC-F673466AF28A}" destId="{7774E89D-B178-49AD-BA9B-34FE0EDB75C3}" srcOrd="0" destOrd="0" presId="urn:microsoft.com/office/officeart/2005/8/layout/vList6"/>
    <dgm:cxn modelId="{080BE995-5948-4CC9-A6C2-B06F02929891}" type="presParOf" srcId="{7774E89D-B178-49AD-BA9B-34FE0EDB75C3}" destId="{A8276BF2-FD23-4650-8D46-5D410C7CE9A9}" srcOrd="0" destOrd="0" presId="urn:microsoft.com/office/officeart/2005/8/layout/vList6"/>
    <dgm:cxn modelId="{05073F26-2965-4A03-BF7F-E2EA5EB3AE46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/>
      <dgm:spPr/>
      <dgm:t>
        <a:bodyPr/>
        <a:lstStyle/>
        <a:p>
          <a:r>
            <a:rPr lang="tr-TR" dirty="0" smtClean="0"/>
            <a:t>PEABODY RESİM-KELİME TESTİ</a:t>
          </a:r>
          <a:endParaRPr lang="tr-TR" b="1" dirty="0">
            <a:latin typeface="Arial Black" pitchFamily="34" charset="0"/>
          </a:endParaRPr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1F81FF29-6E7C-4776-A6B9-41F3F15A91F2}">
      <dgm:prSet/>
      <dgm:spPr/>
      <dgm:t>
        <a:bodyPr/>
        <a:lstStyle/>
        <a:p>
          <a:r>
            <a:rPr lang="tr-TR" dirty="0" smtClean="0"/>
            <a:t>Çocukların dil gelişim düzeylerini belirlemek amacıyla kullanılan ve orijinali İngilizce “</a:t>
          </a:r>
          <a:r>
            <a:rPr lang="tr-TR" dirty="0" err="1" smtClean="0"/>
            <a:t>Peabody</a:t>
          </a:r>
          <a:r>
            <a:rPr lang="tr-TR" dirty="0" smtClean="0"/>
            <a:t>- Picture-</a:t>
          </a:r>
          <a:r>
            <a:rPr lang="tr-TR" dirty="0" err="1" smtClean="0"/>
            <a:t>Vocabulary</a:t>
          </a:r>
          <a:r>
            <a:rPr lang="tr-TR" dirty="0" smtClean="0"/>
            <a:t> Test” olarak adlandırılan </a:t>
          </a:r>
          <a:r>
            <a:rPr lang="tr-TR" dirty="0" err="1" smtClean="0"/>
            <a:t>Peabody</a:t>
          </a:r>
          <a:r>
            <a:rPr lang="tr-TR" dirty="0" smtClean="0"/>
            <a:t> Resim-Kelime Testi, L.M. </a:t>
          </a:r>
          <a:r>
            <a:rPr lang="tr-TR" dirty="0" err="1" smtClean="0"/>
            <a:t>Dunn</a:t>
          </a:r>
          <a:r>
            <a:rPr lang="tr-TR" dirty="0" smtClean="0"/>
            <a:t> (1959) tarafından hazırlanmıştır</a:t>
          </a:r>
          <a:endParaRPr lang="tr-TR" dirty="0"/>
        </a:p>
      </dgm:t>
    </dgm:pt>
    <dgm:pt modelId="{C36B57AE-46F6-4270-861C-80683C403670}" type="parTrans" cxnId="{58EC84D1-08DB-4CA1-80F1-B4C7CD9A29A5}">
      <dgm:prSet/>
      <dgm:spPr/>
      <dgm:t>
        <a:bodyPr/>
        <a:lstStyle/>
        <a:p>
          <a:endParaRPr lang="tr-TR"/>
        </a:p>
      </dgm:t>
    </dgm:pt>
    <dgm:pt modelId="{9AB1B5A5-136A-4F57-8029-E619FF6F8772}" type="sibTrans" cxnId="{58EC84D1-08DB-4CA1-80F1-B4C7CD9A29A5}">
      <dgm:prSet/>
      <dgm:spPr/>
      <dgm:t>
        <a:bodyPr/>
        <a:lstStyle/>
        <a:p>
          <a:endParaRPr lang="tr-TR"/>
        </a:p>
      </dgm:t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 custScaleX="9357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288C83E2-6685-4FC7-AC42-F42F02D11FC3}" type="presOf" srcId="{F6FF5439-3062-47D6-B57F-A2C1A6E5D79A}" destId="{A8276BF2-FD23-4650-8D46-5D410C7CE9A9}" srcOrd="0" destOrd="0" presId="urn:microsoft.com/office/officeart/2005/8/layout/vList6"/>
    <dgm:cxn modelId="{428ECF9A-C3DB-4C4A-9B33-7313D34736EB}" type="presOf" srcId="{47532481-80DD-44CD-85CF-AA9C087CAC63}" destId="{F7448693-9B1C-4C76-AECC-F673466AF28A}" srcOrd="0" destOrd="0" presId="urn:microsoft.com/office/officeart/2005/8/layout/vList6"/>
    <dgm:cxn modelId="{2D43AC7A-3B25-4672-83E6-9BAEF2B57193}" type="presOf" srcId="{1F81FF29-6E7C-4776-A6B9-41F3F15A91F2}" destId="{B0CE5611-6791-4C87-8ACC-D1B3D06FC1B3}" srcOrd="0" destOrd="0" presId="urn:microsoft.com/office/officeart/2005/8/layout/vList6"/>
    <dgm:cxn modelId="{58EC84D1-08DB-4CA1-80F1-B4C7CD9A29A5}" srcId="{F6FF5439-3062-47D6-B57F-A2C1A6E5D79A}" destId="{1F81FF29-6E7C-4776-A6B9-41F3F15A91F2}" srcOrd="0" destOrd="0" parTransId="{C36B57AE-46F6-4270-861C-80683C403670}" sibTransId="{9AB1B5A5-136A-4F57-8029-E619FF6F8772}"/>
    <dgm:cxn modelId="{D59793D4-48F8-4FE7-827D-FDA4D1654D6D}" type="presParOf" srcId="{F7448693-9B1C-4C76-AECC-F673466AF28A}" destId="{7774E89D-B178-49AD-BA9B-34FE0EDB75C3}" srcOrd="0" destOrd="0" presId="urn:microsoft.com/office/officeart/2005/8/layout/vList6"/>
    <dgm:cxn modelId="{C3071899-7195-4081-A7B9-C274613CC4AF}" type="presParOf" srcId="{7774E89D-B178-49AD-BA9B-34FE0EDB75C3}" destId="{A8276BF2-FD23-4650-8D46-5D410C7CE9A9}" srcOrd="0" destOrd="0" presId="urn:microsoft.com/office/officeart/2005/8/layout/vList6"/>
    <dgm:cxn modelId="{DB8FECD0-D7C7-4A69-BF9C-CDF4238549C7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b="1" dirty="0" smtClean="0"/>
            <a:t>APGAR PUANLAMASI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66E4A2AF-3CEE-49A8-B233-9709AEE6D12A}">
      <dgm:prSet phldrT="[Metin]"/>
      <dgm:spPr/>
      <dgm:t>
        <a:bodyPr/>
        <a:lstStyle/>
        <a:p>
          <a:r>
            <a:rPr lang="tr-TR" dirty="0" err="1" smtClean="0"/>
            <a:t>Apgar</a:t>
          </a:r>
          <a:r>
            <a:rPr lang="tr-TR" dirty="0" smtClean="0"/>
            <a:t> puanlaması doktor </a:t>
          </a:r>
          <a:r>
            <a:rPr lang="tr-TR" dirty="0" err="1" smtClean="0"/>
            <a:t>virginia</a:t>
          </a:r>
          <a:r>
            <a:rPr lang="tr-TR" dirty="0" smtClean="0"/>
            <a:t> </a:t>
          </a:r>
          <a:r>
            <a:rPr lang="tr-TR" dirty="0" err="1" smtClean="0"/>
            <a:t>apgar</a:t>
          </a:r>
          <a:r>
            <a:rPr lang="tr-TR" dirty="0" smtClean="0"/>
            <a:t> tarafından 1953 yılında geliştirilmiştir ve halen bir çok ülkede kullanılan bir ölçektir</a:t>
          </a:r>
          <a:endParaRPr lang="tr-TR" dirty="0"/>
        </a:p>
      </dgm:t>
    </dgm:pt>
    <dgm:pt modelId="{B1207F05-8059-461B-943F-2FABE434F3E2}" type="parTrans" cxnId="{766C4492-F0CF-4624-8FC5-5D859EA3EE22}">
      <dgm:prSet/>
      <dgm:spPr/>
      <dgm:t>
        <a:bodyPr/>
        <a:lstStyle/>
        <a:p>
          <a:endParaRPr lang="tr-TR"/>
        </a:p>
      </dgm:t>
    </dgm:pt>
    <dgm:pt modelId="{0A8B4C31-171E-4B3F-805C-A18289CF0B76}" type="sibTrans" cxnId="{766C4492-F0CF-4624-8FC5-5D859EA3EE22}">
      <dgm:prSet/>
      <dgm:spPr/>
      <dgm:t>
        <a:bodyPr/>
        <a:lstStyle/>
        <a:p>
          <a:endParaRPr lang="tr-TR"/>
        </a:p>
      </dgm:t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4F61AB8-8043-4980-99EF-89EA0E609D4F}" type="presOf" srcId="{66E4A2AF-3CEE-49A8-B233-9709AEE6D12A}" destId="{B0CE5611-6791-4C87-8ACC-D1B3D06FC1B3}" srcOrd="0" destOrd="0" presId="urn:microsoft.com/office/officeart/2005/8/layout/vList6"/>
    <dgm:cxn modelId="{766C4492-F0CF-4624-8FC5-5D859EA3EE22}" srcId="{F6FF5439-3062-47D6-B57F-A2C1A6E5D79A}" destId="{66E4A2AF-3CEE-49A8-B233-9709AEE6D12A}" srcOrd="0" destOrd="0" parTransId="{B1207F05-8059-461B-943F-2FABE434F3E2}" sibTransId="{0A8B4C31-171E-4B3F-805C-A18289CF0B76}"/>
    <dgm:cxn modelId="{AE579615-3A78-4374-903B-C57D7C7E4727}" type="presOf" srcId="{47532481-80DD-44CD-85CF-AA9C087CAC63}" destId="{F7448693-9B1C-4C76-AECC-F673466AF28A}" srcOrd="0" destOrd="0" presId="urn:microsoft.com/office/officeart/2005/8/layout/vList6"/>
    <dgm:cxn modelId="{5BE1EF12-AE1F-4A41-B60D-93437AB92836}" type="presOf" srcId="{F6FF5439-3062-47D6-B57F-A2C1A6E5D79A}" destId="{A8276BF2-FD23-4650-8D46-5D410C7CE9A9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3F37F6F5-68DF-41CE-9A73-4028B4EB0F14}" type="presParOf" srcId="{F7448693-9B1C-4C76-AECC-F673466AF28A}" destId="{7774E89D-B178-49AD-BA9B-34FE0EDB75C3}" srcOrd="0" destOrd="0" presId="urn:microsoft.com/office/officeart/2005/8/layout/vList6"/>
    <dgm:cxn modelId="{92C0C7BF-0D41-4658-97AF-0FA2F102DC3A}" type="presParOf" srcId="{7774E89D-B178-49AD-BA9B-34FE0EDB75C3}" destId="{A8276BF2-FD23-4650-8D46-5D410C7CE9A9}" srcOrd="0" destOrd="0" presId="urn:microsoft.com/office/officeart/2005/8/layout/vList6"/>
    <dgm:cxn modelId="{930F7836-A73C-4877-B49A-13DC7FB96548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b="1" dirty="0" smtClean="0"/>
            <a:t>APGAR PUANLAMASI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66E4A2AF-3CEE-49A8-B233-9709AEE6D12A}">
      <dgm:prSet phldrT="[Metin]"/>
      <dgm:spPr/>
      <dgm:t>
        <a:bodyPr/>
        <a:lstStyle/>
        <a:p>
          <a:r>
            <a:rPr lang="tr-TR" dirty="0" err="1" smtClean="0"/>
            <a:t>Apgar</a:t>
          </a:r>
          <a:r>
            <a:rPr lang="tr-TR" dirty="0" smtClean="0"/>
            <a:t> puanlamasında kalp atışı, solunum gücü, refleks uyarılabilirliği, kas gücü, beden rengi başlıklarında beş özellik, doğumdan sonra bir dakikada ve tekrar beş dakikada değerlendirilmektedir. Her özellik 0-2 arası puan almaktadır</a:t>
          </a:r>
          <a:endParaRPr lang="tr-TR" dirty="0"/>
        </a:p>
      </dgm:t>
    </dgm:pt>
    <dgm:pt modelId="{B1207F05-8059-461B-943F-2FABE434F3E2}" type="parTrans" cxnId="{766C4492-F0CF-4624-8FC5-5D859EA3EE22}">
      <dgm:prSet/>
      <dgm:spPr/>
      <dgm:t>
        <a:bodyPr/>
        <a:lstStyle/>
        <a:p>
          <a:endParaRPr lang="tr-TR"/>
        </a:p>
      </dgm:t>
    </dgm:pt>
    <dgm:pt modelId="{0A8B4C31-171E-4B3F-805C-A18289CF0B76}" type="sibTrans" cxnId="{766C4492-F0CF-4624-8FC5-5D859EA3EE22}">
      <dgm:prSet/>
      <dgm:spPr/>
      <dgm:t>
        <a:bodyPr/>
        <a:lstStyle/>
        <a:p>
          <a:endParaRPr lang="tr-TR"/>
        </a:p>
      </dgm:t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66C4492-F0CF-4624-8FC5-5D859EA3EE22}" srcId="{F6FF5439-3062-47D6-B57F-A2C1A6E5D79A}" destId="{66E4A2AF-3CEE-49A8-B233-9709AEE6D12A}" srcOrd="0" destOrd="0" parTransId="{B1207F05-8059-461B-943F-2FABE434F3E2}" sibTransId="{0A8B4C31-171E-4B3F-805C-A18289CF0B76}"/>
    <dgm:cxn modelId="{0ADF55A2-56BE-4A91-A61C-6FA63F4F4BB8}" type="presOf" srcId="{F6FF5439-3062-47D6-B57F-A2C1A6E5D79A}" destId="{A8276BF2-FD23-4650-8D46-5D410C7CE9A9}" srcOrd="0" destOrd="0" presId="urn:microsoft.com/office/officeart/2005/8/layout/vList6"/>
    <dgm:cxn modelId="{150CBD49-9515-4950-ADF6-2A3F3B3E04D5}" type="presOf" srcId="{47532481-80DD-44CD-85CF-AA9C087CAC63}" destId="{F7448693-9B1C-4C76-AECC-F673466AF28A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86125674-ECB1-4FF2-BA0F-979570AEE018}" type="presOf" srcId="{66E4A2AF-3CEE-49A8-B233-9709AEE6D12A}" destId="{B0CE5611-6791-4C87-8ACC-D1B3D06FC1B3}" srcOrd="0" destOrd="0" presId="urn:microsoft.com/office/officeart/2005/8/layout/vList6"/>
    <dgm:cxn modelId="{446BF78F-0A6C-4213-98B4-D1BA7D26D6CF}" type="presParOf" srcId="{F7448693-9B1C-4C76-AECC-F673466AF28A}" destId="{7774E89D-B178-49AD-BA9B-34FE0EDB75C3}" srcOrd="0" destOrd="0" presId="urn:microsoft.com/office/officeart/2005/8/layout/vList6"/>
    <dgm:cxn modelId="{94F5F5D5-1E44-4C3E-A442-811D6B4CFF4D}" type="presParOf" srcId="{7774E89D-B178-49AD-BA9B-34FE0EDB75C3}" destId="{A8276BF2-FD23-4650-8D46-5D410C7CE9A9}" srcOrd="0" destOrd="0" presId="urn:microsoft.com/office/officeart/2005/8/layout/vList6"/>
    <dgm:cxn modelId="{66E45F48-5E09-400B-9C92-7D24E5208DBE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b="1" dirty="0" smtClean="0"/>
            <a:t>YENİ DOĞMUŞ BEBEKLER İÇİN DAVRANIŞSAL DEĞERLENDİRME ÖLÇEĞİ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056D1AD8-E3B3-4FEF-8329-97B8A26789B8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dirty="0" smtClean="0"/>
            <a:t>Bebeğin reflekslerini, kas </a:t>
          </a:r>
          <a:r>
            <a:rPr lang="tr-TR" dirty="0" err="1" smtClean="0"/>
            <a:t>tonusunu</a:t>
          </a:r>
          <a:r>
            <a:rPr lang="tr-TR" dirty="0" smtClean="0"/>
            <a:t>, durum değişikliklerini, fiziksel ve sosyal uyaranlara verdiği tepkileri ve diğer tepkileri değerlendirir</a:t>
          </a:r>
          <a:endParaRPr lang="tr-TR" dirty="0"/>
        </a:p>
      </dgm:t>
    </dgm:pt>
    <dgm:pt modelId="{8313C231-4383-40D3-9466-72BC72DE2113}" type="parTrans" cxnId="{BA2171A1-777C-4EB6-A687-6EA89551BCCA}">
      <dgm:prSet/>
      <dgm:spPr/>
      <dgm:t>
        <a:bodyPr/>
        <a:lstStyle/>
        <a:p>
          <a:endParaRPr lang="tr-TR"/>
        </a:p>
      </dgm:t>
    </dgm:pt>
    <dgm:pt modelId="{9DA05559-F3DF-4E6D-856C-D0CF341973BF}" type="sibTrans" cxnId="{BA2171A1-777C-4EB6-A687-6EA89551BCCA}">
      <dgm:prSet/>
      <dgm:spPr/>
      <dgm:t>
        <a:bodyPr/>
        <a:lstStyle/>
        <a:p>
          <a:endParaRPr lang="tr-TR"/>
        </a:p>
      </dgm:t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 custLinFactNeighborX="-2026" custLinFactNeighborY="-6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0F89A6A-A95D-4D0B-9606-923A6990FDD7}" type="presOf" srcId="{F6FF5439-3062-47D6-B57F-A2C1A6E5D79A}" destId="{A8276BF2-FD23-4650-8D46-5D410C7CE9A9}" srcOrd="0" destOrd="0" presId="urn:microsoft.com/office/officeart/2005/8/layout/vList6"/>
    <dgm:cxn modelId="{757EDD7A-5DA6-4AFA-9FE8-3ADEAEA4FA1C}" type="presOf" srcId="{47532481-80DD-44CD-85CF-AA9C087CAC63}" destId="{F7448693-9B1C-4C76-AECC-F673466AF28A}" srcOrd="0" destOrd="0" presId="urn:microsoft.com/office/officeart/2005/8/layout/vList6"/>
    <dgm:cxn modelId="{BA2171A1-777C-4EB6-A687-6EA89551BCCA}" srcId="{F6FF5439-3062-47D6-B57F-A2C1A6E5D79A}" destId="{056D1AD8-E3B3-4FEF-8329-97B8A26789B8}" srcOrd="0" destOrd="0" parTransId="{8313C231-4383-40D3-9466-72BC72DE2113}" sibTransId="{9DA05559-F3DF-4E6D-856C-D0CF341973BF}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B69B54D5-4407-4327-9FE7-CB5606892EBA}" type="presOf" srcId="{056D1AD8-E3B3-4FEF-8329-97B8A26789B8}" destId="{B0CE5611-6791-4C87-8ACC-D1B3D06FC1B3}" srcOrd="0" destOrd="0" presId="urn:microsoft.com/office/officeart/2005/8/layout/vList6"/>
    <dgm:cxn modelId="{A600F7B9-8852-4845-9ADC-64EFEEDAFD66}" type="presParOf" srcId="{F7448693-9B1C-4C76-AECC-F673466AF28A}" destId="{7774E89D-B178-49AD-BA9B-34FE0EDB75C3}" srcOrd="0" destOrd="0" presId="urn:microsoft.com/office/officeart/2005/8/layout/vList6"/>
    <dgm:cxn modelId="{8B212635-5FDF-4D76-9B94-DA3A836D42C0}" type="presParOf" srcId="{7774E89D-B178-49AD-BA9B-34FE0EDB75C3}" destId="{A8276BF2-FD23-4650-8D46-5D410C7CE9A9}" srcOrd="0" destOrd="0" presId="urn:microsoft.com/office/officeart/2005/8/layout/vList6"/>
    <dgm:cxn modelId="{B6B1E450-7783-4413-945F-DA45E27274E0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b="1" dirty="0" smtClean="0"/>
            <a:t>ANKARA GELİŞİM TARAMA ENVANTERİ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AF5E2201-EEAA-417C-BF0C-039B74E1EDB8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dirty="0" smtClean="0"/>
            <a:t>Bebek ve çocukların gelişimi ile ilgili derinlemesine ve sistemli bilgi sağlamaya yönelik olarak Savaşır </a:t>
          </a:r>
          <a:r>
            <a:rPr lang="tr-TR" dirty="0" err="1" smtClean="0"/>
            <a:t>vd</a:t>
          </a:r>
          <a:r>
            <a:rPr lang="tr-TR" dirty="0" smtClean="0"/>
            <a:t>. (1995) tarafından geliştirilmiştir. </a:t>
          </a:r>
          <a:endParaRPr lang="tr-TR" dirty="0"/>
        </a:p>
      </dgm:t>
    </dgm:pt>
    <dgm:pt modelId="{3ADCF256-666A-451C-ADB3-506709854050}" type="parTrans" cxnId="{FD9147B3-FC9D-437E-925A-D5522C5B768F}">
      <dgm:prSet/>
      <dgm:spPr/>
    </dgm:pt>
    <dgm:pt modelId="{55AA3E5D-39AC-4222-91D7-67916D0AC31C}" type="sibTrans" cxnId="{FD9147B3-FC9D-437E-925A-D5522C5B768F}">
      <dgm:prSet/>
      <dgm:spPr/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32D6CF45-08EC-4C30-939C-88500BABAAE4}" type="presOf" srcId="{F6FF5439-3062-47D6-B57F-A2C1A6E5D79A}" destId="{A8276BF2-FD23-4650-8D46-5D410C7CE9A9}" srcOrd="0" destOrd="0" presId="urn:microsoft.com/office/officeart/2005/8/layout/vList6"/>
    <dgm:cxn modelId="{672BB9F8-E8AF-47D4-9C1D-B810E71AFE9E}" type="presOf" srcId="{AF5E2201-EEAA-417C-BF0C-039B74E1EDB8}" destId="{B0CE5611-6791-4C87-8ACC-D1B3D06FC1B3}" srcOrd="0" destOrd="0" presId="urn:microsoft.com/office/officeart/2005/8/layout/vList6"/>
    <dgm:cxn modelId="{BACC1798-4B3A-4E8F-AB6C-892134DAE139}" type="presOf" srcId="{47532481-80DD-44CD-85CF-AA9C087CAC63}" destId="{F7448693-9B1C-4C76-AECC-F673466AF28A}" srcOrd="0" destOrd="0" presId="urn:microsoft.com/office/officeart/2005/8/layout/vList6"/>
    <dgm:cxn modelId="{FD9147B3-FC9D-437E-925A-D5522C5B768F}" srcId="{F6FF5439-3062-47D6-B57F-A2C1A6E5D79A}" destId="{AF5E2201-EEAA-417C-BF0C-039B74E1EDB8}" srcOrd="0" destOrd="0" parTransId="{3ADCF256-666A-451C-ADB3-506709854050}" sibTransId="{55AA3E5D-39AC-4222-91D7-67916D0AC31C}"/>
    <dgm:cxn modelId="{0C904F9B-4F5B-4A8B-9CBC-E98EBABEA579}" type="presParOf" srcId="{F7448693-9B1C-4C76-AECC-F673466AF28A}" destId="{7774E89D-B178-49AD-BA9B-34FE0EDB75C3}" srcOrd="0" destOrd="0" presId="urn:microsoft.com/office/officeart/2005/8/layout/vList6"/>
    <dgm:cxn modelId="{CB62FDE0-7D3D-4331-ACDB-E39D8F5AB866}" type="presParOf" srcId="{7774E89D-B178-49AD-BA9B-34FE0EDB75C3}" destId="{A8276BF2-FD23-4650-8D46-5D410C7CE9A9}" srcOrd="0" destOrd="0" presId="urn:microsoft.com/office/officeart/2005/8/layout/vList6"/>
    <dgm:cxn modelId="{938DDF9C-DC45-4276-8C0B-DABDDFE6C25E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/>
      <dgm:spPr/>
      <dgm:t>
        <a:bodyPr/>
        <a:lstStyle/>
        <a:p>
          <a:r>
            <a:rPr lang="tr-TR" b="1" dirty="0" smtClean="0"/>
            <a:t>DENVER GELİŞİM TARAMA TESTİ-II (DGTT-II) 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516E24E3-70BF-4B90-9A9F-E67D5839AB1A}">
      <dgm:prSet/>
      <dgm:spPr/>
      <dgm:t>
        <a:bodyPr/>
        <a:lstStyle/>
        <a:p>
          <a:r>
            <a:rPr lang="tr-TR" dirty="0" smtClean="0"/>
            <a:t>Sıfır-altı yaşlar arasında görülebilen gelişimsel sorunları belirlemede sağlık personeline yardımcı olması amacıyla </a:t>
          </a:r>
          <a:r>
            <a:rPr lang="tr-TR" dirty="0" err="1" smtClean="0"/>
            <a:t>Frankenburg</a:t>
          </a:r>
          <a:r>
            <a:rPr lang="tr-TR" dirty="0" smtClean="0"/>
            <a:t> ve arkadaşları (1967) tarafından geliştirilmiştir (</a:t>
          </a:r>
          <a:endParaRPr lang="tr-TR" dirty="0"/>
        </a:p>
      </dgm:t>
    </dgm:pt>
    <dgm:pt modelId="{5193CB2B-463E-4981-BA9C-A1D52DFBAC4F}" type="parTrans" cxnId="{46A1A01E-E475-4811-9693-3887CE292588}">
      <dgm:prSet/>
      <dgm:spPr/>
    </dgm:pt>
    <dgm:pt modelId="{5158B9DD-5DDA-4D7C-8E39-8FC5668CD253}" type="sibTrans" cxnId="{46A1A01E-E475-4811-9693-3887CE292588}">
      <dgm:prSet/>
      <dgm:spPr/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 custScaleX="1688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7E99E1B-8293-4B90-B201-113D4A80B62A}" type="presOf" srcId="{516E24E3-70BF-4B90-9A9F-E67D5839AB1A}" destId="{B0CE5611-6791-4C87-8ACC-D1B3D06FC1B3}" srcOrd="0" destOrd="0" presId="urn:microsoft.com/office/officeart/2005/8/layout/vList6"/>
    <dgm:cxn modelId="{5DA5EFCC-6C30-411F-B11D-D364DA686EF9}" type="presOf" srcId="{F6FF5439-3062-47D6-B57F-A2C1A6E5D79A}" destId="{A8276BF2-FD23-4650-8D46-5D410C7CE9A9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359220C5-4936-4881-9125-D44E959E1C91}" type="presOf" srcId="{47532481-80DD-44CD-85CF-AA9C087CAC63}" destId="{F7448693-9B1C-4C76-AECC-F673466AF28A}" srcOrd="0" destOrd="0" presId="urn:microsoft.com/office/officeart/2005/8/layout/vList6"/>
    <dgm:cxn modelId="{46A1A01E-E475-4811-9693-3887CE292588}" srcId="{F6FF5439-3062-47D6-B57F-A2C1A6E5D79A}" destId="{516E24E3-70BF-4B90-9A9F-E67D5839AB1A}" srcOrd="0" destOrd="0" parTransId="{5193CB2B-463E-4981-BA9C-A1D52DFBAC4F}" sibTransId="{5158B9DD-5DDA-4D7C-8E39-8FC5668CD253}"/>
    <dgm:cxn modelId="{B689392C-E59B-4A95-B3A3-B14DD3CFE1C7}" type="presParOf" srcId="{F7448693-9B1C-4C76-AECC-F673466AF28A}" destId="{7774E89D-B178-49AD-BA9B-34FE0EDB75C3}" srcOrd="0" destOrd="0" presId="urn:microsoft.com/office/officeart/2005/8/layout/vList6"/>
    <dgm:cxn modelId="{5B88ACCC-8151-4813-82FE-695A31BDE412}" type="presParOf" srcId="{7774E89D-B178-49AD-BA9B-34FE0EDB75C3}" destId="{A8276BF2-FD23-4650-8D46-5D410C7CE9A9}" srcOrd="0" destOrd="0" presId="urn:microsoft.com/office/officeart/2005/8/layout/vList6"/>
    <dgm:cxn modelId="{B4F670FF-3447-4E6F-8273-6EA83E5CF4AC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b="1" dirty="0" smtClean="0"/>
            <a:t>GAZİ ERKEN ÇOCUKLUK DEĞERLENDİRME ARACI (GEÇDA)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DAD3976C-3CA0-477F-B60F-1D71F3B5239C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dirty="0" smtClean="0"/>
            <a:t>Sıfır-yetmiş iki ay arasındaki çocukların gelişimlerini ayrıntılı olarak değerlendirebilecek, eğitim yaşantılarının düzenlenmesinde ve çocuklardaki gelişimsel geriliklerin erken tanılanmasında kullanılabilecek bir gelişim değerlendirme aracıdır </a:t>
          </a:r>
          <a:endParaRPr lang="tr-TR" dirty="0"/>
        </a:p>
      </dgm:t>
    </dgm:pt>
    <dgm:pt modelId="{61A6C78A-1321-43C4-8258-AC9E4D6323F4}" type="parTrans" cxnId="{DF4FDA62-1620-4F4F-9344-5FF61B459A0B}">
      <dgm:prSet/>
      <dgm:spPr/>
    </dgm:pt>
    <dgm:pt modelId="{8790BA32-9937-426D-A863-365741B4558A}" type="sibTrans" cxnId="{DF4FDA62-1620-4F4F-9344-5FF61B459A0B}">
      <dgm:prSet/>
      <dgm:spPr/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 custScaleX="13752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F4FDA62-1620-4F4F-9344-5FF61B459A0B}" srcId="{F6FF5439-3062-47D6-B57F-A2C1A6E5D79A}" destId="{DAD3976C-3CA0-477F-B60F-1D71F3B5239C}" srcOrd="0" destOrd="0" parTransId="{61A6C78A-1321-43C4-8258-AC9E4D6323F4}" sibTransId="{8790BA32-9937-426D-A863-365741B4558A}"/>
    <dgm:cxn modelId="{D52CE261-7DF4-41BD-A287-41206BBBD48D}" type="presOf" srcId="{F6FF5439-3062-47D6-B57F-A2C1A6E5D79A}" destId="{A8276BF2-FD23-4650-8D46-5D410C7CE9A9}" srcOrd="0" destOrd="0" presId="urn:microsoft.com/office/officeart/2005/8/layout/vList6"/>
    <dgm:cxn modelId="{7161F9C4-5CE7-4219-8422-C76D5EBB8F34}" type="presOf" srcId="{47532481-80DD-44CD-85CF-AA9C087CAC63}" destId="{F7448693-9B1C-4C76-AECC-F673466AF28A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E8EC7F90-7FB5-40EC-A4F1-6AC2DB935A03}" type="presOf" srcId="{DAD3976C-3CA0-477F-B60F-1D71F3B5239C}" destId="{B0CE5611-6791-4C87-8ACC-D1B3D06FC1B3}" srcOrd="0" destOrd="0" presId="urn:microsoft.com/office/officeart/2005/8/layout/vList6"/>
    <dgm:cxn modelId="{7DF25074-7C8E-4444-9FA5-5E95913AA497}" type="presParOf" srcId="{F7448693-9B1C-4C76-AECC-F673466AF28A}" destId="{7774E89D-B178-49AD-BA9B-34FE0EDB75C3}" srcOrd="0" destOrd="0" presId="urn:microsoft.com/office/officeart/2005/8/layout/vList6"/>
    <dgm:cxn modelId="{7A78FD68-59A1-44CD-9F56-2FC03FAF3212}" type="presParOf" srcId="{7774E89D-B178-49AD-BA9B-34FE0EDB75C3}" destId="{A8276BF2-FD23-4650-8D46-5D410C7CE9A9}" srcOrd="0" destOrd="0" presId="urn:microsoft.com/office/officeart/2005/8/layout/vList6"/>
    <dgm:cxn modelId="{A84481C4-5ACA-46AB-A4A6-7A20426C309E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b="1" dirty="0" smtClean="0"/>
            <a:t>BAYLEY BEBEK GELİŞİM ENVANTERİ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CD2DE823-1FED-4D4E-9D8E-3F5B3C977C5E}">
      <dgm:prSet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dirty="0" smtClean="0"/>
            <a:t>Bebek davranışlarını değerlendirmek ve ilerdeki gelişimi </a:t>
          </a:r>
          <a:r>
            <a:rPr lang="tr-TR" dirty="0" err="1" smtClean="0"/>
            <a:t>yordamak</a:t>
          </a:r>
          <a:r>
            <a:rPr lang="tr-TR" dirty="0" smtClean="0"/>
            <a:t> için Nancy </a:t>
          </a:r>
          <a:r>
            <a:rPr lang="tr-TR" dirty="0" err="1" smtClean="0"/>
            <a:t>Bayley</a:t>
          </a:r>
          <a:r>
            <a:rPr lang="tr-TR" dirty="0" smtClean="0"/>
            <a:t> (1969) tarafından geliştirilmiştir.</a:t>
          </a:r>
          <a:endParaRPr lang="tr-TR" dirty="0"/>
        </a:p>
      </dgm:t>
    </dgm:pt>
    <dgm:pt modelId="{93A870BA-A131-43F2-99E0-FCAA4E8106D7}" type="parTrans" cxnId="{B6E2F65F-C697-4E16-A950-90DD59F2E23E}">
      <dgm:prSet/>
      <dgm:spPr/>
    </dgm:pt>
    <dgm:pt modelId="{6ACBAA6D-D1FB-4413-B94B-AA2DA3909BB7}" type="sibTrans" cxnId="{B6E2F65F-C697-4E16-A950-90DD59F2E23E}">
      <dgm:prSet/>
      <dgm:spPr/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 custScaleX="15347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509277F-5732-4EFD-B1E8-A863C72EEC86}" type="presOf" srcId="{47532481-80DD-44CD-85CF-AA9C087CAC63}" destId="{F7448693-9B1C-4C76-AECC-F673466AF28A}" srcOrd="0" destOrd="0" presId="urn:microsoft.com/office/officeart/2005/8/layout/vList6"/>
    <dgm:cxn modelId="{3429905B-ED42-4C81-AD0E-C1CF0B38ACCC}" type="presOf" srcId="{F6FF5439-3062-47D6-B57F-A2C1A6E5D79A}" destId="{A8276BF2-FD23-4650-8D46-5D410C7CE9A9}" srcOrd="0" destOrd="0" presId="urn:microsoft.com/office/officeart/2005/8/layout/vList6"/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B6E2F65F-C697-4E16-A950-90DD59F2E23E}" srcId="{F6FF5439-3062-47D6-B57F-A2C1A6E5D79A}" destId="{CD2DE823-1FED-4D4E-9D8E-3F5B3C977C5E}" srcOrd="0" destOrd="0" parTransId="{93A870BA-A131-43F2-99E0-FCAA4E8106D7}" sibTransId="{6ACBAA6D-D1FB-4413-B94B-AA2DA3909BB7}"/>
    <dgm:cxn modelId="{AFCCC8B1-58C6-4FAE-90B1-416258069D74}" type="presOf" srcId="{CD2DE823-1FED-4D4E-9D8E-3F5B3C977C5E}" destId="{B0CE5611-6791-4C87-8ACC-D1B3D06FC1B3}" srcOrd="0" destOrd="0" presId="urn:microsoft.com/office/officeart/2005/8/layout/vList6"/>
    <dgm:cxn modelId="{4798E5F9-EF2F-41E5-9413-8D6EA9DEE4DB}" type="presParOf" srcId="{F7448693-9B1C-4C76-AECC-F673466AF28A}" destId="{7774E89D-B178-49AD-BA9B-34FE0EDB75C3}" srcOrd="0" destOrd="0" presId="urn:microsoft.com/office/officeart/2005/8/layout/vList6"/>
    <dgm:cxn modelId="{C07135AD-1E61-40D0-9DBC-3D9A1C74E334}" type="presParOf" srcId="{7774E89D-B178-49AD-BA9B-34FE0EDB75C3}" destId="{A8276BF2-FD23-4650-8D46-5D410C7CE9A9}" srcOrd="0" destOrd="0" presId="urn:microsoft.com/office/officeart/2005/8/layout/vList6"/>
    <dgm:cxn modelId="{B1F4CEF3-A043-4BAE-BBBF-FB8F87EB08D7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7532481-80DD-44CD-85CF-AA9C087CAC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FF5439-3062-47D6-B57F-A2C1A6E5D79A}">
      <dgm:prSet phldrT="[Metin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b="1" dirty="0" smtClean="0"/>
            <a:t>PORTAGE ERKEN EĞİTİM PROGRAMI</a:t>
          </a:r>
          <a:endParaRPr lang="tr-TR" dirty="0"/>
        </a:p>
      </dgm:t>
    </dgm:pt>
    <dgm:pt modelId="{B9DD6C62-C202-486A-9140-362458234B16}" type="parTrans" cxnId="{B7260138-E162-486C-AF4C-AE33A538A279}">
      <dgm:prSet/>
      <dgm:spPr/>
      <dgm:t>
        <a:bodyPr/>
        <a:lstStyle/>
        <a:p>
          <a:endParaRPr lang="tr-TR"/>
        </a:p>
      </dgm:t>
    </dgm:pt>
    <dgm:pt modelId="{68BEA468-BA86-4C35-BEF5-3C76002046B9}" type="sibTrans" cxnId="{B7260138-E162-486C-AF4C-AE33A538A279}">
      <dgm:prSet/>
      <dgm:spPr/>
      <dgm:t>
        <a:bodyPr/>
        <a:lstStyle/>
        <a:p>
          <a:endParaRPr lang="tr-TR"/>
        </a:p>
      </dgm:t>
    </dgm:pt>
    <dgm:pt modelId="{1F81FF29-6E7C-4776-A6B9-41F3F15A91F2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dirty="0" smtClean="0"/>
            <a:t>Okul öncesi çocukların gelişimsel becerilerini değerlendirmeye ve ihtiyaçlarına uygun gelişim ve eğitim programı hazırlamaya yönelik bir eğitim programıdır</a:t>
          </a:r>
          <a:endParaRPr lang="tr-TR" dirty="0"/>
        </a:p>
      </dgm:t>
    </dgm:pt>
    <dgm:pt modelId="{C36B57AE-46F6-4270-861C-80683C403670}" type="parTrans" cxnId="{58EC84D1-08DB-4CA1-80F1-B4C7CD9A29A5}">
      <dgm:prSet/>
      <dgm:spPr/>
    </dgm:pt>
    <dgm:pt modelId="{9AB1B5A5-136A-4F57-8029-E619FF6F8772}" type="sibTrans" cxnId="{58EC84D1-08DB-4CA1-80F1-B4C7CD9A29A5}">
      <dgm:prSet/>
      <dgm:spPr/>
    </dgm:pt>
    <dgm:pt modelId="{F7448693-9B1C-4C76-AECC-F673466AF28A}" type="pres">
      <dgm:prSet presAssocID="{47532481-80DD-44CD-85CF-AA9C087CAC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74E89D-B178-49AD-BA9B-34FE0EDB75C3}" type="pres">
      <dgm:prSet presAssocID="{F6FF5439-3062-47D6-B57F-A2C1A6E5D79A}" presName="linNode" presStyleCnt="0"/>
      <dgm:spPr/>
    </dgm:pt>
    <dgm:pt modelId="{A8276BF2-FD23-4650-8D46-5D410C7CE9A9}" type="pres">
      <dgm:prSet presAssocID="{F6FF5439-3062-47D6-B57F-A2C1A6E5D79A}" presName="parentShp" presStyleLbl="node1" presStyleIdx="0" presStyleCnt="1" custScaleX="9357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CE5611-6791-4C87-8ACC-D1B3D06FC1B3}" type="pres">
      <dgm:prSet presAssocID="{F6FF5439-3062-47D6-B57F-A2C1A6E5D79A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7260138-E162-486C-AF4C-AE33A538A279}" srcId="{47532481-80DD-44CD-85CF-AA9C087CAC63}" destId="{F6FF5439-3062-47D6-B57F-A2C1A6E5D79A}" srcOrd="0" destOrd="0" parTransId="{B9DD6C62-C202-486A-9140-362458234B16}" sibTransId="{68BEA468-BA86-4C35-BEF5-3C76002046B9}"/>
    <dgm:cxn modelId="{853E1E31-7199-476A-A783-6C404B9D46CC}" type="presOf" srcId="{47532481-80DD-44CD-85CF-AA9C087CAC63}" destId="{F7448693-9B1C-4C76-AECC-F673466AF28A}" srcOrd="0" destOrd="0" presId="urn:microsoft.com/office/officeart/2005/8/layout/vList6"/>
    <dgm:cxn modelId="{6F558F91-CDDF-4A87-B947-3D60423F14BF}" type="presOf" srcId="{1F81FF29-6E7C-4776-A6B9-41F3F15A91F2}" destId="{B0CE5611-6791-4C87-8ACC-D1B3D06FC1B3}" srcOrd="0" destOrd="0" presId="urn:microsoft.com/office/officeart/2005/8/layout/vList6"/>
    <dgm:cxn modelId="{FE3249AB-07EF-4A2E-B157-98EC6D170BB1}" type="presOf" srcId="{F6FF5439-3062-47D6-B57F-A2C1A6E5D79A}" destId="{A8276BF2-FD23-4650-8D46-5D410C7CE9A9}" srcOrd="0" destOrd="0" presId="urn:microsoft.com/office/officeart/2005/8/layout/vList6"/>
    <dgm:cxn modelId="{58EC84D1-08DB-4CA1-80F1-B4C7CD9A29A5}" srcId="{F6FF5439-3062-47D6-B57F-A2C1A6E5D79A}" destId="{1F81FF29-6E7C-4776-A6B9-41F3F15A91F2}" srcOrd="0" destOrd="0" parTransId="{C36B57AE-46F6-4270-861C-80683C403670}" sibTransId="{9AB1B5A5-136A-4F57-8029-E619FF6F8772}"/>
    <dgm:cxn modelId="{D99F5675-9CED-4905-AF8F-3BE7EBA943C9}" type="presParOf" srcId="{F7448693-9B1C-4C76-AECC-F673466AF28A}" destId="{7774E89D-B178-49AD-BA9B-34FE0EDB75C3}" srcOrd="0" destOrd="0" presId="urn:microsoft.com/office/officeart/2005/8/layout/vList6"/>
    <dgm:cxn modelId="{33EC87C7-20B5-4111-AAD0-2E96A5CEBD0C}" type="presParOf" srcId="{7774E89D-B178-49AD-BA9B-34FE0EDB75C3}" destId="{A8276BF2-FD23-4650-8D46-5D410C7CE9A9}" srcOrd="0" destOrd="0" presId="urn:microsoft.com/office/officeart/2005/8/layout/vList6"/>
    <dgm:cxn modelId="{A7139C2E-AA55-4194-B1A5-0B1B5667CD65}" type="presParOf" srcId="{7774E89D-B178-49AD-BA9B-34FE0EDB75C3}" destId="{B0CE5611-6791-4C87-8ACC-D1B3D06FC1B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C8E48-051F-4E80-892B-4F22D0370C0F}">
      <dsp:nvSpPr>
        <dsp:cNvPr id="0" name=""/>
        <dsp:cNvSpPr/>
      </dsp:nvSpPr>
      <dsp:spPr>
        <a:xfrm>
          <a:off x="0" y="414292"/>
          <a:ext cx="835824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001371-5ACD-4CA0-A9C5-436F21F5458D}">
      <dsp:nvSpPr>
        <dsp:cNvPr id="0" name=""/>
        <dsp:cNvSpPr/>
      </dsp:nvSpPr>
      <dsp:spPr>
        <a:xfrm>
          <a:off x="417912" y="45292"/>
          <a:ext cx="5850772" cy="7380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smtClean="0">
              <a:latin typeface="Arial Black" pitchFamily="34" charset="0"/>
            </a:rPr>
            <a:t>STANDART TESTLERLE DEĞERLENDİRME</a:t>
          </a:r>
          <a:endParaRPr lang="tr-TR" sz="2000" kern="1200" dirty="0">
            <a:latin typeface="Arial Black" pitchFamily="34" charset="0"/>
          </a:endParaRPr>
        </a:p>
      </dsp:txBody>
      <dsp:txXfrm>
        <a:off x="453938" y="81318"/>
        <a:ext cx="5778720" cy="665948"/>
      </dsp:txXfrm>
    </dsp:sp>
    <dsp:sp modelId="{B384B860-43D2-4CA7-A07A-C29EE4955B06}">
      <dsp:nvSpPr>
        <dsp:cNvPr id="0" name=""/>
        <dsp:cNvSpPr/>
      </dsp:nvSpPr>
      <dsp:spPr>
        <a:xfrm>
          <a:off x="0" y="1548293"/>
          <a:ext cx="835824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A6EC65-E60B-4721-9DC8-09E1482DD329}">
      <dsp:nvSpPr>
        <dsp:cNvPr id="0" name=""/>
        <dsp:cNvSpPr/>
      </dsp:nvSpPr>
      <dsp:spPr>
        <a:xfrm>
          <a:off x="417912" y="1179293"/>
          <a:ext cx="5850772" cy="73800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Arial Black" pitchFamily="34" charset="0"/>
            </a:rPr>
            <a:t>GÖZLEM YOLUYLA </a:t>
          </a:r>
          <a:r>
            <a:rPr lang="tr-TR" sz="2000" b="1" kern="1200" dirty="0" smtClean="0">
              <a:latin typeface="Arial Black" pitchFamily="34" charset="0"/>
            </a:rPr>
            <a:t>DEĞERLENDİRME</a:t>
          </a:r>
          <a:endParaRPr lang="tr-TR" sz="2000" kern="1200" dirty="0">
            <a:latin typeface="Arial Black" pitchFamily="34" charset="0"/>
          </a:endParaRPr>
        </a:p>
      </dsp:txBody>
      <dsp:txXfrm>
        <a:off x="453938" y="1215319"/>
        <a:ext cx="5778720" cy="665948"/>
      </dsp:txXfrm>
    </dsp:sp>
    <dsp:sp modelId="{3B5170B9-FBA1-4B27-BBE6-3A0D9976B359}">
      <dsp:nvSpPr>
        <dsp:cNvPr id="0" name=""/>
        <dsp:cNvSpPr/>
      </dsp:nvSpPr>
      <dsp:spPr>
        <a:xfrm>
          <a:off x="0" y="2682292"/>
          <a:ext cx="835824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56E26-4474-42EF-AD6A-5020EB5EEF60}">
      <dsp:nvSpPr>
        <dsp:cNvPr id="0" name=""/>
        <dsp:cNvSpPr/>
      </dsp:nvSpPr>
      <dsp:spPr>
        <a:xfrm>
          <a:off x="417912" y="2313292"/>
          <a:ext cx="5850772" cy="7380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Arial Black" pitchFamily="34" charset="0"/>
            </a:rPr>
            <a:t>OYUN YOLUYLA </a:t>
          </a:r>
          <a:r>
            <a:rPr lang="tr-TR" sz="2000" b="1" kern="1200" dirty="0" smtClean="0">
              <a:latin typeface="Arial Black" pitchFamily="34" charset="0"/>
            </a:rPr>
            <a:t>DEĞERLENDİRME</a:t>
          </a:r>
          <a:endParaRPr lang="tr-TR" sz="2000" kern="1200" dirty="0">
            <a:latin typeface="Arial Black" pitchFamily="34" charset="0"/>
          </a:endParaRPr>
        </a:p>
      </dsp:txBody>
      <dsp:txXfrm>
        <a:off x="453938" y="2349318"/>
        <a:ext cx="5778720" cy="6659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186106" y="0"/>
          <a:ext cx="4937760" cy="56261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1" kern="1200" dirty="0" smtClean="0"/>
            <a:t>İlk “zeka testi” Fransız okul sistemi için </a:t>
          </a:r>
          <a:r>
            <a:rPr lang="tr-TR" sz="2800" b="1" kern="1200" dirty="0" err="1" smtClean="0"/>
            <a:t>Sorbonne</a:t>
          </a:r>
          <a:r>
            <a:rPr lang="tr-TR" sz="2800" b="1" kern="1200" dirty="0" smtClean="0"/>
            <a:t> psikoloji laboratuarı yöneticisi </a:t>
          </a:r>
          <a:r>
            <a:rPr lang="tr-TR" sz="2800" b="1" kern="1200" dirty="0" err="1" smtClean="0"/>
            <a:t>Alfred</a:t>
          </a:r>
          <a:r>
            <a:rPr lang="tr-TR" sz="2800" b="1" kern="1200" dirty="0" smtClean="0"/>
            <a:t> </a:t>
          </a:r>
          <a:r>
            <a:rPr lang="tr-TR" sz="2800" b="1" kern="1200" dirty="0" err="1" smtClean="0"/>
            <a:t>Binet</a:t>
          </a:r>
          <a:r>
            <a:rPr lang="tr-TR" sz="2800" b="1" kern="1200" dirty="0" smtClean="0"/>
            <a:t> ve çalışma arkadaşı Theodore </a:t>
          </a:r>
          <a:r>
            <a:rPr lang="tr-TR" sz="2800" b="1" kern="1200" dirty="0" err="1" smtClean="0"/>
            <a:t>Simon</a:t>
          </a:r>
          <a:r>
            <a:rPr lang="tr-TR" sz="2800" b="1" kern="1200" dirty="0" smtClean="0"/>
            <a:t> tarafından </a:t>
          </a:r>
          <a:r>
            <a:rPr lang="tr-TR" sz="2800" b="1" kern="1200" dirty="0" smtClean="0"/>
            <a:t>hazırlanmıştır</a:t>
          </a:r>
          <a:endParaRPr lang="tr-TR" sz="2800" b="1" kern="1200" dirty="0"/>
        </a:p>
      </dsp:txBody>
      <dsp:txXfrm>
        <a:off x="3186106" y="703265"/>
        <a:ext cx="3086100" cy="4219590"/>
      </dsp:txXfrm>
    </dsp:sp>
    <dsp:sp modelId="{A8276BF2-FD23-4650-8D46-5D410C7CE9A9}">
      <dsp:nvSpPr>
        <dsp:cNvPr id="0" name=""/>
        <dsp:cNvSpPr/>
      </dsp:nvSpPr>
      <dsp:spPr>
        <a:xfrm>
          <a:off x="105733" y="0"/>
          <a:ext cx="3080372" cy="5626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dirty="0" smtClean="0"/>
            <a:t>STANFORD-BINET ZEKA ÖLÇEĞİ</a:t>
          </a:r>
          <a:endParaRPr lang="tr-TR" sz="4000" kern="1200" dirty="0"/>
        </a:p>
      </dsp:txBody>
      <dsp:txXfrm>
        <a:off x="256104" y="150371"/>
        <a:ext cx="2779630" cy="53253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186106" y="0"/>
          <a:ext cx="4937760" cy="56261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685" tIns="19685" rIns="19685" bIns="19685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100" b="1" i="0" kern="1200" dirty="0" smtClean="0"/>
            <a:t>Çocukların okula, okulun gerektirdiği kurallara ve öğrenmeye hazır olup olmadığını saptamak amacıyla yapılan bir testtir. </a:t>
          </a:r>
          <a:endParaRPr lang="tr-TR" sz="3100" b="1" kern="1200" dirty="0"/>
        </a:p>
      </dsp:txBody>
      <dsp:txXfrm>
        <a:off x="3186106" y="703265"/>
        <a:ext cx="3086100" cy="4219590"/>
      </dsp:txXfrm>
    </dsp:sp>
    <dsp:sp modelId="{A8276BF2-FD23-4650-8D46-5D410C7CE9A9}">
      <dsp:nvSpPr>
        <dsp:cNvPr id="0" name=""/>
        <dsp:cNvSpPr/>
      </dsp:nvSpPr>
      <dsp:spPr>
        <a:xfrm>
          <a:off x="105733" y="0"/>
          <a:ext cx="3080372" cy="5626120"/>
        </a:xfrm>
        <a:prstGeom prst="round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b="1" i="0" kern="1200" dirty="0" smtClean="0"/>
            <a:t>METROPOLITAN OKUL OLGUNLUĞU TESTİ</a:t>
          </a:r>
          <a:endParaRPr lang="tr-TR" sz="3000" b="1" kern="1200" dirty="0"/>
        </a:p>
      </dsp:txBody>
      <dsp:txXfrm>
        <a:off x="256104" y="150371"/>
        <a:ext cx="2779630" cy="532537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186106" y="0"/>
          <a:ext cx="4937760" cy="56261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Çocukların dil gelişim düzeylerini belirlemek amacıyla kullanılan ve orijinali İngilizce “</a:t>
          </a:r>
          <a:r>
            <a:rPr lang="tr-TR" sz="2500" kern="1200" dirty="0" err="1" smtClean="0"/>
            <a:t>Peabody</a:t>
          </a:r>
          <a:r>
            <a:rPr lang="tr-TR" sz="2500" kern="1200" dirty="0" smtClean="0"/>
            <a:t>- Picture-</a:t>
          </a:r>
          <a:r>
            <a:rPr lang="tr-TR" sz="2500" kern="1200" dirty="0" err="1" smtClean="0"/>
            <a:t>Vocabulary</a:t>
          </a:r>
          <a:r>
            <a:rPr lang="tr-TR" sz="2500" kern="1200" dirty="0" smtClean="0"/>
            <a:t> Test” olarak adlandırılan </a:t>
          </a:r>
          <a:r>
            <a:rPr lang="tr-TR" sz="2500" kern="1200" dirty="0" err="1" smtClean="0"/>
            <a:t>Peabody</a:t>
          </a:r>
          <a:r>
            <a:rPr lang="tr-TR" sz="2500" kern="1200" dirty="0" smtClean="0"/>
            <a:t> Resim-Kelime Testi, L.M. </a:t>
          </a:r>
          <a:r>
            <a:rPr lang="tr-TR" sz="2500" kern="1200" dirty="0" err="1" smtClean="0"/>
            <a:t>Dunn</a:t>
          </a:r>
          <a:r>
            <a:rPr lang="tr-TR" sz="2500" kern="1200" dirty="0" smtClean="0"/>
            <a:t> (1959) tarafından </a:t>
          </a:r>
          <a:r>
            <a:rPr lang="tr-TR" sz="2500" kern="1200" dirty="0" smtClean="0"/>
            <a:t>hazırlanmıştır</a:t>
          </a:r>
          <a:endParaRPr lang="tr-TR" sz="2500" kern="1200" dirty="0"/>
        </a:p>
      </dsp:txBody>
      <dsp:txXfrm>
        <a:off x="3186106" y="703265"/>
        <a:ext cx="3086100" cy="4219590"/>
      </dsp:txXfrm>
    </dsp:sp>
    <dsp:sp modelId="{A8276BF2-FD23-4650-8D46-5D410C7CE9A9}">
      <dsp:nvSpPr>
        <dsp:cNvPr id="0" name=""/>
        <dsp:cNvSpPr/>
      </dsp:nvSpPr>
      <dsp:spPr>
        <a:xfrm>
          <a:off x="105733" y="0"/>
          <a:ext cx="3080372" cy="5626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PEABODY RESİM-KELİME TESTİ</a:t>
          </a:r>
          <a:endParaRPr lang="tr-TR" sz="4900" b="1" kern="1200" dirty="0">
            <a:latin typeface="Arial Black" pitchFamily="34" charset="0"/>
          </a:endParaRPr>
        </a:p>
      </dsp:txBody>
      <dsp:txXfrm>
        <a:off x="256104" y="150371"/>
        <a:ext cx="2779630" cy="5325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291839" y="0"/>
          <a:ext cx="4937760" cy="4525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err="1" smtClean="0"/>
            <a:t>Apgar</a:t>
          </a:r>
          <a:r>
            <a:rPr lang="tr-TR" sz="3000" kern="1200" dirty="0" smtClean="0"/>
            <a:t> puanlaması doktor </a:t>
          </a:r>
          <a:r>
            <a:rPr lang="tr-TR" sz="3000" kern="1200" dirty="0" err="1" smtClean="0"/>
            <a:t>virginia</a:t>
          </a:r>
          <a:r>
            <a:rPr lang="tr-TR" sz="3000" kern="1200" dirty="0" smtClean="0"/>
            <a:t> </a:t>
          </a:r>
          <a:r>
            <a:rPr lang="tr-TR" sz="3000" kern="1200" dirty="0" err="1" smtClean="0"/>
            <a:t>apgar</a:t>
          </a:r>
          <a:r>
            <a:rPr lang="tr-TR" sz="3000" kern="1200" dirty="0" smtClean="0"/>
            <a:t> tarafından 1953 yılında geliştirilmiştir ve halen bir çok ülkede kullanılan bir </a:t>
          </a:r>
          <a:r>
            <a:rPr lang="tr-TR" sz="3000" kern="1200" dirty="0" smtClean="0"/>
            <a:t>ölçektir</a:t>
          </a:r>
          <a:endParaRPr lang="tr-TR" sz="3000" kern="1200" dirty="0"/>
        </a:p>
      </dsp:txBody>
      <dsp:txXfrm>
        <a:off x="3291839" y="565745"/>
        <a:ext cx="3240524" cy="3394473"/>
      </dsp:txXfrm>
    </dsp:sp>
    <dsp:sp modelId="{A8276BF2-FD23-4650-8D46-5D410C7CE9A9}">
      <dsp:nvSpPr>
        <dsp:cNvPr id="0" name=""/>
        <dsp:cNvSpPr/>
      </dsp:nvSpPr>
      <dsp:spPr>
        <a:xfrm>
          <a:off x="0" y="0"/>
          <a:ext cx="3291840" cy="4525963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b="1" kern="1200" dirty="0" smtClean="0"/>
            <a:t>APGAR PUANLAMASI</a:t>
          </a:r>
          <a:endParaRPr lang="tr-TR" sz="3700" kern="1200" dirty="0"/>
        </a:p>
      </dsp:txBody>
      <dsp:txXfrm>
        <a:off x="160694" y="160694"/>
        <a:ext cx="2970452" cy="42045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291839" y="0"/>
          <a:ext cx="4937760" cy="4525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err="1" smtClean="0"/>
            <a:t>Apgar</a:t>
          </a:r>
          <a:r>
            <a:rPr lang="tr-TR" sz="2100" kern="1200" dirty="0" smtClean="0"/>
            <a:t> puanlamasında kalp atışı, solunum gücü, refleks uyarılabilirliği, kas gücü, beden rengi başlıklarında beş özellik, doğumdan sonra bir dakikada ve tekrar beş dakikada değerlendirilmektedir. Her özellik 0-2 arası puan </a:t>
          </a:r>
          <a:r>
            <a:rPr lang="tr-TR" sz="2100" kern="1200" dirty="0" smtClean="0"/>
            <a:t>almaktadır</a:t>
          </a:r>
          <a:endParaRPr lang="tr-TR" sz="2100" kern="1200" dirty="0"/>
        </a:p>
      </dsp:txBody>
      <dsp:txXfrm>
        <a:off x="3291839" y="565745"/>
        <a:ext cx="3240524" cy="3394473"/>
      </dsp:txXfrm>
    </dsp:sp>
    <dsp:sp modelId="{A8276BF2-FD23-4650-8D46-5D410C7CE9A9}">
      <dsp:nvSpPr>
        <dsp:cNvPr id="0" name=""/>
        <dsp:cNvSpPr/>
      </dsp:nvSpPr>
      <dsp:spPr>
        <a:xfrm>
          <a:off x="0" y="0"/>
          <a:ext cx="3291840" cy="4525963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b="1" kern="1200" dirty="0" smtClean="0"/>
            <a:t>APGAR PUANLAMASI</a:t>
          </a:r>
          <a:endParaRPr lang="tr-TR" sz="3700" kern="1200" dirty="0"/>
        </a:p>
      </dsp:txBody>
      <dsp:txXfrm>
        <a:off x="160694" y="160694"/>
        <a:ext cx="2970452" cy="42045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291839" y="0"/>
          <a:ext cx="4937760" cy="452596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Bebeğin reflekslerini, kas </a:t>
          </a:r>
          <a:r>
            <a:rPr lang="tr-TR" sz="2700" kern="1200" dirty="0" err="1" smtClean="0"/>
            <a:t>tonusunu</a:t>
          </a:r>
          <a:r>
            <a:rPr lang="tr-TR" sz="2700" kern="1200" dirty="0" smtClean="0"/>
            <a:t>, durum değişikliklerini, fiziksel ve sosyal uyaranlara verdiği tepkileri ve diğer tepkileri </a:t>
          </a:r>
          <a:r>
            <a:rPr lang="tr-TR" sz="2700" kern="1200" dirty="0" smtClean="0"/>
            <a:t>değerlendirir</a:t>
          </a:r>
          <a:endParaRPr lang="tr-TR" sz="2700" kern="1200" dirty="0"/>
        </a:p>
      </dsp:txBody>
      <dsp:txXfrm>
        <a:off x="3291839" y="565745"/>
        <a:ext cx="3240524" cy="3394473"/>
      </dsp:txXfrm>
    </dsp:sp>
    <dsp:sp modelId="{A8276BF2-FD23-4650-8D46-5D410C7CE9A9}">
      <dsp:nvSpPr>
        <dsp:cNvPr id="0" name=""/>
        <dsp:cNvSpPr/>
      </dsp:nvSpPr>
      <dsp:spPr>
        <a:xfrm>
          <a:off x="0" y="0"/>
          <a:ext cx="3291840" cy="4525963"/>
        </a:xfrm>
        <a:prstGeom prst="round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b="1" kern="1200" dirty="0" smtClean="0"/>
            <a:t>YENİ DOĞMUŞ BEBEKLER İÇİN DAVRANIŞSAL DEĞERLENDİRME ÖLÇEĞİ</a:t>
          </a:r>
          <a:endParaRPr lang="tr-TR" sz="3000" kern="1200" dirty="0"/>
        </a:p>
      </dsp:txBody>
      <dsp:txXfrm>
        <a:off x="160694" y="160694"/>
        <a:ext cx="2970452" cy="4204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291839" y="0"/>
          <a:ext cx="4937760" cy="452596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Bebek ve çocukların gelişimi ile ilgili derinlemesine ve sistemli bilgi sağlamaya yönelik olarak Savaşır </a:t>
          </a:r>
          <a:r>
            <a:rPr lang="tr-TR" sz="2800" kern="1200" dirty="0" err="1" smtClean="0"/>
            <a:t>vd</a:t>
          </a:r>
          <a:r>
            <a:rPr lang="tr-TR" sz="2800" kern="1200" dirty="0" smtClean="0"/>
            <a:t>. (1995) tarafından geliştirilmiştir. </a:t>
          </a:r>
          <a:endParaRPr lang="tr-TR" sz="2800" kern="1200" dirty="0"/>
        </a:p>
      </dsp:txBody>
      <dsp:txXfrm>
        <a:off x="3291839" y="565745"/>
        <a:ext cx="3240524" cy="3394473"/>
      </dsp:txXfrm>
    </dsp:sp>
    <dsp:sp modelId="{A8276BF2-FD23-4650-8D46-5D410C7CE9A9}">
      <dsp:nvSpPr>
        <dsp:cNvPr id="0" name=""/>
        <dsp:cNvSpPr/>
      </dsp:nvSpPr>
      <dsp:spPr>
        <a:xfrm>
          <a:off x="0" y="0"/>
          <a:ext cx="3291840" cy="4525963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b="1" kern="1200" dirty="0" smtClean="0"/>
            <a:t>ANKARA GELİŞİM TARAMA ENVANTERİ</a:t>
          </a:r>
          <a:endParaRPr lang="tr-TR" sz="4300" kern="1200" dirty="0"/>
        </a:p>
      </dsp:txBody>
      <dsp:txXfrm>
        <a:off x="160694" y="160694"/>
        <a:ext cx="2970452" cy="42045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2331304" y="0"/>
          <a:ext cx="5894423" cy="4525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Sıfır-altı yaşlar arasında görülebilen gelişimsel sorunları belirlemede sağlık personeline yardımcı olması amacıyla </a:t>
          </a:r>
          <a:r>
            <a:rPr lang="tr-TR" sz="2900" kern="1200" dirty="0" err="1" smtClean="0"/>
            <a:t>Frankenburg</a:t>
          </a:r>
          <a:r>
            <a:rPr lang="tr-TR" sz="2900" kern="1200" dirty="0" smtClean="0"/>
            <a:t> ve arkadaşları (1967) tarafından geliştirilmiştir </a:t>
          </a:r>
          <a:r>
            <a:rPr lang="tr-TR" sz="2900" kern="1200" dirty="0" smtClean="0"/>
            <a:t>(</a:t>
          </a:r>
          <a:endParaRPr lang="tr-TR" sz="2900" kern="1200" dirty="0"/>
        </a:p>
      </dsp:txBody>
      <dsp:txXfrm>
        <a:off x="2331304" y="565745"/>
        <a:ext cx="4197187" cy="3394473"/>
      </dsp:txXfrm>
    </dsp:sp>
    <dsp:sp modelId="{A8276BF2-FD23-4650-8D46-5D410C7CE9A9}">
      <dsp:nvSpPr>
        <dsp:cNvPr id="0" name=""/>
        <dsp:cNvSpPr/>
      </dsp:nvSpPr>
      <dsp:spPr>
        <a:xfrm>
          <a:off x="3871" y="0"/>
          <a:ext cx="2327433" cy="4525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1" kern="1200" dirty="0" smtClean="0"/>
            <a:t>DENVER GELİŞİM TARAMA TESTİ-II (DGTT-II) </a:t>
          </a:r>
          <a:endParaRPr lang="tr-TR" sz="3800" kern="1200" dirty="0"/>
        </a:p>
      </dsp:txBody>
      <dsp:txXfrm>
        <a:off x="117487" y="113616"/>
        <a:ext cx="2100201" cy="42987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2688361" y="0"/>
          <a:ext cx="5537140" cy="452596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200" kern="1200" dirty="0" smtClean="0"/>
            <a:t>Sıfır-yetmiş iki ay arasındaki çocukların gelişimlerini ayrıntılı olarak değerlendirebilecek, eğitim yaşantılarının düzenlenmesinde ve çocuklardaki gelişimsel geriliklerin erken tanılanmasında kullanılabilecek bir gelişim değerlendirme aracıdır </a:t>
          </a:r>
          <a:r>
            <a:rPr lang="tr-TR" sz="2200" kern="1200" dirty="0" smtClean="0"/>
            <a:t>(</a:t>
          </a:r>
          <a:endParaRPr lang="tr-TR" sz="2200" kern="1200" dirty="0"/>
        </a:p>
      </dsp:txBody>
      <dsp:txXfrm>
        <a:off x="2688361" y="565745"/>
        <a:ext cx="3839904" cy="3394473"/>
      </dsp:txXfrm>
    </dsp:sp>
    <dsp:sp modelId="{A8276BF2-FD23-4650-8D46-5D410C7CE9A9}">
      <dsp:nvSpPr>
        <dsp:cNvPr id="0" name=""/>
        <dsp:cNvSpPr/>
      </dsp:nvSpPr>
      <dsp:spPr>
        <a:xfrm>
          <a:off x="4097" y="0"/>
          <a:ext cx="2684264" cy="4525963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GAZİ ERKEN ÇOCUKLUK DEĞERLENDİRME ARACI (GEÇDA)</a:t>
          </a:r>
          <a:endParaRPr lang="tr-TR" sz="2400" kern="1200" dirty="0"/>
        </a:p>
      </dsp:txBody>
      <dsp:txXfrm>
        <a:off x="135132" y="131035"/>
        <a:ext cx="2422194" cy="42638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2492791" y="0"/>
          <a:ext cx="5735399" cy="452596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400" kern="1200" dirty="0" smtClean="0"/>
            <a:t>Bebek davranışlarını değerlendirmek ve ilerdeki gelişimi </a:t>
          </a:r>
          <a:r>
            <a:rPr lang="tr-TR" sz="3400" kern="1200" dirty="0" err="1" smtClean="0"/>
            <a:t>yordamak</a:t>
          </a:r>
          <a:r>
            <a:rPr lang="tr-TR" sz="3400" kern="1200" dirty="0" smtClean="0"/>
            <a:t> için Nancy </a:t>
          </a:r>
          <a:r>
            <a:rPr lang="tr-TR" sz="3400" kern="1200" dirty="0" err="1" smtClean="0"/>
            <a:t>Bayley</a:t>
          </a:r>
          <a:r>
            <a:rPr lang="tr-TR" sz="3400" kern="1200" dirty="0" smtClean="0"/>
            <a:t> (1969) </a:t>
          </a:r>
          <a:r>
            <a:rPr lang="tr-TR" sz="3400" kern="1200" dirty="0" smtClean="0"/>
            <a:t>tarafından geliştirilmiştir.</a:t>
          </a:r>
          <a:endParaRPr lang="tr-TR" sz="3400" kern="1200" dirty="0"/>
        </a:p>
      </dsp:txBody>
      <dsp:txXfrm>
        <a:off x="2492791" y="565745"/>
        <a:ext cx="4038163" cy="3394473"/>
      </dsp:txXfrm>
    </dsp:sp>
    <dsp:sp modelId="{A8276BF2-FD23-4650-8D46-5D410C7CE9A9}">
      <dsp:nvSpPr>
        <dsp:cNvPr id="0" name=""/>
        <dsp:cNvSpPr/>
      </dsp:nvSpPr>
      <dsp:spPr>
        <a:xfrm>
          <a:off x="1408" y="0"/>
          <a:ext cx="2491382" cy="4525963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b="1" kern="1200" dirty="0" smtClean="0"/>
            <a:t>BAYLEY BEBEK GELİŞİM ENVANTERİ</a:t>
          </a:r>
          <a:endParaRPr lang="tr-TR" sz="3300" kern="1200" dirty="0"/>
        </a:p>
      </dsp:txBody>
      <dsp:txXfrm>
        <a:off x="123027" y="121619"/>
        <a:ext cx="2248144" cy="42827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E5611-6791-4C87-8ACC-D1B3D06FC1B3}">
      <dsp:nvSpPr>
        <dsp:cNvPr id="0" name=""/>
        <dsp:cNvSpPr/>
      </dsp:nvSpPr>
      <dsp:spPr>
        <a:xfrm>
          <a:off x="3186106" y="0"/>
          <a:ext cx="4937760" cy="452596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Okul öncesi çocukların gelişimsel becerilerini değerlendirmeye ve ihtiyaçlarına uygun gelişim ve eğitim programı hazırlamaya yönelik bir eğitim </a:t>
          </a:r>
          <a:r>
            <a:rPr lang="tr-TR" sz="2600" kern="1200" dirty="0" smtClean="0"/>
            <a:t>programıdır</a:t>
          </a:r>
          <a:endParaRPr lang="tr-TR" sz="2600" kern="1200" dirty="0"/>
        </a:p>
      </dsp:txBody>
      <dsp:txXfrm>
        <a:off x="3186106" y="565745"/>
        <a:ext cx="3240524" cy="3394473"/>
      </dsp:txXfrm>
    </dsp:sp>
    <dsp:sp modelId="{A8276BF2-FD23-4650-8D46-5D410C7CE9A9}">
      <dsp:nvSpPr>
        <dsp:cNvPr id="0" name=""/>
        <dsp:cNvSpPr/>
      </dsp:nvSpPr>
      <dsp:spPr>
        <a:xfrm>
          <a:off x="105733" y="0"/>
          <a:ext cx="3080372" cy="4525963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b="1" kern="1200" dirty="0" smtClean="0"/>
            <a:t>PORTAGE ERKEN EĞİTİM PROGRAMI</a:t>
          </a:r>
          <a:endParaRPr lang="tr-TR" sz="4100" kern="1200" dirty="0"/>
        </a:p>
      </dsp:txBody>
      <dsp:txXfrm>
        <a:off x="256104" y="150371"/>
        <a:ext cx="2779630" cy="4225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85852" y="1071546"/>
            <a:ext cx="6486548" cy="4567254"/>
          </a:xfrm>
        </p:spPr>
        <p:txBody>
          <a:bodyPr>
            <a:normAutofit/>
          </a:bodyPr>
          <a:lstStyle/>
          <a:p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5400" b="1" dirty="0" smtClean="0">
                <a:latin typeface="Arial" pitchFamily="34" charset="0"/>
                <a:cs typeface="Arial" pitchFamily="34" charset="0"/>
              </a:rPr>
              <a:t>GELİŞİMSEL </a:t>
            </a:r>
            <a:r>
              <a:rPr lang="tr-TR" sz="5400" b="1" dirty="0" smtClean="0">
                <a:latin typeface="Arial" pitchFamily="34" charset="0"/>
                <a:cs typeface="Arial" pitchFamily="34" charset="0"/>
              </a:rPr>
              <a:t>DEĞERLENDİRME </a:t>
            </a:r>
            <a:endParaRPr lang="tr-TR" sz="5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5400" b="1" dirty="0" smtClean="0">
                <a:latin typeface="Arial" pitchFamily="34" charset="0"/>
                <a:cs typeface="Arial" pitchFamily="34" charset="0"/>
              </a:rPr>
              <a:t>YÖNTEMLERİ</a:t>
            </a:r>
            <a:endParaRPr lang="tr-TR" sz="5400" dirty="0" smtClean="0">
              <a:latin typeface="Arial" pitchFamily="34" charset="0"/>
              <a:cs typeface="Arial" pitchFamily="34" charset="0"/>
            </a:endParaRPr>
          </a:p>
          <a:p>
            <a:endParaRPr lang="tr-TR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85786" y="121442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15732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152980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28479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34920323"/>
              </p:ext>
            </p:extLst>
          </p:nvPr>
        </p:nvGraphicFramePr>
        <p:xfrm>
          <a:off x="457200" y="500042"/>
          <a:ext cx="8229600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8731749"/>
              </p:ext>
            </p:extLst>
          </p:nvPr>
        </p:nvGraphicFramePr>
        <p:xfrm>
          <a:off x="457200" y="500042"/>
          <a:ext cx="8229600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81866131"/>
              </p:ext>
            </p:extLst>
          </p:nvPr>
        </p:nvGraphicFramePr>
        <p:xfrm>
          <a:off x="457200" y="500042"/>
          <a:ext cx="8229600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karı Bükülmüş Şerit"/>
          <p:cNvSpPr/>
          <p:nvPr/>
        </p:nvSpPr>
        <p:spPr>
          <a:xfrm>
            <a:off x="428596" y="1714488"/>
            <a:ext cx="8215370" cy="4214842"/>
          </a:xfrm>
          <a:prstGeom prst="ellipse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2800" dirty="0" smtClean="0">
                <a:latin typeface="Arial Black" pitchFamily="34" charset="0"/>
              </a:rPr>
              <a:t>GÖZLEM YOLUYLA </a:t>
            </a:r>
            <a:r>
              <a:rPr lang="tr-TR" sz="2800" b="1" dirty="0" smtClean="0">
                <a:latin typeface="Arial Black" pitchFamily="34" charset="0"/>
              </a:rPr>
              <a:t>DEĞERLENDİRME</a:t>
            </a:r>
            <a:endParaRPr lang="tr-TR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357158" y="0"/>
            <a:ext cx="8143932" cy="6858000"/>
          </a:xfrm>
          <a:prstGeom prst="horizontalScroll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latin typeface="Arial Black" pitchFamily="34" charset="0"/>
              </a:rPr>
              <a:t>Çocukların doğal ortamında, dışarıdan hiçbir müdahalede bulunmadan gözlemleyip, belirledikleri süre içinde gördükleri tüm davranışları  kayıt etme yoluyla değerlendirme yöntemidir</a:t>
            </a:r>
            <a:endParaRPr lang="tr-TR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karı Bükülmüş Şerit"/>
          <p:cNvSpPr/>
          <p:nvPr/>
        </p:nvSpPr>
        <p:spPr>
          <a:xfrm>
            <a:off x="428596" y="1714488"/>
            <a:ext cx="8215370" cy="4214842"/>
          </a:xfrm>
          <a:prstGeom prst="ellipseRibbon2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2800" dirty="0" smtClean="0">
                <a:latin typeface="Arial Black" pitchFamily="34" charset="0"/>
              </a:rPr>
              <a:t>OYUN YOLUYLA </a:t>
            </a:r>
            <a:r>
              <a:rPr lang="tr-TR" sz="2800" b="1" dirty="0" smtClean="0">
                <a:latin typeface="Arial Black" pitchFamily="34" charset="0"/>
              </a:rPr>
              <a:t>DEĞERLENDİRME</a:t>
            </a:r>
            <a:endParaRPr lang="tr-TR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357158" y="0"/>
            <a:ext cx="8143932" cy="6858000"/>
          </a:xfrm>
          <a:prstGeom prst="horizontalScroll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latin typeface="Arial Black" pitchFamily="34" charset="0"/>
              </a:rPr>
              <a:t>Oyuna dayalı değerlendirme, çocuğun tek başına, akranları ile ve yetişkinler ile yapılandırılmış veya yapılandırılmamış ortamlarda nasıl oynadığını gözlemlemeyi içeren gelişimsel bir süreçtir </a:t>
            </a:r>
            <a:endParaRPr lang="tr-TR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Çocuğu gelişimsel olarak değerlendirmek için çok  çeşitli yöntemler kullanılır.</a:t>
            </a:r>
          </a:p>
          <a:p>
            <a:r>
              <a:rPr lang="tr-TR" sz="4400" dirty="0" smtClean="0"/>
              <a:t>Bu yöntemlerden bazıları şöyledir.</a:t>
            </a:r>
            <a:endParaRPr lang="tr-TR" sz="4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YARARKANILAN KAYNAKLAR</a:t>
            </a: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ALAKOÇ PİRPİR, D. (2011). Anne Eğitim Programının 5–6 Yaş Çocuklarının Temel Eğitime Hazır Bulunuşluk Düzeyine Etkisinin İncelenmesi. Selçuk Üniversitesi Sosyal Bilimler Enstitüsü Doktora Tezi, 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Konya</a:t>
            </a: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MERAKİ, Z. Ve YILDIZ BIÇAKÇI, M. (2015). Bebeklik ve İlk Çocukluk Döneminde Erken Müdahale. Bebeklik ve İlk Çocukluk Döneminde Gelişim.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Edt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.: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Müdriye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YILDIZ BIÇAKÇI. S:179-199. Ankara: Eğiten Kitap</a:t>
            </a:r>
          </a:p>
          <a:p>
            <a:endParaRPr lang="tr-TR" sz="2400" dirty="0" smtClean="0">
              <a:latin typeface="Arial Black" pitchFamily="34" charset="0"/>
            </a:endParaRPr>
          </a:p>
          <a:p>
            <a:endParaRPr lang="tr-TR" sz="24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şağı Şerit"/>
          <p:cNvSpPr/>
          <p:nvPr/>
        </p:nvSpPr>
        <p:spPr>
          <a:xfrm>
            <a:off x="214282" y="357166"/>
            <a:ext cx="8715436" cy="2214578"/>
          </a:xfrm>
          <a:prstGeom prst="ribbon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latin typeface="Arial Black" pitchFamily="34" charset="0"/>
              </a:rPr>
              <a:t>GELİŞİMSEL DEĞERLENDİRME YÖNTEMLERİ</a:t>
            </a:r>
            <a:endParaRPr lang="tr-TR" sz="3200" dirty="0">
              <a:latin typeface="Arial Black" pitchFamily="34" charset="0"/>
            </a:endParaRPr>
          </a:p>
        </p:txBody>
      </p:sp>
      <p:graphicFrame>
        <p:nvGraphicFramePr>
          <p:cNvPr id="7" name="6 Diyagram"/>
          <p:cNvGraphicFramePr/>
          <p:nvPr/>
        </p:nvGraphicFramePr>
        <p:xfrm>
          <a:off x="571472" y="3214686"/>
          <a:ext cx="8358246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karı Bükülmüş Şerit"/>
          <p:cNvSpPr/>
          <p:nvPr/>
        </p:nvSpPr>
        <p:spPr>
          <a:xfrm>
            <a:off x="428596" y="1714488"/>
            <a:ext cx="8215370" cy="4214842"/>
          </a:xfrm>
          <a:prstGeom prst="ellipseRibbon2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2800" b="1" dirty="0" smtClean="0">
                <a:latin typeface="Arial Black" pitchFamily="34" charset="0"/>
              </a:rPr>
              <a:t>STANDART TESTLERLE DEĞERLENDİRME</a:t>
            </a:r>
            <a:endParaRPr lang="tr-TR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491527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691589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40629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57898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249314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446</Words>
  <Application>Microsoft Office PowerPoint</Application>
  <PresentationFormat>Ekran Gösterisi (4:3)</PresentationFormat>
  <Paragraphs>41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29</cp:revision>
  <dcterms:created xsi:type="dcterms:W3CDTF">2017-01-03T18:35:00Z</dcterms:created>
  <dcterms:modified xsi:type="dcterms:W3CDTF">2017-01-27T11:52:16Z</dcterms:modified>
</cp:coreProperties>
</file>