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7" r:id="rId2"/>
    <p:sldId id="258" r:id="rId3"/>
    <p:sldId id="259" r:id="rId4"/>
    <p:sldId id="260" r:id="rId5"/>
    <p:sldId id="261" r:id="rId6"/>
    <p:sldId id="262" r:id="rId7"/>
    <p:sldId id="263" r:id="rId8"/>
    <p:sldId id="264" r:id="rId9"/>
    <p:sldId id="265" r:id="rId10"/>
    <p:sldId id="266" r:id="rId11"/>
    <p:sldId id="267" r:id="rId12"/>
    <p:sldId id="281"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78" autoAdjust="0"/>
    <p:restoredTop sz="94599"/>
  </p:normalViewPr>
  <p:slideViewPr>
    <p:cSldViewPr snapToGrid="0">
      <p:cViewPr varScale="1">
        <p:scale>
          <a:sx n="106" d="100"/>
          <a:sy n="106" d="100"/>
        </p:scale>
        <p:origin x="968"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253E3EFF-273B-479C-B535-039B289B34A5}"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20566724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253E3EFF-273B-479C-B535-039B289B34A5}"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561837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253E3EFF-273B-479C-B535-039B289B34A5}"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31204158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253E3EFF-273B-479C-B535-039B289B34A5}"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14748295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253E3EFF-273B-479C-B535-039B289B34A5}"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10344057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253E3EFF-273B-479C-B535-039B289B34A5}"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8387760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253E3EFF-273B-479C-B535-039B289B34A5}" type="datetimeFigureOut">
              <a:rPr lang="tr-TR" smtClean="0"/>
              <a:t>4.05.2020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3462558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253E3EFF-273B-479C-B535-039B289B34A5}" type="datetimeFigureOut">
              <a:rPr lang="tr-TR" smtClean="0"/>
              <a:t>4.05.2020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42455738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53E3EFF-273B-479C-B535-039B289B34A5}" type="datetimeFigureOut">
              <a:rPr lang="tr-TR" smtClean="0"/>
              <a:t>4.05.2020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25290723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253E3EFF-273B-479C-B535-039B289B34A5}"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35158362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253E3EFF-273B-479C-B535-039B289B34A5}"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16379885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3E3EFF-273B-479C-B535-039B289B34A5}" type="datetimeFigureOut">
              <a:rPr lang="tr-TR" smtClean="0"/>
              <a:t>4.05.2020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5A56FD-4809-4B02-86CB-ED0EF99E2773}" type="slidenum">
              <a:rPr lang="tr-TR" smtClean="0"/>
              <a:t>‹#›</a:t>
            </a:fld>
            <a:endParaRPr lang="tr-TR"/>
          </a:p>
        </p:txBody>
      </p:sp>
    </p:spTree>
    <p:extLst>
      <p:ext uri="{BB962C8B-B14F-4D97-AF65-F5344CB8AC3E}">
        <p14:creationId xmlns:p14="http://schemas.microsoft.com/office/powerpoint/2010/main" val="3762133233"/>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 Id="rId5" Type="http://schemas.microsoft.com/office/2007/relationships/hdphoto" Target="../media/hdphoto2.wdp"/><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cstate="print">
            <a:extLst>
              <a:ext uri="{BEBA8EAE-BF5A-486C-A8C5-ECC9F3942E4B}">
                <a14:imgProps xmlns:a14="http://schemas.microsoft.com/office/drawing/2010/main">
                  <a14:imgLayer r:embed="rId3">
                    <a14:imgEffect>
                      <a14:backgroundRemoval t="0" b="99494" l="20563" r="79975">
                        <a14:foregroundMark x1="33306" y1="10918" x2="33306" y2="10918"/>
                        <a14:foregroundMark x1="33306" y1="10918" x2="33306" y2="10918"/>
                        <a14:foregroundMark x1="38726" y1="13666" x2="38726" y2="13666"/>
                        <a14:foregroundMark x1="38726" y1="13666" x2="38726" y2="13666"/>
                        <a14:foregroundMark x1="38726" y1="13666" x2="38726" y2="13666"/>
                        <a14:foregroundMark x1="38726" y1="5423" x2="38726" y2="5423"/>
                        <a14:foregroundMark x1="67646" y1="9544" x2="67646" y2="9544"/>
                        <a14:foregroundMark x1="66570" y1="13160" x2="66570" y2="13160"/>
                        <a14:foregroundMark x1="73066" y1="28633" x2="73066" y2="28633"/>
                        <a14:foregroundMark x1="74514" y1="45481" x2="74514" y2="45481"/>
                        <a14:foregroundMark x1="69466" y1="73174" x2="69466" y2="73174"/>
                        <a14:foregroundMark x1="68018" y1="80477" x2="68018" y2="80477"/>
                        <a14:foregroundMark x1="51014" y1="90022" x2="51014" y2="90022"/>
                        <a14:foregroundMark x1="30037" y1="74548" x2="30037" y2="74548"/>
                        <a14:foregroundMark x1="32189" y1="23210" x2="32189" y2="23210"/>
                        <a14:foregroundMark x1="29293" y1="33189" x2="29293" y2="33189"/>
                        <a14:foregroundMark x1="27141" y1="42733" x2="27141" y2="42733"/>
                        <a14:foregroundMark x1="26769" y1="44541" x2="26769" y2="44541"/>
                        <a14:foregroundMark x1="25693" y1="39118" x2="25693" y2="39118"/>
                        <a14:foregroundMark x1="26769" y1="50036" x2="26769" y2="50036"/>
                        <a14:foregroundMark x1="24948" y1="50036" x2="24948" y2="50036"/>
                        <a14:foregroundMark x1="27844" y1="53651" x2="27844" y2="53651"/>
                        <a14:foregroundMark x1="27844" y1="60014" x2="27844" y2="60014"/>
                        <a14:foregroundMark x1="29293" y1="64064" x2="29293" y2="64064"/>
                        <a14:foregroundMark x1="29665" y1="66811" x2="29665" y2="66811"/>
                        <a14:foregroundMark x1="32189" y1="77296" x2="32189" y2="77296"/>
                        <a14:foregroundMark x1="39801" y1="83225" x2="39801" y2="83225"/>
                        <a14:foregroundMark x1="42325" y1="89588" x2="42325" y2="89588"/>
                        <a14:foregroundMark x1="42325" y1="89588" x2="42325" y2="89588"/>
                        <a14:foregroundMark x1="48118" y1="90022" x2="48118" y2="90022"/>
                        <a14:foregroundMark x1="54986" y1="90889" x2="54986" y2="90889"/>
                        <a14:foregroundMark x1="61523" y1="87274" x2="61523" y2="87274"/>
                        <a14:foregroundMark x1="72362" y1="60882" x2="72362" y2="60882"/>
                        <a14:foregroundMark x1="75631" y1="61822" x2="75631" y2="61822"/>
                        <a14:foregroundMark x1="74514" y1="53218" x2="74514" y2="53218"/>
                        <a14:foregroundMark x1="72735" y1="36804" x2="72735" y2="36804"/>
                        <a14:foregroundMark x1="71618" y1="29573" x2="71618" y2="29573"/>
                        <a14:foregroundMark x1="55358" y1="9978" x2="55358" y2="9978"/>
                        <a14:foregroundMark x1="52462" y1="6797" x2="52462" y2="6797"/>
                        <a14:foregroundMark x1="48118" y1="8171" x2="48118" y2="8171"/>
                        <a14:foregroundMark x1="43070" y1="10484" x2="43070" y2="10484"/>
                        <a14:foregroundMark x1="37609" y1="17715" x2="37609" y2="17715"/>
                        <a14:foregroundMark x1="36161" y1="18655" x2="36161" y2="18655"/>
                        <a14:foregroundMark x1="60778" y1="13160" x2="60778" y2="13160"/>
                        <a14:foregroundMark x1="64750" y1="19089" x2="64750" y2="19089"/>
                        <a14:foregroundMark x1="68763" y1="24078" x2="68763" y2="24078"/>
                        <a14:foregroundMark x1="41249" y1="13160" x2="41249" y2="13160"/>
                        <a14:foregroundMark x1="41249" y1="5929" x2="41249" y2="5929"/>
                        <a14:foregroundMark x1="73438" y1="66377" x2="73438" y2="66377"/>
                        <a14:foregroundMark x1="69839" y1="70427" x2="69839" y2="70427"/>
                        <a14:foregroundMark x1="36533" y1="82285" x2="36533" y2="82285"/>
                        <a14:foregroundMark x1="31485" y1="18655" x2="31485" y2="18655"/>
                        <a14:foregroundMark x1="47042" y1="3181" x2="47042" y2="3181"/>
                        <a14:foregroundMark x1="47042" y1="3615" x2="47042" y2="3615"/>
                        <a14:foregroundMark x1="47042" y1="3615" x2="47042" y2="3615"/>
                        <a14:foregroundMark x1="55358" y1="7737" x2="55358" y2="7737"/>
                        <a14:foregroundMark x1="70542" y1="64570" x2="70542" y2="64570"/>
                        <a14:foregroundMark x1="65867" y1="78670" x2="65867" y2="78670"/>
                        <a14:foregroundMark x1="65867" y1="78670" x2="65867" y2="78670"/>
                        <a14:foregroundMark x1="64750" y1="80911" x2="64750" y2="80911"/>
                        <a14:foregroundMark x1="64046" y1="84093" x2="64046" y2="84093"/>
                        <a14:foregroundMark x1="62598" y1="92263" x2="62598" y2="92263"/>
                        <a14:foregroundMark x1="61150" y1="94577" x2="61150" y2="94577"/>
                        <a14:foregroundMark x1="52089" y1="96819" x2="52089" y2="96819"/>
                        <a14:foregroundMark x1="43070" y1="92769" x2="43070" y2="92769"/>
                        <a14:foregroundMark x1="58254" y1="13160" x2="58254" y2="13160"/>
                        <a14:foregroundMark x1="56434" y1="23210" x2="56434" y2="23210"/>
                        <a14:foregroundMark x1="49566" y1="40926" x2="49566" y2="40926"/>
                        <a14:foregroundMark x1="42325" y1="80477" x2="42325" y2="80477"/>
                        <a14:foregroundMark x1="32933" y1="74114" x2="32933" y2="74114"/>
                        <a14:foregroundMark x1="73811" y1="38178" x2="73811" y2="38178"/>
                        <a14:foregroundMark x1="73811" y1="44107" x2="73811" y2="44107"/>
                        <a14:foregroundMark x1="73811" y1="39118" x2="73811" y2="39118"/>
                        <a14:foregroundMark x1="69839" y1="19089" x2="69839" y2="19089"/>
                        <a14:foregroundMark x1="60074" y1="7303" x2="60074" y2="7303"/>
                        <a14:foregroundMark x1="26396" y1="27260" x2="26396" y2="27260"/>
                        <a14:foregroundMark x1="44849" y1="14100" x2="44849" y2="14100"/>
                        <a14:foregroundMark x1="48862" y1="11352" x2="48862" y2="11352"/>
                        <a14:foregroundMark x1="46669" y1="11786" x2="46669" y2="11786"/>
                        <a14:foregroundMark x1="46669" y1="11786" x2="46669" y2="11786"/>
                        <a14:foregroundMark x1="64750" y1="87274" x2="64750" y2="87274"/>
                        <a14:foregroundMark x1="66570" y1="82285" x2="66570" y2="82285"/>
                        <a14:foregroundMark x1="71990" y1="72307" x2="71990" y2="72307"/>
                        <a14:foregroundMark x1="59702" y1="84093" x2="59702" y2="84093"/>
                        <a14:foregroundMark x1="59702" y1="84093" x2="59702" y2="84093"/>
                        <a14:foregroundMark x1="35085" y1="79103" x2="35085" y2="79103"/>
                        <a14:foregroundMark x1="32933" y1="82719" x2="32933" y2="82719"/>
                        <a14:foregroundMark x1="26769" y1="66377" x2="26769" y2="66377"/>
                        <a14:foregroundMark x1="24948" y1="57701" x2="24948" y2="57701"/>
                        <a14:foregroundMark x1="26065" y1="39552" x2="26065" y2="39552"/>
                        <a14:foregroundMark x1="30037" y1="29573" x2="30037" y2="29573"/>
                        <a14:foregroundMark x1="36533" y1="13666" x2="36533" y2="13666"/>
                        <a14:foregroundMark x1="29293" y1="73608" x2="29293" y2="73608"/>
                        <a14:foregroundMark x1="26769" y1="69125" x2="26769" y2="69125"/>
                        <a14:foregroundMark x1="27513" y1="74982" x2="27513" y2="74982"/>
                        <a14:foregroundMark x1="36905" y1="87274" x2="36905" y2="87274"/>
                        <a14:foregroundMark x1="45594" y1="86406" x2="45594" y2="86406"/>
                        <a14:foregroundMark x1="49938" y1="94071" x2="49938" y2="94071"/>
                        <a14:foregroundMark x1="59330" y1="87274" x2="59330" y2="87274"/>
                        <a14:foregroundMark x1="54613" y1="4989" x2="54613" y2="4989"/>
                        <a14:foregroundMark x1="53537" y1="13160" x2="53537" y2="13160"/>
                        <a14:foregroundMark x1="30741" y1="22704" x2="30741" y2="22704"/>
                        <a14:foregroundMark x1="27141" y1="33189" x2="27141" y2="33189"/>
                        <a14:foregroundMark x1="27844" y1="37744" x2="27844" y2="37744"/>
                        <a14:foregroundMark x1="23873" y1="48662" x2="23873" y2="48662"/>
                        <a14:foregroundMark x1="24948" y1="58641" x2="24948" y2="58641"/>
                        <a14:foregroundMark x1="24948" y1="58641" x2="24948" y2="58641"/>
                        <a14:foregroundMark x1="27513" y1="47289" x2="27513" y2="47289"/>
                        <a14:foregroundMark x1="27513" y1="47289" x2="27513" y2="47289"/>
                        <a14:foregroundMark x1="28217" y1="24512" x2="28217" y2="24512"/>
                        <a14:foregroundMark x1="63674" y1="14100" x2="63674" y2="14100"/>
                        <a14:foregroundMark x1="68391" y1="21837" x2="68391" y2="21837"/>
                        <a14:foregroundMark x1="70914" y1="25018" x2="70914" y2="25018"/>
                        <a14:foregroundMark x1="73811" y1="32249" x2="73811" y2="32249"/>
                        <a14:foregroundMark x1="73811" y1="51844" x2="73811" y2="51844"/>
                        <a14:foregroundMark x1="76334" y1="59074" x2="76334" y2="59074"/>
                        <a14:foregroundMark x1="75962" y1="50470" x2="75962" y2="50470"/>
                        <a14:foregroundMark x1="67646" y1="30947" x2="67646" y2="30947"/>
                        <a14:foregroundMark x1="71287" y1="35430" x2="71287" y2="35430"/>
                      </a14:backgroundRemoval>
                    </a14:imgEffect>
                  </a14:imgLayer>
                </a14:imgProps>
              </a:ext>
              <a:ext uri="{28A0092B-C50C-407E-A947-70E740481C1C}">
                <a14:useLocalDpi xmlns:a14="http://schemas.microsoft.com/office/drawing/2010/main" val="0"/>
              </a:ext>
            </a:extLst>
          </a:blip>
          <a:stretch>
            <a:fillRect/>
          </a:stretch>
        </p:blipFill>
        <p:spPr>
          <a:xfrm>
            <a:off x="-685798" y="328613"/>
            <a:ext cx="3557400" cy="1980000"/>
          </a:xfrm>
          <a:prstGeom prst="rect">
            <a:avLst/>
          </a:prstGeom>
        </p:spPr>
      </p:pic>
      <p:pic>
        <p:nvPicPr>
          <p:cNvPr id="5" name="Resim 4"/>
          <p:cNvPicPr>
            <a:picLocks noChangeAspect="1"/>
          </p:cNvPicPr>
          <p:nvPr/>
        </p:nvPicPr>
        <p:blipFill>
          <a:blip r:embed="rId4" cstate="print">
            <a:extLst>
              <a:ext uri="{BEBA8EAE-BF5A-486C-A8C5-ECC9F3942E4B}">
                <a14:imgProps xmlns:a14="http://schemas.microsoft.com/office/drawing/2010/main">
                  <a14:imgLayer r:embed="rId5">
                    <a14:imgEffect>
                      <a14:backgroundRemoval t="3352" b="94972" l="1897" r="94851"/>
                    </a14:imgEffect>
                  </a14:imgLayer>
                </a14:imgProps>
              </a:ext>
              <a:ext uri="{28A0092B-C50C-407E-A947-70E740481C1C}">
                <a14:useLocalDpi xmlns:a14="http://schemas.microsoft.com/office/drawing/2010/main" val="0"/>
              </a:ext>
            </a:extLst>
          </a:blip>
          <a:stretch>
            <a:fillRect/>
          </a:stretch>
        </p:blipFill>
        <p:spPr>
          <a:xfrm>
            <a:off x="9929308" y="228600"/>
            <a:ext cx="2391280" cy="2232000"/>
          </a:xfrm>
          <a:prstGeom prst="rect">
            <a:avLst/>
          </a:prstGeom>
        </p:spPr>
      </p:pic>
      <p:sp>
        <p:nvSpPr>
          <p:cNvPr id="6" name="Akış Çizelgesi: Delikli Teyp 5"/>
          <p:cNvSpPr/>
          <p:nvPr/>
        </p:nvSpPr>
        <p:spPr>
          <a:xfrm>
            <a:off x="2171700" y="442913"/>
            <a:ext cx="7729538" cy="1843087"/>
          </a:xfrm>
          <a:prstGeom prst="flowChartPunchedTape">
            <a:avLst/>
          </a:prstGeom>
          <a:solidFill>
            <a:srgbClr val="B2B2B2">
              <a:lumMod val="60000"/>
              <a:lumOff val="40000"/>
            </a:srgbClr>
          </a:solidFill>
          <a:ln w="12700" cap="flat" cmpd="sng" algn="ctr">
            <a:solidFill>
              <a:srgbClr val="DDDDD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tr-TR" sz="1800" b="1" i="0" u="none" strike="noStrike" kern="0" cap="none" spc="0" normalizeH="0" baseline="0" noProof="0">
              <a:ln w="12700">
                <a:solidFill>
                  <a:srgbClr val="000000">
                    <a:lumMod val="50000"/>
                  </a:srgbClr>
                </a:solidFill>
                <a:prstDash val="solid"/>
              </a:ln>
              <a:pattFill prst="narHorz">
                <a:fgClr>
                  <a:srgbClr val="000000"/>
                </a:fgClr>
                <a:bgClr>
                  <a:srgbClr val="000000">
                    <a:lumMod val="40000"/>
                    <a:lumOff val="60000"/>
                  </a:srgbClr>
                </a:bgClr>
              </a:pattFill>
              <a:effectLst>
                <a:innerShdw blurRad="177800">
                  <a:srgbClr val="000000">
                    <a:lumMod val="50000"/>
                  </a:srgbClr>
                </a:innerShdw>
              </a:effectLst>
              <a:uLnTx/>
              <a:uFillTx/>
              <a:latin typeface="Calibri" panose="020F0502020204030204"/>
              <a:ea typeface="+mn-ea"/>
              <a:cs typeface="+mn-cs"/>
            </a:endParaRPr>
          </a:p>
        </p:txBody>
      </p:sp>
      <p:sp>
        <p:nvSpPr>
          <p:cNvPr id="7" name="Dikdörtgen 6"/>
          <p:cNvSpPr/>
          <p:nvPr/>
        </p:nvSpPr>
        <p:spPr>
          <a:xfrm>
            <a:off x="2694411" y="781349"/>
            <a:ext cx="6774611" cy="1200329"/>
          </a:xfrm>
          <a:prstGeom prst="rect">
            <a:avLst/>
          </a:prstGeom>
          <a:noFill/>
        </p:spPr>
        <p:txBody>
          <a:bodyPr wrap="none" lIns="91440" tIns="45720" rIns="91440" bIns="45720">
            <a:spAutoFit/>
          </a:bodyPr>
          <a:lstStyle/>
          <a:p>
            <a:pPr algn="ctr"/>
            <a:r>
              <a:rPr lang="tr-TR" sz="7200" dirty="0">
                <a:ln w="0"/>
                <a:solidFill>
                  <a:prstClr val="black"/>
                </a:solidFill>
                <a:effectLst>
                  <a:outerShdw blurRad="38100" dist="19050" dir="2700000" algn="tl" rotWithShape="0">
                    <a:prstClr val="black">
                      <a:alpha val="40000"/>
                    </a:prstClr>
                  </a:outerShdw>
                </a:effectLst>
                <a:latin typeface="Jokerman" panose="04090605060D06020702" pitchFamily="82" charset="0"/>
              </a:rPr>
              <a:t>Çocuk ve Doğa</a:t>
            </a:r>
          </a:p>
        </p:txBody>
      </p:sp>
      <p:sp>
        <p:nvSpPr>
          <p:cNvPr id="8" name="Dikdörtgen 7"/>
          <p:cNvSpPr/>
          <p:nvPr/>
        </p:nvSpPr>
        <p:spPr>
          <a:xfrm>
            <a:off x="1892347" y="3065025"/>
            <a:ext cx="8493030" cy="1754326"/>
          </a:xfrm>
          <a:prstGeom prst="rect">
            <a:avLst/>
          </a:prstGeom>
          <a:noFill/>
        </p:spPr>
        <p:txBody>
          <a:bodyPr wrap="none" lIns="91440" tIns="45720" rIns="91440" bIns="4572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tr-TR" sz="5400" b="0" i="0" u="none" strike="noStrike" kern="0" cap="none" spc="0" normalizeH="0" baseline="0" noProof="0">
                <a:ln w="0"/>
                <a:solidFill>
                  <a:prstClr val="black"/>
                </a:solidFill>
                <a:effectLst>
                  <a:outerShdw blurRad="38100" dist="19050" dir="2700000" algn="tl" rotWithShape="0">
                    <a:prstClr val="black">
                      <a:alpha val="40000"/>
                    </a:prstClr>
                  </a:outerShdw>
                </a:effectLst>
                <a:uLnTx/>
                <a:uFillTx/>
                <a:latin typeface="Arial Rounded MT Bold" panose="020F0704030504030204" pitchFamily="34" charset="0"/>
              </a:rPr>
              <a:t>Sağlık </a:t>
            </a:r>
            <a:r>
              <a:rPr kumimoji="0" lang="tr-TR" sz="5400" b="0" i="0" u="none" strike="noStrike" kern="0" cap="none" spc="0" normalizeH="0" baseline="0" noProof="0" dirty="0">
                <a:ln w="0"/>
                <a:solidFill>
                  <a:prstClr val="black"/>
                </a:solidFill>
                <a:effectLst>
                  <a:outerShdw blurRad="38100" dist="19050" dir="2700000" algn="tl" rotWithShape="0">
                    <a:prstClr val="black">
                      <a:alpha val="40000"/>
                    </a:prstClr>
                  </a:outerShdw>
                </a:effectLst>
                <a:uLnTx/>
                <a:uFillTx/>
                <a:latin typeface="Arial Rounded MT Bold" panose="020F0704030504030204" pitchFamily="34" charset="0"/>
              </a:rPr>
              <a:t>Bilimleri Fakültesi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tr-TR" sz="5400" b="0" i="0" u="none" strike="noStrike" kern="0" cap="none" spc="0" normalizeH="0" baseline="0" noProof="0" dirty="0">
                <a:ln w="0"/>
                <a:solidFill>
                  <a:prstClr val="black"/>
                </a:solidFill>
                <a:effectLst>
                  <a:outerShdw blurRad="38100" dist="19050" dir="2700000" algn="tl" rotWithShape="0">
                    <a:prstClr val="black">
                      <a:alpha val="40000"/>
                    </a:prstClr>
                  </a:outerShdw>
                </a:effectLst>
                <a:uLnTx/>
                <a:uFillTx/>
                <a:latin typeface="Arial Rounded MT Bold" panose="020F0704030504030204" pitchFamily="34" charset="0"/>
              </a:rPr>
              <a:t>Çocuk Gelişimi Bölümü</a:t>
            </a:r>
            <a:endParaRPr kumimoji="0" lang="tr-TR" sz="5400" b="0" i="0" u="none" strike="noStrike" kern="0" cap="none" spc="0" normalizeH="0" baseline="0" noProof="0" dirty="0">
              <a:ln w="0"/>
              <a:solidFill>
                <a:prstClr val="black"/>
              </a:solidFill>
              <a:effectLst>
                <a:outerShdw blurRad="38100" dist="19050" dir="2700000" algn="tl" rotWithShape="0">
                  <a:prstClr val="black">
                    <a:alpha val="40000"/>
                  </a:prstClr>
                </a:outerShdw>
              </a:effectLst>
              <a:uLnTx/>
              <a:uFillTx/>
            </a:endParaRPr>
          </a:p>
        </p:txBody>
      </p:sp>
    </p:spTree>
    <p:extLst>
      <p:ext uri="{BB962C8B-B14F-4D97-AF65-F5344CB8AC3E}">
        <p14:creationId xmlns:p14="http://schemas.microsoft.com/office/powerpoint/2010/main" val="38107532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Metin kutusu"/>
          <p:cNvSpPr txBox="1"/>
          <p:nvPr/>
        </p:nvSpPr>
        <p:spPr>
          <a:xfrm>
            <a:off x="342900" y="1625479"/>
            <a:ext cx="11544300" cy="3539430"/>
          </a:xfrm>
          <a:prstGeom prst="rect">
            <a:avLst/>
          </a:prstGeom>
          <a:noFill/>
        </p:spPr>
        <p:txBody>
          <a:bodyPr wrap="square" rtlCol="0">
            <a:spAutoFit/>
          </a:bodyPr>
          <a:lstStyle/>
          <a:p>
            <a:pPr algn="just"/>
            <a:r>
              <a:rPr lang="tr-TR" sz="2800" b="1" dirty="0">
                <a:ln w="0"/>
                <a:effectLst>
                  <a:outerShdw blurRad="38100" dist="19050" dir="2700000" algn="tl" rotWithShape="0">
                    <a:schemeClr val="dk1">
                      <a:alpha val="40000"/>
                    </a:schemeClr>
                  </a:outerShdw>
                </a:effectLst>
                <a:latin typeface="Calibri"/>
              </a:rPr>
              <a:t>Değerlendirme: </a:t>
            </a:r>
            <a:r>
              <a:rPr lang="tr-TR" sz="2800" dirty="0">
                <a:ln w="0"/>
                <a:effectLst>
                  <a:outerShdw blurRad="38100" dist="19050" dir="2700000" algn="tl" rotWithShape="0">
                    <a:schemeClr val="dk1">
                      <a:alpha val="40000"/>
                    </a:schemeClr>
                  </a:outerShdw>
                </a:effectLst>
                <a:latin typeface="Calibri"/>
              </a:rPr>
              <a:t>Tüm resimler kutulara yerleştirildiğinde çocuklarla buralarda başka hangi canlıların yaşadığı hakkında konuşulur.Tırtıl ile ilgili sorular sorulur.</a:t>
            </a:r>
          </a:p>
          <a:p>
            <a:pPr algn="just"/>
            <a:r>
              <a:rPr lang="tr-TR" sz="2800" b="1" dirty="0">
                <a:ln w="0"/>
                <a:effectLst>
                  <a:outerShdw blurRad="38100" dist="19050" dir="2700000" algn="tl" rotWithShape="0">
                    <a:schemeClr val="dk1">
                      <a:alpha val="40000"/>
                    </a:schemeClr>
                  </a:outerShdw>
                </a:effectLst>
                <a:latin typeface="Calibri"/>
              </a:rPr>
              <a:t>Etkinlikte dikkat edilmesi gereken noktalar: </a:t>
            </a:r>
            <a:r>
              <a:rPr lang="tr-TR" sz="2800" dirty="0">
                <a:ln w="0"/>
                <a:effectLst>
                  <a:outerShdw blurRad="38100" dist="19050" dir="2700000" algn="tl" rotWithShape="0">
                    <a:schemeClr val="dk1">
                      <a:alpha val="40000"/>
                    </a:schemeClr>
                  </a:outerShdw>
                </a:effectLst>
                <a:latin typeface="Calibri"/>
              </a:rPr>
              <a:t>Tüm çocukların ebe olmasına özen gösterilmelidir.Bu nedenle bazı durumlarda öğretmen yönergeyi değiştirmelidir. Örnek olarak ‘Bu kez öğretmene en yakın olan çocuk ebe olacak ‘gibi. Ayrıca öğretmenin canlı-cansız kavramlarını pekiştirebilmesi adına etkinliğin sonunda ya da aralarda cansız  varlıklara da örnek vermesi,aradaki farklılıklara dikkat çekmesi önem taşımaktadır.</a:t>
            </a:r>
          </a:p>
        </p:txBody>
      </p:sp>
    </p:spTree>
    <p:extLst>
      <p:ext uri="{BB962C8B-B14F-4D97-AF65-F5344CB8AC3E}">
        <p14:creationId xmlns:p14="http://schemas.microsoft.com/office/powerpoint/2010/main" val="25596452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42900" y="1925516"/>
            <a:ext cx="11530013" cy="2677656"/>
          </a:xfrm>
          <a:prstGeom prst="rect">
            <a:avLst/>
          </a:prstGeom>
          <a:noFill/>
        </p:spPr>
        <p:txBody>
          <a:bodyPr wrap="square" rtlCol="0">
            <a:spAutoFit/>
          </a:bodyPr>
          <a:lstStyle/>
          <a:p>
            <a:pPr algn="just"/>
            <a:r>
              <a:rPr lang="tr-TR" sz="2800" b="1" dirty="0">
                <a:ln w="0"/>
                <a:effectLst>
                  <a:outerShdw blurRad="38100" dist="19050" dir="2700000" algn="tl" rotWithShape="0">
                    <a:schemeClr val="dk1">
                      <a:alpha val="40000"/>
                    </a:schemeClr>
                  </a:outerShdw>
                </a:effectLst>
                <a:latin typeface="Calibri"/>
              </a:rPr>
              <a:t>Aile Katılımı: </a:t>
            </a:r>
            <a:r>
              <a:rPr lang="tr-TR" sz="2800" dirty="0">
                <a:ln w="0"/>
                <a:effectLst>
                  <a:outerShdw blurRad="38100" dist="19050" dir="2700000" algn="tl" rotWithShape="0">
                    <a:schemeClr val="dk1">
                      <a:alpha val="40000"/>
                    </a:schemeClr>
                  </a:outerShdw>
                </a:effectLst>
                <a:latin typeface="Calibri"/>
              </a:rPr>
              <a:t>Öğretmen, ailelere tırtılın kelebek oluşunu anlatan kısa bir bilgilendirme yazısı gönderir.Bu yazı anne-babalar tarafından çocuklarına anlatılacaktır.Bu sırada çocuğun sorduğu sorular yazılarak ertesi gün okula gönderilecektir. Ayrıca anlatılanlarla ilgili anne-baba ve çocuk bir resim yaparak yine ertesi gün okula göndereceklerdir. </a:t>
            </a:r>
          </a:p>
          <a:p>
            <a:pPr algn="just"/>
            <a:endParaRPr lang="tr-TR" sz="2800" dirty="0">
              <a:ln w="0"/>
              <a:effectLst>
                <a:outerShdw blurRad="38100" dist="19050" dir="2700000" algn="tl" rotWithShape="0">
                  <a:schemeClr val="dk1">
                    <a:alpha val="40000"/>
                  </a:schemeClr>
                </a:outerShdw>
              </a:effectLst>
              <a:latin typeface="Calibri"/>
            </a:endParaRPr>
          </a:p>
        </p:txBody>
      </p:sp>
    </p:spTree>
    <p:extLst>
      <p:ext uri="{BB962C8B-B14F-4D97-AF65-F5344CB8AC3E}">
        <p14:creationId xmlns:p14="http://schemas.microsoft.com/office/powerpoint/2010/main" val="34166934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7B8851B-F055-0044-83D9-D8226F41C5E8}"/>
              </a:ext>
            </a:extLst>
          </p:cNvPr>
          <p:cNvSpPr>
            <a:spLocks noGrp="1"/>
          </p:cNvSpPr>
          <p:nvPr>
            <p:ph type="title"/>
          </p:nvPr>
        </p:nvSpPr>
        <p:spPr/>
        <p:txBody>
          <a:bodyPr/>
          <a:lstStyle/>
          <a:p>
            <a:r>
              <a:rPr lang="tr-TR" dirty="0"/>
              <a:t>Kaynakça</a:t>
            </a:r>
          </a:p>
        </p:txBody>
      </p:sp>
      <p:graphicFrame>
        <p:nvGraphicFramePr>
          <p:cNvPr id="3" name="Tablo 2">
            <a:extLst>
              <a:ext uri="{FF2B5EF4-FFF2-40B4-BE49-F238E27FC236}">
                <a16:creationId xmlns:a16="http://schemas.microsoft.com/office/drawing/2014/main" id="{A015A5CC-134D-D64E-A482-8EDB7549BFCB}"/>
              </a:ext>
            </a:extLst>
          </p:cNvPr>
          <p:cNvGraphicFramePr>
            <a:graphicFrameLocks noGrp="1"/>
          </p:cNvGraphicFramePr>
          <p:nvPr/>
        </p:nvGraphicFramePr>
        <p:xfrm>
          <a:off x="838200" y="3041174"/>
          <a:ext cx="10515600" cy="1920240"/>
        </p:xfrm>
        <a:graphic>
          <a:graphicData uri="http://schemas.openxmlformats.org/drawingml/2006/table">
            <a:tbl>
              <a:tblPr/>
              <a:tblGrid>
                <a:gridCol w="10515600">
                  <a:extLst>
                    <a:ext uri="{9D8B030D-6E8A-4147-A177-3AD203B41FA5}">
                      <a16:colId xmlns:a16="http://schemas.microsoft.com/office/drawing/2014/main" val="2159667174"/>
                    </a:ext>
                  </a:extLst>
                </a:gridCol>
              </a:tblGrid>
              <a:tr h="0">
                <a:tc>
                  <a:txBody>
                    <a:bodyPr/>
                    <a:lstStyle/>
                    <a:p>
                      <a:r>
                        <a:rPr lang="tr-TR">
                          <a:effectLst/>
                        </a:rPr>
                        <a:t>Atasoy, E. (2006). Çevre için eğitim: Çocuk doğa etkileşimi. Bursa: Ezgi Kitabevi. </a:t>
                      </a:r>
                    </a:p>
                  </a:txBody>
                  <a:tcPr marL="0" marR="0" marT="0" marB="0" anchor="ctr">
                    <a:lnL>
                      <a:noFill/>
                    </a:lnL>
                    <a:lnR>
                      <a:noFill/>
                    </a:lnR>
                    <a:lnT>
                      <a:noFill/>
                    </a:lnT>
                    <a:lnB>
                      <a:noFill/>
                    </a:lnB>
                  </a:tcPr>
                </a:tc>
                <a:extLst>
                  <a:ext uri="{0D108BD9-81ED-4DB2-BD59-A6C34878D82A}">
                    <a16:rowId xmlns:a16="http://schemas.microsoft.com/office/drawing/2014/main" val="4052185391"/>
                  </a:ext>
                </a:extLst>
              </a:tr>
              <a:tr h="0">
                <a:tc>
                  <a:txBody>
                    <a:bodyPr/>
                    <a:lstStyle/>
                    <a:p>
                      <a:r>
                        <a:rPr lang="tr-TR">
                          <a:effectLst/>
                        </a:rPr>
                        <a:t>Büyüktaşkapu, S., Öztürk Samur, A., Koçyiğit, S., ve Özenoğlu Kiremit, H. (2013). Çocuk ve çevre. Ankara: Vize Yayıncılık. </a:t>
                      </a:r>
                    </a:p>
                  </a:txBody>
                  <a:tcPr marL="0" marR="0" marT="0" marB="0" anchor="ctr">
                    <a:lnL>
                      <a:noFill/>
                    </a:lnL>
                    <a:lnR>
                      <a:noFill/>
                    </a:lnR>
                    <a:lnT>
                      <a:noFill/>
                    </a:lnT>
                    <a:lnB>
                      <a:noFill/>
                    </a:lnB>
                  </a:tcPr>
                </a:tc>
                <a:extLst>
                  <a:ext uri="{0D108BD9-81ED-4DB2-BD59-A6C34878D82A}">
                    <a16:rowId xmlns:a16="http://schemas.microsoft.com/office/drawing/2014/main" val="2192302795"/>
                  </a:ext>
                </a:extLst>
              </a:tr>
              <a:tr h="0">
                <a:tc>
                  <a:txBody>
                    <a:bodyPr/>
                    <a:lstStyle/>
                    <a:p>
                      <a:r>
                        <a:rPr lang="tr-TR">
                          <a:effectLst/>
                        </a:rPr>
                        <a:t>Kansu, N. (2012). Çocuğumla doğadayız. Ankara: Elma Yayınevi. </a:t>
                      </a:r>
                    </a:p>
                  </a:txBody>
                  <a:tcPr marL="0" marR="0" marT="0" marB="0" anchor="ctr">
                    <a:lnL>
                      <a:noFill/>
                    </a:lnL>
                    <a:lnR>
                      <a:noFill/>
                    </a:lnR>
                    <a:lnT>
                      <a:noFill/>
                    </a:lnT>
                    <a:lnB>
                      <a:noFill/>
                    </a:lnB>
                  </a:tcPr>
                </a:tc>
                <a:extLst>
                  <a:ext uri="{0D108BD9-81ED-4DB2-BD59-A6C34878D82A}">
                    <a16:rowId xmlns:a16="http://schemas.microsoft.com/office/drawing/2014/main" val="1585516800"/>
                  </a:ext>
                </a:extLst>
              </a:tr>
              <a:tr h="0">
                <a:tc>
                  <a:txBody>
                    <a:bodyPr/>
                    <a:lstStyle/>
                    <a:p>
                      <a:r>
                        <a:rPr lang="tr-TR">
                          <a:effectLst/>
                        </a:rPr>
                        <a:t>Louv, R. (2010). Doğadaki son çocuk. (Çev. C. Temürcü). Ankara: Tübitak Yayınları. </a:t>
                      </a:r>
                    </a:p>
                  </a:txBody>
                  <a:tcPr marL="0" marR="0" marT="0" marB="0" anchor="ctr">
                    <a:lnL>
                      <a:noFill/>
                    </a:lnL>
                    <a:lnR>
                      <a:noFill/>
                    </a:lnR>
                    <a:lnT>
                      <a:noFill/>
                    </a:lnT>
                    <a:lnB>
                      <a:noFill/>
                    </a:lnB>
                  </a:tcPr>
                </a:tc>
                <a:extLst>
                  <a:ext uri="{0D108BD9-81ED-4DB2-BD59-A6C34878D82A}">
                    <a16:rowId xmlns:a16="http://schemas.microsoft.com/office/drawing/2014/main" val="190482993"/>
                  </a:ext>
                </a:extLst>
              </a:tr>
              <a:tr h="0">
                <a:tc>
                  <a:txBody>
                    <a:bodyPr/>
                    <a:lstStyle/>
                    <a:p>
                      <a:r>
                        <a:rPr lang="tr-TR" dirty="0">
                          <a:effectLst/>
                        </a:rPr>
                        <a:t>Önder, A. ve Özkan, B. (2013). Sürdürülebilir çocuk gelişimi: Okul öncesinde etkinliklerle çevre eğitimi. Ankara: Anı Yayıncılık. </a:t>
                      </a:r>
                    </a:p>
                  </a:txBody>
                  <a:tcPr marL="0" marR="0" marT="0" marB="0" anchor="ctr">
                    <a:lnL>
                      <a:noFill/>
                    </a:lnL>
                    <a:lnR>
                      <a:noFill/>
                    </a:lnR>
                    <a:lnT>
                      <a:noFill/>
                    </a:lnT>
                    <a:lnB>
                      <a:noFill/>
                    </a:lnB>
                  </a:tcPr>
                </a:tc>
                <a:extLst>
                  <a:ext uri="{0D108BD9-81ED-4DB2-BD59-A6C34878D82A}">
                    <a16:rowId xmlns:a16="http://schemas.microsoft.com/office/drawing/2014/main" val="1263023871"/>
                  </a:ext>
                </a:extLst>
              </a:tr>
            </a:tbl>
          </a:graphicData>
        </a:graphic>
      </p:graphicFrame>
    </p:spTree>
    <p:extLst>
      <p:ext uri="{BB962C8B-B14F-4D97-AF65-F5344CB8AC3E}">
        <p14:creationId xmlns:p14="http://schemas.microsoft.com/office/powerpoint/2010/main" val="14677022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3 Metin kutusu"/>
          <p:cNvSpPr txBox="1"/>
          <p:nvPr/>
        </p:nvSpPr>
        <p:spPr>
          <a:xfrm>
            <a:off x="1631852" y="450164"/>
            <a:ext cx="7976382" cy="369332"/>
          </a:xfrm>
          <a:prstGeom prst="rect">
            <a:avLst/>
          </a:prstGeom>
          <a:noFill/>
        </p:spPr>
        <p:txBody>
          <a:bodyPr wrap="square" rtlCol="0">
            <a:spAutoFit/>
          </a:bodyPr>
          <a:lstStyle/>
          <a:p>
            <a:endParaRPr lang="tr-TR"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Calibri"/>
            </a:endParaRPr>
          </a:p>
        </p:txBody>
      </p:sp>
      <p:sp>
        <p:nvSpPr>
          <p:cNvPr id="2" name="Dikdörtgen Belirtme Çizgisi 1"/>
          <p:cNvSpPr/>
          <p:nvPr/>
        </p:nvSpPr>
        <p:spPr>
          <a:xfrm>
            <a:off x="185738" y="1071563"/>
            <a:ext cx="11672887" cy="4129087"/>
          </a:xfrm>
          <a:prstGeom prst="wedgeRectCallout">
            <a:avLst>
              <a:gd name="adj1" fmla="val 3402"/>
              <a:gd name="adj2" fmla="val 8736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3" name="8 Metin kutusu"/>
          <p:cNvSpPr txBox="1"/>
          <p:nvPr/>
        </p:nvSpPr>
        <p:spPr>
          <a:xfrm>
            <a:off x="1266090" y="492369"/>
            <a:ext cx="9509760" cy="523220"/>
          </a:xfrm>
          <a:prstGeom prst="rect">
            <a:avLst/>
          </a:prstGeom>
          <a:noFill/>
        </p:spPr>
        <p:txBody>
          <a:bodyPr wrap="square" rtlCol="0">
            <a:spAutoFit/>
          </a:bodyPr>
          <a:lstStyle/>
          <a:p>
            <a:pPr algn="ctr"/>
            <a:r>
              <a:rPr lang="tr-TR" sz="2800" dirty="0">
                <a:ln w="0"/>
                <a:effectLst>
                  <a:outerShdw blurRad="38100" dist="19050" dir="2700000" algn="tl" rotWithShape="0">
                    <a:schemeClr val="dk1">
                      <a:alpha val="40000"/>
                    </a:schemeClr>
                  </a:outerShdw>
                </a:effectLst>
                <a:latin typeface="Arial Black" pitchFamily="34" charset="0"/>
              </a:rPr>
              <a:t>Okul Öncesi Dönemde Çevre Eğitimi</a:t>
            </a:r>
          </a:p>
        </p:txBody>
      </p:sp>
      <p:sp>
        <p:nvSpPr>
          <p:cNvPr id="15" name="10 Metin kutusu"/>
          <p:cNvSpPr txBox="1"/>
          <p:nvPr/>
        </p:nvSpPr>
        <p:spPr>
          <a:xfrm>
            <a:off x="702725" y="3290523"/>
            <a:ext cx="10686758" cy="1815882"/>
          </a:xfrm>
          <a:prstGeom prst="rect">
            <a:avLst/>
          </a:prstGeom>
          <a:noFill/>
        </p:spPr>
        <p:txBody>
          <a:bodyPr wrap="square" rtlCol="0">
            <a:spAutoFit/>
          </a:bodyPr>
          <a:lstStyle/>
          <a:p>
            <a:pPr algn="just"/>
            <a:endParaRPr lang="tr-TR" sz="2800" dirty="0">
              <a:ln w="0"/>
              <a:effectLst>
                <a:outerShdw blurRad="38100" dist="19050" dir="2700000" algn="tl" rotWithShape="0">
                  <a:schemeClr val="dk1">
                    <a:alpha val="40000"/>
                  </a:schemeClr>
                </a:outerShdw>
              </a:effectLst>
              <a:latin typeface="Times New Roman" pitchFamily="18" charset="0"/>
              <a:cs typeface="Times New Roman" pitchFamily="18" charset="0"/>
            </a:endParaRPr>
          </a:p>
          <a:p>
            <a:pPr algn="just">
              <a:buFont typeface="Arial" pitchFamily="34" charset="0"/>
              <a:buChar char="•"/>
            </a:pPr>
            <a:r>
              <a:rPr lang="tr-TR" sz="2800" dirty="0">
                <a:ln w="0"/>
                <a:effectLst>
                  <a:outerShdw blurRad="38100" dist="19050" dir="2700000" algn="tl" rotWithShape="0">
                    <a:schemeClr val="dk1">
                      <a:alpha val="40000"/>
                    </a:schemeClr>
                  </a:outerShdw>
                </a:effectLst>
                <a:latin typeface="Times New Roman" pitchFamily="18" charset="0"/>
                <a:cs typeface="Times New Roman" pitchFamily="18" charset="0"/>
              </a:rPr>
              <a:t>Çevreyle ilgili doğru tutum, davranış ve becerileri geliştirmek</a:t>
            </a:r>
          </a:p>
          <a:p>
            <a:pPr algn="just">
              <a:buFont typeface="Arial" pitchFamily="34" charset="0"/>
              <a:buChar char="•"/>
            </a:pPr>
            <a:r>
              <a:rPr lang="tr-TR" sz="2800" dirty="0">
                <a:ln w="0"/>
                <a:effectLst>
                  <a:outerShdw blurRad="38100" dist="19050" dir="2700000" algn="tl" rotWithShape="0">
                    <a:schemeClr val="dk1">
                      <a:alpha val="40000"/>
                    </a:schemeClr>
                  </a:outerShdw>
                </a:effectLst>
                <a:latin typeface="Times New Roman" pitchFamily="18" charset="0"/>
                <a:cs typeface="Times New Roman" pitchFamily="18" charset="0"/>
              </a:rPr>
              <a:t>Bireyleri çevre okur-yazarı yapmak</a:t>
            </a:r>
          </a:p>
          <a:p>
            <a:pPr algn="just">
              <a:buFont typeface="Arial" pitchFamily="34" charset="0"/>
              <a:buChar char="•"/>
            </a:pPr>
            <a:r>
              <a:rPr lang="tr-TR" sz="2800" dirty="0">
                <a:ln w="0"/>
                <a:effectLst>
                  <a:outerShdw blurRad="38100" dist="19050" dir="2700000" algn="tl" rotWithShape="0">
                    <a:schemeClr val="dk1">
                      <a:alpha val="40000"/>
                    </a:schemeClr>
                  </a:outerShdw>
                </a:effectLst>
                <a:latin typeface="Times New Roman" pitchFamily="18" charset="0"/>
                <a:cs typeface="Times New Roman" pitchFamily="18" charset="0"/>
              </a:rPr>
              <a:t>Çevreye karşı farkındalığı, duyarlılığı arttırmak.</a:t>
            </a:r>
          </a:p>
        </p:txBody>
      </p:sp>
      <p:sp>
        <p:nvSpPr>
          <p:cNvPr id="16" name="7 Metin kutusu"/>
          <p:cNvSpPr txBox="1"/>
          <p:nvPr/>
        </p:nvSpPr>
        <p:spPr>
          <a:xfrm>
            <a:off x="660522" y="1454246"/>
            <a:ext cx="10030265" cy="1384995"/>
          </a:xfrm>
          <a:prstGeom prst="rect">
            <a:avLst/>
          </a:prstGeom>
          <a:noFill/>
        </p:spPr>
        <p:txBody>
          <a:bodyPr wrap="square" rtlCol="0">
            <a:spAutoFit/>
          </a:bodyPr>
          <a:lstStyle/>
          <a:p>
            <a:r>
              <a:rPr lang="tr-TR" sz="2800" u="sng" dirty="0">
                <a:ln w="0"/>
                <a:effectLst>
                  <a:outerShdw blurRad="38100" dist="19050" dir="2700000" algn="tl" rotWithShape="0">
                    <a:schemeClr val="dk1">
                      <a:alpha val="40000"/>
                    </a:schemeClr>
                  </a:outerShdw>
                </a:effectLst>
                <a:latin typeface="Calibri"/>
              </a:rPr>
              <a:t>Çevre Eğitimi;</a:t>
            </a:r>
          </a:p>
          <a:p>
            <a:pPr algn="just"/>
            <a:r>
              <a:rPr lang="tr-TR" sz="2800" dirty="0">
                <a:ln w="0"/>
                <a:effectLst>
                  <a:outerShdw blurRad="38100" dist="19050" dir="2700000" algn="tl" rotWithShape="0">
                    <a:schemeClr val="dk1">
                      <a:alpha val="40000"/>
                    </a:schemeClr>
                  </a:outerShdw>
                </a:effectLst>
                <a:latin typeface="Calibri"/>
              </a:rPr>
              <a:t>    Doğal ya da yapay çevre hakkında duyarlı ve bilgili bir vatandaşlık anlayışını geliştirmeyi hedefleyen disiplinler arası bir çalışma alandır.</a:t>
            </a:r>
          </a:p>
        </p:txBody>
      </p:sp>
      <p:sp>
        <p:nvSpPr>
          <p:cNvPr id="5" name="Dikdörtgen 4"/>
          <p:cNvSpPr/>
          <p:nvPr/>
        </p:nvSpPr>
        <p:spPr>
          <a:xfrm>
            <a:off x="725230" y="2924472"/>
            <a:ext cx="6283836" cy="646331"/>
          </a:xfrm>
          <a:prstGeom prst="rect">
            <a:avLst/>
          </a:prstGeom>
          <a:noFill/>
        </p:spPr>
        <p:txBody>
          <a:bodyPr wrap="none" lIns="91440" tIns="45720" rIns="91440" bIns="45720">
            <a:spAutoFit/>
          </a:bodyPr>
          <a:lstStyle/>
          <a:p>
            <a:pPr algn="ctr"/>
            <a:r>
              <a:rPr lang="tr-TR" sz="3600" dirty="0">
                <a:ln w="0"/>
                <a:effectLst>
                  <a:outerShdw blurRad="38100" dist="19050" dir="2700000" algn="tl" rotWithShape="0">
                    <a:schemeClr val="dk1">
                      <a:alpha val="40000"/>
                    </a:schemeClr>
                  </a:outerShdw>
                </a:effectLst>
              </a:rPr>
              <a:t>Çevre eğitiminin temel amaçlar:</a:t>
            </a:r>
          </a:p>
        </p:txBody>
      </p:sp>
    </p:spTree>
    <p:extLst>
      <p:ext uri="{BB962C8B-B14F-4D97-AF65-F5344CB8AC3E}">
        <p14:creationId xmlns:p14="http://schemas.microsoft.com/office/powerpoint/2010/main" val="22203496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Belirtme Çizgisi 1"/>
          <p:cNvSpPr/>
          <p:nvPr/>
        </p:nvSpPr>
        <p:spPr>
          <a:xfrm>
            <a:off x="314325" y="542925"/>
            <a:ext cx="11587163" cy="3171825"/>
          </a:xfrm>
          <a:prstGeom prst="wedgeRectCallout">
            <a:avLst>
              <a:gd name="adj1" fmla="val 252"/>
              <a:gd name="adj2" fmla="val 9538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 name="6 Metin kutusu"/>
          <p:cNvSpPr txBox="1"/>
          <p:nvPr/>
        </p:nvSpPr>
        <p:spPr>
          <a:xfrm>
            <a:off x="717672" y="977266"/>
            <a:ext cx="10902462" cy="2246769"/>
          </a:xfrm>
          <a:prstGeom prst="rect">
            <a:avLst/>
          </a:prstGeom>
          <a:noFill/>
        </p:spPr>
        <p:txBody>
          <a:bodyPr wrap="square" rtlCol="0">
            <a:spAutoFit/>
          </a:bodyPr>
          <a:lstStyle/>
          <a:p>
            <a:pPr algn="just">
              <a:buFont typeface="Arial" pitchFamily="34" charset="0"/>
              <a:buChar char="•"/>
            </a:pPr>
            <a:r>
              <a:rPr lang="tr-TR" sz="2800" dirty="0">
                <a:ln w="0"/>
                <a:effectLst>
                  <a:outerShdw blurRad="38100" dist="19050" dir="2700000" algn="tl" rotWithShape="0">
                    <a:schemeClr val="dk1">
                      <a:alpha val="40000"/>
                    </a:schemeClr>
                  </a:outerShdw>
                </a:effectLst>
                <a:latin typeface="Calibri"/>
              </a:rPr>
              <a:t>Bireylerin çevre ve sorunları hakkında bilinçlenmeleri,</a:t>
            </a:r>
          </a:p>
          <a:p>
            <a:pPr algn="just">
              <a:buFont typeface="Arial" pitchFamily="34" charset="0"/>
              <a:buChar char="•"/>
            </a:pPr>
            <a:r>
              <a:rPr lang="tr-TR" sz="2800" dirty="0">
                <a:ln w="0"/>
                <a:effectLst>
                  <a:outerShdw blurRad="38100" dist="19050" dir="2700000" algn="tl" rotWithShape="0">
                    <a:schemeClr val="dk1">
                      <a:alpha val="40000"/>
                    </a:schemeClr>
                  </a:outerShdw>
                </a:effectLst>
                <a:latin typeface="Calibri"/>
              </a:rPr>
              <a:t>Çevre ve sorunları hakkında temel bilgilere sahip olmaları,</a:t>
            </a:r>
          </a:p>
          <a:p>
            <a:pPr algn="just">
              <a:buFont typeface="Arial" pitchFamily="34" charset="0"/>
              <a:buChar char="•"/>
            </a:pPr>
            <a:r>
              <a:rPr lang="tr-TR" sz="2800" dirty="0">
                <a:ln w="0"/>
                <a:effectLst>
                  <a:outerShdw blurRad="38100" dist="19050" dir="2700000" algn="tl" rotWithShape="0">
                    <a:schemeClr val="dk1">
                      <a:alpha val="40000"/>
                    </a:schemeClr>
                  </a:outerShdw>
                </a:effectLst>
                <a:latin typeface="Calibri"/>
              </a:rPr>
              <a:t>Çevreyi koruma,iyileştirme ve güzelleştirmeye dayalı tutum geliştirmeleri,</a:t>
            </a:r>
          </a:p>
          <a:p>
            <a:pPr algn="just">
              <a:buFont typeface="Arial" pitchFamily="34" charset="0"/>
              <a:buChar char="•"/>
            </a:pPr>
            <a:r>
              <a:rPr lang="tr-TR" sz="2800" dirty="0">
                <a:ln w="0"/>
                <a:effectLst>
                  <a:outerShdw blurRad="38100" dist="19050" dir="2700000" algn="tl" rotWithShape="0">
                    <a:schemeClr val="dk1">
                      <a:alpha val="40000"/>
                    </a:schemeClr>
                  </a:outerShdw>
                </a:effectLst>
                <a:latin typeface="Calibri"/>
              </a:rPr>
              <a:t>Sorunları tanımlama, çözüm önerileri geliştirmeye yönelik beceri  kazanmaları ve çevre ile ilgili tutumlara aktif katılımları </a:t>
            </a:r>
          </a:p>
        </p:txBody>
      </p:sp>
      <p:sp>
        <p:nvSpPr>
          <p:cNvPr id="4" name="11 Yukarı Şerit"/>
          <p:cNvSpPr/>
          <p:nvPr/>
        </p:nvSpPr>
        <p:spPr>
          <a:xfrm>
            <a:off x="1990322" y="5447608"/>
            <a:ext cx="8215532" cy="1069144"/>
          </a:xfrm>
          <a:prstGeom prst="ribbon2">
            <a:avLst/>
          </a:prstGeom>
          <a:solidFill>
            <a:schemeClr val="bg2">
              <a:lumMod val="75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tr-TR" sz="2400" i="0" u="none" strike="noStrike" kern="0" normalizeH="0" baseline="0" noProof="0" dirty="0">
                <a:ln w="0"/>
                <a:effectLst>
                  <a:outerShdw blurRad="38100" dist="19050" dir="2700000" algn="tl" rotWithShape="0">
                    <a:schemeClr val="dk1">
                      <a:alpha val="40000"/>
                    </a:schemeClr>
                  </a:outerShdw>
                </a:effectLst>
                <a:uLnTx/>
                <a:uFillTx/>
                <a:latin typeface="Calibri"/>
                <a:ea typeface="+mn-ea"/>
                <a:cs typeface="+mn-cs"/>
              </a:rPr>
              <a:t>ÇEVRE EĞİTİMİNDE ÖNEM TAŞIR.</a:t>
            </a:r>
          </a:p>
        </p:txBody>
      </p:sp>
    </p:spTree>
    <p:extLst>
      <p:ext uri="{BB962C8B-B14F-4D97-AF65-F5344CB8AC3E}">
        <p14:creationId xmlns:p14="http://schemas.microsoft.com/office/powerpoint/2010/main" val="233782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Metin kutusu"/>
          <p:cNvSpPr txBox="1"/>
          <p:nvPr/>
        </p:nvSpPr>
        <p:spPr>
          <a:xfrm>
            <a:off x="1226966" y="357187"/>
            <a:ext cx="9474371" cy="584775"/>
          </a:xfrm>
          <a:prstGeom prst="rect">
            <a:avLst/>
          </a:prstGeom>
          <a:noFill/>
        </p:spPr>
        <p:txBody>
          <a:bodyPr wrap="square" rtlCol="0">
            <a:spAutoFit/>
          </a:bodyPr>
          <a:lstStyle/>
          <a:p>
            <a:pPr algn="ctr"/>
            <a:r>
              <a:rPr lang="tr-TR" sz="32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Calibri"/>
              </a:rPr>
              <a:t>     </a:t>
            </a:r>
            <a:r>
              <a:rPr lang="tr-TR" sz="3200" dirty="0">
                <a:ln w="0"/>
                <a:effectLst>
                  <a:outerShdw blurRad="38100" dist="19050" dir="2700000" algn="tl" rotWithShape="0">
                    <a:schemeClr val="dk1">
                      <a:alpha val="40000"/>
                    </a:schemeClr>
                  </a:outerShdw>
                </a:effectLst>
                <a:latin typeface="Calibri"/>
              </a:rPr>
              <a:t>Okul Öncesi Dönemde Çevre Eğitimi Neden Önemli ?</a:t>
            </a:r>
          </a:p>
        </p:txBody>
      </p:sp>
      <p:sp>
        <p:nvSpPr>
          <p:cNvPr id="5" name="5 Metin kutusu"/>
          <p:cNvSpPr txBox="1"/>
          <p:nvPr/>
        </p:nvSpPr>
        <p:spPr>
          <a:xfrm>
            <a:off x="1026282" y="1570307"/>
            <a:ext cx="9566031" cy="2246769"/>
          </a:xfrm>
          <a:prstGeom prst="rect">
            <a:avLst/>
          </a:prstGeom>
          <a:noFill/>
        </p:spPr>
        <p:txBody>
          <a:bodyPr wrap="square" rtlCol="0">
            <a:spAutoFit/>
          </a:bodyPr>
          <a:lstStyle/>
          <a:p>
            <a:pPr algn="just">
              <a:buFont typeface="Arial" pitchFamily="34" charset="0"/>
              <a:buChar char="•"/>
            </a:pPr>
            <a:r>
              <a:rPr lang="tr-TR" sz="2800" dirty="0">
                <a:ln w="0"/>
                <a:effectLst>
                  <a:outerShdw blurRad="38100" dist="19050" dir="2700000" algn="tl" rotWithShape="0">
                    <a:schemeClr val="dk1">
                      <a:alpha val="40000"/>
                    </a:schemeClr>
                  </a:outerShdw>
                </a:effectLst>
                <a:latin typeface="Calibri"/>
              </a:rPr>
              <a:t>Çevre sorunlarının gün geçtikçe artması,</a:t>
            </a:r>
          </a:p>
          <a:p>
            <a:pPr algn="just">
              <a:buFont typeface="Arial" pitchFamily="34" charset="0"/>
              <a:buChar char="•"/>
            </a:pPr>
            <a:r>
              <a:rPr lang="tr-TR" sz="2800" dirty="0">
                <a:ln w="0"/>
                <a:effectLst>
                  <a:outerShdw blurRad="38100" dist="19050" dir="2700000" algn="tl" rotWithShape="0">
                    <a:schemeClr val="dk1">
                      <a:alpha val="40000"/>
                    </a:schemeClr>
                  </a:outerShdw>
                </a:effectLst>
                <a:latin typeface="Calibri"/>
              </a:rPr>
              <a:t>Okul öncesi dönemin yaşam içindeki önemi ve yaşam koşulları</a:t>
            </a:r>
          </a:p>
          <a:p>
            <a:pPr algn="just">
              <a:buFont typeface="Arial" pitchFamily="34" charset="0"/>
              <a:buChar char="•"/>
            </a:pPr>
            <a:r>
              <a:rPr lang="tr-TR" sz="2800" dirty="0">
                <a:ln w="0"/>
                <a:effectLst>
                  <a:outerShdw blurRad="38100" dist="19050" dir="2700000" algn="tl" rotWithShape="0">
                    <a:schemeClr val="dk1">
                      <a:alpha val="40000"/>
                    </a:schemeClr>
                  </a:outerShdw>
                </a:effectLst>
                <a:latin typeface="Calibri"/>
              </a:rPr>
              <a:t>Doğal ortamdan uzak yetişen çocukların doğayı tanımalarını sağlamak amaçlandığı için önem taşımaktadır.</a:t>
            </a:r>
          </a:p>
          <a:p>
            <a:pPr algn="just">
              <a:buFont typeface="Arial" pitchFamily="34" charset="0"/>
              <a:buChar char="•"/>
            </a:pPr>
            <a:endParaRPr lang="tr-TR" sz="2800" dirty="0">
              <a:ln w="0"/>
              <a:effectLst>
                <a:outerShdw blurRad="38100" dist="19050" dir="2700000" algn="tl" rotWithShape="0">
                  <a:schemeClr val="dk1">
                    <a:alpha val="40000"/>
                  </a:schemeClr>
                </a:outerShdw>
              </a:effectLst>
              <a:latin typeface="Calibri"/>
            </a:endParaRPr>
          </a:p>
        </p:txBody>
      </p:sp>
      <p:sp>
        <p:nvSpPr>
          <p:cNvPr id="6" name="7 Aşağı Ok"/>
          <p:cNvSpPr/>
          <p:nvPr/>
        </p:nvSpPr>
        <p:spPr>
          <a:xfrm>
            <a:off x="2192622" y="4125445"/>
            <a:ext cx="745588" cy="1400271"/>
          </a:xfrm>
          <a:prstGeom prst="downArrow">
            <a:avLst/>
          </a:prstGeom>
          <a:solidFill>
            <a:schemeClr val="tx1">
              <a:lumMod val="65000"/>
              <a:lumOff val="35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tr-TR" sz="1800" b="1" i="0" u="none" strike="noStrike" kern="0" normalizeH="0" baseline="0" noProof="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uLnTx/>
              <a:uFillTx/>
              <a:latin typeface="Calibri"/>
              <a:ea typeface="+mn-ea"/>
              <a:cs typeface="+mn-cs"/>
            </a:endParaRPr>
          </a:p>
        </p:txBody>
      </p:sp>
      <p:sp>
        <p:nvSpPr>
          <p:cNvPr id="7" name="8 Aşağı Ok"/>
          <p:cNvSpPr/>
          <p:nvPr/>
        </p:nvSpPr>
        <p:spPr>
          <a:xfrm>
            <a:off x="8766919" y="4098973"/>
            <a:ext cx="745588" cy="1452757"/>
          </a:xfrm>
          <a:prstGeom prst="downArrow">
            <a:avLst/>
          </a:prstGeom>
          <a:solidFill>
            <a:schemeClr val="tx1">
              <a:lumMod val="65000"/>
              <a:lumOff val="35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tr-TR" sz="1800" b="1" i="0" u="none" strike="noStrike" kern="0" normalizeH="0" baseline="0" noProof="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uLnTx/>
              <a:uFillTx/>
              <a:latin typeface="Calibri"/>
              <a:ea typeface="+mn-ea"/>
              <a:cs typeface="+mn-cs"/>
            </a:endParaRPr>
          </a:p>
        </p:txBody>
      </p:sp>
      <p:sp>
        <p:nvSpPr>
          <p:cNvPr id="8" name="11 Akış Çizelgesi: İşlem"/>
          <p:cNvSpPr/>
          <p:nvPr/>
        </p:nvSpPr>
        <p:spPr>
          <a:xfrm>
            <a:off x="1028700" y="3354707"/>
            <a:ext cx="10101040" cy="745588"/>
          </a:xfrm>
          <a:prstGeom prst="flowChartProcess">
            <a:avLst/>
          </a:prstGeom>
          <a:solidFill>
            <a:sysClr val="window" lastClr="FFFFFF"/>
          </a:solidFill>
          <a:ln w="12700" cap="flat" cmpd="sng" algn="ctr">
            <a:solidFill>
              <a:srgbClr val="5B9BD5">
                <a:shade val="50000"/>
              </a:srgbClr>
            </a:solidFill>
            <a:prstDash val="solid"/>
            <a:miter lim="800000"/>
          </a:ln>
          <a:effectLst/>
        </p:spPr>
        <p:txBody>
          <a:bodyPr rtlCol="0" anchor="ct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tr-TR" sz="2800" i="0" u="none" strike="noStrike" kern="0" normalizeH="0" baseline="0" noProof="0" dirty="0">
                <a:ln w="0"/>
                <a:effectLst>
                  <a:outerShdw blurRad="38100" dist="19050" dir="2700000" algn="tl" rotWithShape="0">
                    <a:schemeClr val="dk1">
                      <a:alpha val="40000"/>
                    </a:schemeClr>
                  </a:outerShdw>
                </a:effectLst>
                <a:uLnTx/>
                <a:uFillTx/>
                <a:latin typeface="Calibri"/>
                <a:ea typeface="+mn-ea"/>
                <a:cs typeface="+mn-cs"/>
              </a:rPr>
              <a:t>Okul Öncesi Dönemde Çevre Eğitiminin Temel Noktaları:</a:t>
            </a:r>
          </a:p>
        </p:txBody>
      </p:sp>
      <p:sp>
        <p:nvSpPr>
          <p:cNvPr id="9" name="12 Metin kutusu"/>
          <p:cNvSpPr txBox="1"/>
          <p:nvPr/>
        </p:nvSpPr>
        <p:spPr>
          <a:xfrm>
            <a:off x="1310494" y="5677413"/>
            <a:ext cx="2602523" cy="523220"/>
          </a:xfrm>
          <a:prstGeom prst="rect">
            <a:avLst/>
          </a:prstGeom>
          <a:noFill/>
        </p:spPr>
        <p:txBody>
          <a:bodyPr wrap="square" rtlCol="0">
            <a:spAutoFit/>
          </a:bodyPr>
          <a:lstStyle/>
          <a:p>
            <a:r>
              <a:rPr lang="tr-TR" sz="2800" dirty="0">
                <a:ln w="0"/>
                <a:effectLst>
                  <a:outerShdw blurRad="38100" dist="19050" dir="2700000" algn="tl" rotWithShape="0">
                    <a:schemeClr val="dk1">
                      <a:alpha val="40000"/>
                    </a:schemeClr>
                  </a:outerShdw>
                </a:effectLst>
                <a:latin typeface="Calibri"/>
              </a:rPr>
              <a:t>Çevreyi Tanıtma</a:t>
            </a:r>
          </a:p>
        </p:txBody>
      </p:sp>
      <p:sp>
        <p:nvSpPr>
          <p:cNvPr id="10" name="13 Metin kutusu"/>
          <p:cNvSpPr txBox="1"/>
          <p:nvPr/>
        </p:nvSpPr>
        <p:spPr>
          <a:xfrm>
            <a:off x="7860982" y="5563771"/>
            <a:ext cx="2954216" cy="523220"/>
          </a:xfrm>
          <a:prstGeom prst="rect">
            <a:avLst/>
          </a:prstGeom>
          <a:noFill/>
        </p:spPr>
        <p:txBody>
          <a:bodyPr wrap="square" rtlCol="0">
            <a:spAutoFit/>
          </a:bodyPr>
          <a:lstStyle/>
          <a:p>
            <a:r>
              <a:rPr lang="tr-TR" sz="2800" dirty="0">
                <a:ln w="0"/>
                <a:effectLst>
                  <a:outerShdw blurRad="38100" dist="19050" dir="2700000" algn="tl" rotWithShape="0">
                    <a:schemeClr val="dk1">
                      <a:alpha val="40000"/>
                    </a:schemeClr>
                  </a:outerShdw>
                </a:effectLst>
                <a:latin typeface="Calibri"/>
              </a:rPr>
              <a:t>Çevreyi Sevdirme</a:t>
            </a:r>
          </a:p>
        </p:txBody>
      </p:sp>
    </p:spTree>
    <p:extLst>
      <p:ext uri="{BB962C8B-B14F-4D97-AF65-F5344CB8AC3E}">
        <p14:creationId xmlns:p14="http://schemas.microsoft.com/office/powerpoint/2010/main" val="10758315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633046" y="505998"/>
            <a:ext cx="11071274" cy="523220"/>
          </a:xfrm>
          <a:prstGeom prst="rect">
            <a:avLst/>
          </a:prstGeom>
          <a:noFill/>
        </p:spPr>
        <p:txBody>
          <a:bodyPr wrap="square" rtlCol="0">
            <a:spAutoFit/>
          </a:bodyPr>
          <a:lstStyle/>
          <a:p>
            <a:pPr algn="ctr"/>
            <a:r>
              <a:rPr lang="tr-TR" sz="2800" dirty="0">
                <a:ln w="0"/>
                <a:effectLst>
                  <a:outerShdw blurRad="38100" dist="19050" dir="2700000" algn="tl" rotWithShape="0">
                    <a:schemeClr val="dk1">
                      <a:alpha val="40000"/>
                    </a:schemeClr>
                  </a:outerShdw>
                </a:effectLst>
                <a:latin typeface="Calibri"/>
              </a:rPr>
              <a:t>Çevre Eğitim Etkinlikleri Uygulanırken Dikkat Edilecek Noktalar </a:t>
            </a:r>
          </a:p>
        </p:txBody>
      </p:sp>
      <p:sp>
        <p:nvSpPr>
          <p:cNvPr id="4" name="3 Metin kutusu"/>
          <p:cNvSpPr txBox="1"/>
          <p:nvPr/>
        </p:nvSpPr>
        <p:spPr>
          <a:xfrm>
            <a:off x="283773" y="1522386"/>
            <a:ext cx="10114670" cy="4832092"/>
          </a:xfrm>
          <a:prstGeom prst="rect">
            <a:avLst/>
          </a:prstGeom>
          <a:noFill/>
        </p:spPr>
        <p:txBody>
          <a:bodyPr wrap="square" rtlCol="0">
            <a:spAutoFit/>
          </a:bodyPr>
          <a:lstStyle/>
          <a:p>
            <a:pPr algn="just">
              <a:buFont typeface="Wingdings" pitchFamily="2" charset="2"/>
              <a:buChar char="Ø"/>
            </a:pPr>
            <a:r>
              <a:rPr lang="tr-TR" sz="2800" dirty="0">
                <a:ln w="0"/>
                <a:effectLst>
                  <a:outerShdw blurRad="38100" dist="19050" dir="2700000" algn="tl" rotWithShape="0">
                    <a:schemeClr val="dk1">
                      <a:alpha val="40000"/>
                    </a:schemeClr>
                  </a:outerShdw>
                </a:effectLst>
                <a:latin typeface="Calibri"/>
              </a:rPr>
              <a:t>Doğal dünyayı sevdiğinizi, ilgi duyduğunuzu ve doğaya önem verdiğinizi çocuklara gösterin.</a:t>
            </a:r>
          </a:p>
          <a:p>
            <a:pPr algn="just">
              <a:buFont typeface="Wingdings" pitchFamily="2" charset="2"/>
              <a:buChar char="Ø"/>
            </a:pPr>
            <a:r>
              <a:rPr lang="tr-TR" sz="2800" dirty="0">
                <a:ln w="0"/>
                <a:effectLst>
                  <a:outerShdw blurRad="38100" dist="19050" dir="2700000" algn="tl" rotWithShape="0">
                    <a:schemeClr val="dk1">
                      <a:alpha val="40000"/>
                    </a:schemeClr>
                  </a:outerShdw>
                </a:effectLst>
                <a:latin typeface="Calibri"/>
              </a:rPr>
              <a:t>Öğretmen hangi etkinliği yapacaklarını çocuklara her zaman aynı isimle söylemelidir.</a:t>
            </a:r>
          </a:p>
          <a:p>
            <a:pPr algn="just">
              <a:buFont typeface="Wingdings" pitchFamily="2" charset="2"/>
              <a:buChar char="Ø"/>
            </a:pPr>
            <a:r>
              <a:rPr lang="tr-TR" sz="2800" dirty="0">
                <a:ln w="0"/>
                <a:effectLst>
                  <a:outerShdw blurRad="38100" dist="19050" dir="2700000" algn="tl" rotWithShape="0">
                    <a:schemeClr val="dk1">
                      <a:alpha val="40000"/>
                    </a:schemeClr>
                  </a:outerShdw>
                </a:effectLst>
                <a:latin typeface="Calibri"/>
              </a:rPr>
              <a:t>Çocuklara yaşadıkları deneyimlerle ilgili cevabı evet ya da hayır olan sorular yerine ,neden niçin nasıl gibi uyarıcı ve düşünmeye sevk eden sorular sorun.</a:t>
            </a:r>
          </a:p>
          <a:p>
            <a:pPr algn="just">
              <a:buFont typeface="Wingdings" pitchFamily="2" charset="2"/>
              <a:buChar char="Ø"/>
            </a:pPr>
            <a:r>
              <a:rPr lang="tr-TR" sz="2800" dirty="0">
                <a:ln w="0"/>
                <a:effectLst>
                  <a:outerShdw blurRad="38100" dist="19050" dir="2700000" algn="tl" rotWithShape="0">
                    <a:schemeClr val="dk1">
                      <a:alpha val="40000"/>
                    </a:schemeClr>
                  </a:outerShdw>
                </a:effectLst>
                <a:latin typeface="Calibri"/>
              </a:rPr>
              <a:t>Çocukların tüm etkinlikler sırasında sorular sormasına fırsat tanıyın ve bu soruların cevaplarını birlikte arayın.</a:t>
            </a:r>
          </a:p>
          <a:p>
            <a:pPr algn="just">
              <a:buFont typeface="Wingdings" pitchFamily="2" charset="2"/>
              <a:buChar char="Ø"/>
            </a:pPr>
            <a:r>
              <a:rPr lang="tr-TR" sz="2800" dirty="0">
                <a:ln w="0"/>
                <a:effectLst>
                  <a:outerShdw blurRad="38100" dist="19050" dir="2700000" algn="tl" rotWithShape="0">
                    <a:schemeClr val="dk1">
                      <a:alpha val="40000"/>
                    </a:schemeClr>
                  </a:outerShdw>
                </a:effectLst>
                <a:latin typeface="Calibri"/>
              </a:rPr>
              <a:t>Sıcak,kabul edici,destekleyici bir atmosfer oluşturun.</a:t>
            </a:r>
          </a:p>
          <a:p>
            <a:pPr algn="just">
              <a:buFont typeface="Arial" pitchFamily="34" charset="0"/>
              <a:buChar char="•"/>
            </a:pPr>
            <a:endParaRPr lang="tr-TR" sz="2800" dirty="0">
              <a:ln w="0"/>
              <a:effectLst>
                <a:outerShdw blurRad="38100" dist="19050" dir="2700000" algn="tl" rotWithShape="0">
                  <a:schemeClr val="dk1">
                    <a:alpha val="40000"/>
                  </a:schemeClr>
                </a:outerShdw>
              </a:effectLst>
              <a:latin typeface="Calibri"/>
            </a:endParaRPr>
          </a:p>
        </p:txBody>
      </p:sp>
    </p:spTree>
    <p:extLst>
      <p:ext uri="{BB962C8B-B14F-4D97-AF65-F5344CB8AC3E}">
        <p14:creationId xmlns:p14="http://schemas.microsoft.com/office/powerpoint/2010/main" val="40004528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3 Metin kutusu"/>
          <p:cNvSpPr txBox="1"/>
          <p:nvPr/>
        </p:nvSpPr>
        <p:spPr>
          <a:xfrm>
            <a:off x="327292" y="1119480"/>
            <a:ext cx="10213145" cy="5262979"/>
          </a:xfrm>
          <a:prstGeom prst="rect">
            <a:avLst/>
          </a:prstGeom>
          <a:noFill/>
        </p:spPr>
        <p:txBody>
          <a:bodyPr wrap="square" rtlCol="0">
            <a:spAutoFit/>
          </a:bodyPr>
          <a:lstStyle/>
          <a:p>
            <a:pPr algn="just">
              <a:buFont typeface="Wingdings" pitchFamily="2" charset="2"/>
              <a:buChar char="Ø"/>
            </a:pPr>
            <a:r>
              <a:rPr lang="tr-TR" sz="2800" dirty="0">
                <a:ln w="0"/>
                <a:effectLst>
                  <a:outerShdw blurRad="38100" dist="19050" dir="2700000" algn="tl" rotWithShape="0">
                    <a:schemeClr val="dk1">
                      <a:alpha val="40000"/>
                    </a:schemeClr>
                  </a:outerShdw>
                </a:effectLst>
                <a:latin typeface="Calibri"/>
              </a:rPr>
              <a:t>Öğrencilere etkinliğe başlamadan önce etkinlik alanını keşfetmeleri için zaman tanıyın.</a:t>
            </a:r>
          </a:p>
          <a:p>
            <a:pPr algn="just">
              <a:buFont typeface="Wingdings" pitchFamily="2" charset="2"/>
              <a:buChar char="Ø"/>
            </a:pPr>
            <a:r>
              <a:rPr lang="tr-TR" sz="2800" dirty="0">
                <a:ln w="0"/>
                <a:effectLst>
                  <a:outerShdw blurRad="38100" dist="19050" dir="2700000" algn="tl" rotWithShape="0">
                    <a:schemeClr val="dk1">
                      <a:alpha val="40000"/>
                    </a:schemeClr>
                  </a:outerShdw>
                </a:effectLst>
                <a:latin typeface="Calibri"/>
              </a:rPr>
              <a:t>Bütün gruba hitap ederken rahat bir şekilde oturmalarını sağlayın ve yüksek sesle konuşun.</a:t>
            </a:r>
          </a:p>
          <a:p>
            <a:pPr algn="just">
              <a:buFont typeface="Wingdings" pitchFamily="2" charset="2"/>
              <a:buChar char="Ø"/>
            </a:pPr>
            <a:r>
              <a:rPr lang="tr-TR" sz="2800" dirty="0">
                <a:ln w="0"/>
                <a:effectLst>
                  <a:outerShdw blurRad="38100" dist="19050" dir="2700000" algn="tl" rotWithShape="0">
                    <a:schemeClr val="dk1">
                      <a:alpha val="40000"/>
                    </a:schemeClr>
                  </a:outerShdw>
                </a:effectLst>
                <a:latin typeface="Calibri"/>
              </a:rPr>
              <a:t>Öğrencilerinizin heves ve merakını destekleyerek buna karşılık verin.</a:t>
            </a:r>
          </a:p>
          <a:p>
            <a:pPr algn="just">
              <a:buFont typeface="Wingdings" pitchFamily="2" charset="2"/>
              <a:buChar char="Ø"/>
            </a:pPr>
            <a:r>
              <a:rPr lang="tr-TR" sz="2800" dirty="0">
                <a:ln w="0"/>
                <a:effectLst>
                  <a:outerShdw blurRad="38100" dist="19050" dir="2700000" algn="tl" rotWithShape="0">
                    <a:schemeClr val="dk1">
                      <a:alpha val="40000"/>
                    </a:schemeClr>
                  </a:outerShdw>
                </a:effectLst>
                <a:latin typeface="Calibri"/>
              </a:rPr>
              <a:t>Uzman konuk geldiğinde,küçük çocuklarla iletişim kurmalarını kolaylaştırın.</a:t>
            </a:r>
          </a:p>
          <a:p>
            <a:pPr algn="just">
              <a:buFont typeface="Wingdings" pitchFamily="2" charset="2"/>
              <a:buChar char="Ø"/>
            </a:pPr>
            <a:r>
              <a:rPr lang="tr-TR" sz="2800" dirty="0">
                <a:ln w="0"/>
                <a:effectLst>
                  <a:outerShdw blurRad="38100" dist="19050" dir="2700000" algn="tl" rotWithShape="0">
                    <a:schemeClr val="dk1">
                      <a:alpha val="40000"/>
                    </a:schemeClr>
                  </a:outerShdw>
                </a:effectLst>
                <a:latin typeface="Calibri"/>
              </a:rPr>
              <a:t>Kendi heyecanınızı da paylaşın.</a:t>
            </a:r>
          </a:p>
          <a:p>
            <a:pPr algn="just">
              <a:buFont typeface="Wingdings" pitchFamily="2" charset="2"/>
              <a:buChar char="Ø"/>
            </a:pPr>
            <a:r>
              <a:rPr lang="tr-TR" sz="2800" dirty="0">
                <a:ln w="0"/>
                <a:effectLst>
                  <a:outerShdw blurRad="38100" dist="19050" dir="2700000" algn="tl" rotWithShape="0">
                    <a:schemeClr val="dk1">
                      <a:alpha val="40000"/>
                    </a:schemeClr>
                  </a:outerShdw>
                </a:effectLst>
                <a:latin typeface="Calibri"/>
              </a:rPr>
              <a:t>Bitkileri ya da hayvanları ,sadece uzun süre gözlemlenmesi gerekiyorsa toplayın.Bütün canlıların doğal ortamda gözlemleneceğini belirtin.</a:t>
            </a:r>
          </a:p>
        </p:txBody>
      </p:sp>
    </p:spTree>
    <p:extLst>
      <p:ext uri="{BB962C8B-B14F-4D97-AF65-F5344CB8AC3E}">
        <p14:creationId xmlns:p14="http://schemas.microsoft.com/office/powerpoint/2010/main" val="9201524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1561513" y="604912"/>
            <a:ext cx="8440616" cy="523220"/>
          </a:xfrm>
          <a:prstGeom prst="rect">
            <a:avLst/>
          </a:prstGeom>
          <a:noFill/>
        </p:spPr>
        <p:txBody>
          <a:bodyPr wrap="square" rtlCol="0">
            <a:spAutoFit/>
          </a:bodyPr>
          <a:lstStyle/>
          <a:p>
            <a:pPr algn="ctr"/>
            <a:r>
              <a:rPr lang="tr-TR" sz="2800" dirty="0">
                <a:ln w="0"/>
                <a:effectLst>
                  <a:outerShdw blurRad="38100" dist="19050" dir="2700000" algn="tl" rotWithShape="0">
                    <a:schemeClr val="dk1">
                      <a:alpha val="40000"/>
                    </a:schemeClr>
                  </a:outerShdw>
                </a:effectLst>
                <a:latin typeface="Calibri"/>
              </a:rPr>
              <a:t>          ÇEVRE EĞİTİMİNE YÖNELİK ÇEVRE ETKİNLİKLERİ</a:t>
            </a:r>
          </a:p>
        </p:txBody>
      </p:sp>
      <p:sp>
        <p:nvSpPr>
          <p:cNvPr id="4" name="5 Oval Belirtme Çizgisi"/>
          <p:cNvSpPr/>
          <p:nvPr/>
        </p:nvSpPr>
        <p:spPr>
          <a:xfrm>
            <a:off x="2518119" y="1350497"/>
            <a:ext cx="7272995" cy="3967090"/>
          </a:xfrm>
          <a:prstGeom prst="wedgeEllipseCallout">
            <a:avLst/>
          </a:prstGeom>
          <a:solidFill>
            <a:schemeClr val="bg2">
              <a:lumMod val="75000"/>
            </a:schemeClr>
          </a:solidFill>
          <a:ln w="12700" cap="flat" cmpd="sng" algn="ctr">
            <a:solidFill>
              <a:srgbClr val="E7E6E6">
                <a:lumMod val="90000"/>
              </a:srgbClr>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 typeface="Arial" pitchFamily="34" charset="0"/>
              <a:buChar char="•"/>
              <a:tabLst/>
              <a:defRPr/>
            </a:pPr>
            <a:r>
              <a:rPr kumimoji="0" lang="tr-TR" sz="2400" i="0" u="none" strike="noStrike" kern="0" normalizeH="0" baseline="0" noProof="0" dirty="0">
                <a:ln w="0"/>
                <a:effectLst>
                  <a:outerShdw blurRad="38100" dist="19050" dir="2700000" algn="tl" rotWithShape="0">
                    <a:schemeClr val="dk1">
                      <a:alpha val="40000"/>
                    </a:schemeClr>
                  </a:outerShdw>
                </a:effectLst>
                <a:uLnTx/>
                <a:uFillTx/>
                <a:latin typeface="Calibri"/>
                <a:ea typeface="+mn-ea"/>
                <a:cs typeface="+mn-cs"/>
              </a:rPr>
              <a:t>Doğada Yaşayan  Canlılar ile İlgili   Etkinlikler</a:t>
            </a:r>
          </a:p>
          <a:p>
            <a:pPr marL="0" marR="0" lvl="0" indent="0" defTabSz="914400" eaLnBrk="1" fontAlgn="auto" latinLnBrk="0" hangingPunct="1">
              <a:lnSpc>
                <a:spcPct val="100000"/>
              </a:lnSpc>
              <a:spcBef>
                <a:spcPts val="0"/>
              </a:spcBef>
              <a:spcAft>
                <a:spcPts val="0"/>
              </a:spcAft>
              <a:buClrTx/>
              <a:buSzTx/>
              <a:buFont typeface="Arial" pitchFamily="34" charset="0"/>
              <a:buChar char="•"/>
              <a:tabLst/>
              <a:defRPr/>
            </a:pPr>
            <a:r>
              <a:rPr kumimoji="0" lang="tr-TR" sz="2400" i="0" u="none" strike="noStrike" kern="0" normalizeH="0" baseline="0" noProof="0" dirty="0">
                <a:ln w="0"/>
                <a:effectLst>
                  <a:outerShdw blurRad="38100" dist="19050" dir="2700000" algn="tl" rotWithShape="0">
                    <a:schemeClr val="dk1">
                      <a:alpha val="40000"/>
                    </a:schemeClr>
                  </a:outerShdw>
                </a:effectLst>
                <a:uLnTx/>
                <a:uFillTx/>
                <a:latin typeface="Calibri"/>
                <a:ea typeface="+mn-ea"/>
                <a:cs typeface="+mn-cs"/>
              </a:rPr>
              <a:t>Toprak ile İlgili Etkinlikler</a:t>
            </a:r>
          </a:p>
          <a:p>
            <a:pPr marL="0" marR="0" lvl="0" indent="0" defTabSz="914400" eaLnBrk="1" fontAlgn="auto" latinLnBrk="0" hangingPunct="1">
              <a:lnSpc>
                <a:spcPct val="100000"/>
              </a:lnSpc>
              <a:spcBef>
                <a:spcPts val="0"/>
              </a:spcBef>
              <a:spcAft>
                <a:spcPts val="0"/>
              </a:spcAft>
              <a:buClrTx/>
              <a:buSzTx/>
              <a:buFont typeface="Arial" pitchFamily="34" charset="0"/>
              <a:buChar char="•"/>
              <a:tabLst/>
              <a:defRPr/>
            </a:pPr>
            <a:r>
              <a:rPr kumimoji="0" lang="tr-TR" sz="2400" i="0" u="none" strike="noStrike" kern="0" normalizeH="0" baseline="0" noProof="0" dirty="0">
                <a:ln w="0"/>
                <a:effectLst>
                  <a:outerShdw blurRad="38100" dist="19050" dir="2700000" algn="tl" rotWithShape="0">
                    <a:schemeClr val="dk1">
                      <a:alpha val="40000"/>
                    </a:schemeClr>
                  </a:outerShdw>
                </a:effectLst>
                <a:uLnTx/>
                <a:uFillTx/>
                <a:latin typeface="Calibri"/>
                <a:ea typeface="+mn-ea"/>
                <a:cs typeface="+mn-cs"/>
              </a:rPr>
              <a:t>Su ile İlgili Etkinlikler</a:t>
            </a:r>
          </a:p>
          <a:p>
            <a:pPr marL="0" marR="0" lvl="0" indent="0" defTabSz="914400" eaLnBrk="1" fontAlgn="auto" latinLnBrk="0" hangingPunct="1">
              <a:lnSpc>
                <a:spcPct val="100000"/>
              </a:lnSpc>
              <a:spcBef>
                <a:spcPts val="0"/>
              </a:spcBef>
              <a:spcAft>
                <a:spcPts val="0"/>
              </a:spcAft>
              <a:buClrTx/>
              <a:buSzTx/>
              <a:buFont typeface="Arial" pitchFamily="34" charset="0"/>
              <a:buChar char="•"/>
              <a:tabLst/>
              <a:defRPr/>
            </a:pPr>
            <a:r>
              <a:rPr kumimoji="0" lang="tr-TR" sz="2400" i="0" u="none" strike="noStrike" kern="0" normalizeH="0" baseline="0" noProof="0" dirty="0">
                <a:ln w="0"/>
                <a:effectLst>
                  <a:outerShdw blurRad="38100" dist="19050" dir="2700000" algn="tl" rotWithShape="0">
                    <a:schemeClr val="dk1">
                      <a:alpha val="40000"/>
                    </a:schemeClr>
                  </a:outerShdw>
                </a:effectLst>
                <a:uLnTx/>
                <a:uFillTx/>
                <a:latin typeface="Calibri"/>
                <a:ea typeface="+mn-ea"/>
                <a:cs typeface="+mn-cs"/>
              </a:rPr>
              <a:t>Hava ile İlgili Etkinlikler</a:t>
            </a:r>
          </a:p>
          <a:p>
            <a:pPr marL="0" marR="0" lvl="0" indent="0" defTabSz="914400" eaLnBrk="1" fontAlgn="auto" latinLnBrk="0" hangingPunct="1">
              <a:lnSpc>
                <a:spcPct val="100000"/>
              </a:lnSpc>
              <a:spcBef>
                <a:spcPts val="0"/>
              </a:spcBef>
              <a:spcAft>
                <a:spcPts val="0"/>
              </a:spcAft>
              <a:buClrTx/>
              <a:buSzTx/>
              <a:buFont typeface="Arial" pitchFamily="34" charset="0"/>
              <a:buChar char="•"/>
              <a:tabLst/>
              <a:defRPr/>
            </a:pPr>
            <a:r>
              <a:rPr kumimoji="0" lang="tr-TR" sz="2400" i="0" u="none" strike="noStrike" kern="0" normalizeH="0" baseline="0" noProof="0" dirty="0">
                <a:ln w="0"/>
                <a:effectLst>
                  <a:outerShdw blurRad="38100" dist="19050" dir="2700000" algn="tl" rotWithShape="0">
                    <a:schemeClr val="dk1">
                      <a:alpha val="40000"/>
                    </a:schemeClr>
                  </a:outerShdw>
                </a:effectLst>
                <a:uLnTx/>
                <a:uFillTx/>
                <a:latin typeface="Calibri"/>
                <a:ea typeface="+mn-ea"/>
                <a:cs typeface="+mn-cs"/>
              </a:rPr>
              <a:t>Geri Dönüşüm ile İlgili Etkinlikler</a:t>
            </a:r>
          </a:p>
          <a:p>
            <a:pPr marL="0" marR="0" lvl="0" indent="0" defTabSz="914400" eaLnBrk="1" fontAlgn="auto" latinLnBrk="0" hangingPunct="1">
              <a:lnSpc>
                <a:spcPct val="100000"/>
              </a:lnSpc>
              <a:spcBef>
                <a:spcPts val="0"/>
              </a:spcBef>
              <a:spcAft>
                <a:spcPts val="0"/>
              </a:spcAft>
              <a:buClrTx/>
              <a:buSzTx/>
              <a:buFont typeface="Arial" pitchFamily="34" charset="0"/>
              <a:buChar char="•"/>
              <a:tabLst/>
              <a:defRPr/>
            </a:pPr>
            <a:r>
              <a:rPr kumimoji="0" lang="tr-TR" sz="2400" i="0" u="none" strike="noStrike" kern="0" normalizeH="0" baseline="0" noProof="0" dirty="0">
                <a:ln w="0"/>
                <a:effectLst>
                  <a:outerShdw blurRad="38100" dist="19050" dir="2700000" algn="tl" rotWithShape="0">
                    <a:schemeClr val="dk1">
                      <a:alpha val="40000"/>
                    </a:schemeClr>
                  </a:outerShdw>
                </a:effectLst>
                <a:uLnTx/>
                <a:uFillTx/>
                <a:latin typeface="Calibri"/>
                <a:ea typeface="+mn-ea"/>
                <a:cs typeface="+mn-cs"/>
              </a:rPr>
              <a:t>Enerji tasarrufu ile İlgili Etkinlikler</a:t>
            </a:r>
          </a:p>
          <a:p>
            <a:pPr marL="0" marR="0" lvl="0" indent="0" defTabSz="914400" eaLnBrk="1" fontAlgn="auto" latinLnBrk="0" hangingPunct="1">
              <a:lnSpc>
                <a:spcPct val="100000"/>
              </a:lnSpc>
              <a:spcBef>
                <a:spcPts val="0"/>
              </a:spcBef>
              <a:spcAft>
                <a:spcPts val="0"/>
              </a:spcAft>
              <a:buClrTx/>
              <a:buSzTx/>
              <a:buFont typeface="Arial" pitchFamily="34" charset="0"/>
              <a:buChar char="•"/>
              <a:tabLst/>
              <a:defRPr/>
            </a:pPr>
            <a:r>
              <a:rPr kumimoji="0" lang="tr-TR" sz="2400" i="0" u="none" strike="noStrike" kern="0" normalizeH="0" baseline="0" noProof="0" dirty="0">
                <a:ln w="0"/>
                <a:effectLst>
                  <a:outerShdw blurRad="38100" dist="19050" dir="2700000" algn="tl" rotWithShape="0">
                    <a:schemeClr val="dk1">
                      <a:alpha val="40000"/>
                    </a:schemeClr>
                  </a:outerShdw>
                </a:effectLst>
                <a:uLnTx/>
                <a:uFillTx/>
                <a:latin typeface="Calibri"/>
                <a:ea typeface="+mn-ea"/>
                <a:cs typeface="+mn-cs"/>
              </a:rPr>
              <a:t>Çevre Sorunları ile İlgili Etkinlikler </a:t>
            </a:r>
          </a:p>
        </p:txBody>
      </p:sp>
    </p:spTree>
    <p:extLst>
      <p:ext uri="{BB962C8B-B14F-4D97-AF65-F5344CB8AC3E}">
        <p14:creationId xmlns:p14="http://schemas.microsoft.com/office/powerpoint/2010/main" val="8890249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815926" y="323557"/>
            <a:ext cx="10227212" cy="646331"/>
          </a:xfrm>
          <a:prstGeom prst="rect">
            <a:avLst/>
          </a:prstGeom>
          <a:noFill/>
        </p:spPr>
        <p:txBody>
          <a:bodyPr wrap="square" rtlCol="0">
            <a:spAutoFit/>
          </a:bodyPr>
          <a:lstStyle/>
          <a:p>
            <a:pPr algn="ctr"/>
            <a:r>
              <a:rPr lang="tr-TR" sz="3600" dirty="0">
                <a:ln w="0"/>
                <a:effectLst>
                  <a:outerShdw blurRad="38100" dist="19050" dir="2700000" algn="tl" rotWithShape="0">
                    <a:schemeClr val="dk1">
                      <a:alpha val="40000"/>
                    </a:schemeClr>
                  </a:outerShdw>
                </a:effectLst>
                <a:latin typeface="Calibri"/>
              </a:rPr>
              <a:t>Doğada Yaşayan Canlılar İle İlgili Etkinlikler</a:t>
            </a:r>
          </a:p>
        </p:txBody>
      </p:sp>
      <p:sp>
        <p:nvSpPr>
          <p:cNvPr id="4" name="3 Metin kutusu"/>
          <p:cNvSpPr txBox="1"/>
          <p:nvPr/>
        </p:nvSpPr>
        <p:spPr>
          <a:xfrm>
            <a:off x="328613" y="1442378"/>
            <a:ext cx="11530012" cy="4832092"/>
          </a:xfrm>
          <a:prstGeom prst="rect">
            <a:avLst/>
          </a:prstGeom>
          <a:noFill/>
        </p:spPr>
        <p:txBody>
          <a:bodyPr wrap="square" rtlCol="0">
            <a:spAutoFit/>
          </a:bodyPr>
          <a:lstStyle/>
          <a:p>
            <a:pPr algn="just"/>
            <a:r>
              <a:rPr lang="tr-TR" sz="2800" b="1" dirty="0">
                <a:ln w="0"/>
                <a:effectLst>
                  <a:outerShdw blurRad="38100" dist="19050" dir="2700000" algn="tl" rotWithShape="0">
                    <a:schemeClr val="dk1">
                      <a:alpha val="40000"/>
                    </a:schemeClr>
                  </a:outerShdw>
                </a:effectLst>
                <a:latin typeface="Calibri"/>
              </a:rPr>
              <a:t>Etkinlik Adı: </a:t>
            </a:r>
            <a:r>
              <a:rPr lang="tr-TR" sz="2800" dirty="0">
                <a:ln w="0"/>
                <a:effectLst>
                  <a:outerShdw blurRad="38100" dist="19050" dir="2700000" algn="tl" rotWithShape="0">
                    <a:schemeClr val="dk1">
                      <a:alpha val="40000"/>
                    </a:schemeClr>
                  </a:outerShdw>
                </a:effectLst>
                <a:latin typeface="Calibri"/>
              </a:rPr>
              <a:t>Küçük Tırtıl Parmakta</a:t>
            </a:r>
          </a:p>
          <a:p>
            <a:pPr algn="just"/>
            <a:r>
              <a:rPr lang="tr-TR" sz="2800" dirty="0">
                <a:ln w="0"/>
                <a:effectLst>
                  <a:outerShdw blurRad="38100" dist="19050" dir="2700000" algn="tl" rotWithShape="0">
                    <a:schemeClr val="dk1">
                      <a:alpha val="40000"/>
                    </a:schemeClr>
                  </a:outerShdw>
                </a:effectLst>
                <a:latin typeface="Calibri"/>
              </a:rPr>
              <a:t>Etkinlik Türü: </a:t>
            </a:r>
            <a:r>
              <a:rPr lang="tr-TR" sz="2800" dirty="0" err="1">
                <a:ln w="0"/>
                <a:effectLst>
                  <a:outerShdw blurRad="38100" dist="19050" dir="2700000" algn="tl" rotWithShape="0">
                    <a:schemeClr val="dk1">
                      <a:alpha val="40000"/>
                    </a:schemeClr>
                  </a:outerShdw>
                </a:effectLst>
                <a:latin typeface="Calibri"/>
              </a:rPr>
              <a:t>Sanat,oyun</a:t>
            </a:r>
            <a:endParaRPr lang="tr-TR" sz="2800" dirty="0">
              <a:ln w="0"/>
              <a:effectLst>
                <a:outerShdw blurRad="38100" dist="19050" dir="2700000" algn="tl" rotWithShape="0">
                  <a:schemeClr val="dk1">
                    <a:alpha val="40000"/>
                  </a:schemeClr>
                </a:outerShdw>
              </a:effectLst>
              <a:latin typeface="Calibri"/>
            </a:endParaRPr>
          </a:p>
          <a:p>
            <a:pPr algn="just"/>
            <a:r>
              <a:rPr lang="tr-TR" sz="2800" b="1" dirty="0">
                <a:ln w="0"/>
                <a:effectLst>
                  <a:outerShdw blurRad="38100" dist="19050" dir="2700000" algn="tl" rotWithShape="0">
                    <a:schemeClr val="dk1">
                      <a:alpha val="40000"/>
                    </a:schemeClr>
                  </a:outerShdw>
                </a:effectLst>
                <a:latin typeface="Calibri"/>
              </a:rPr>
              <a:t>Yaş Grubu: </a:t>
            </a:r>
            <a:r>
              <a:rPr lang="tr-TR" sz="2800" dirty="0">
                <a:ln w="0"/>
                <a:effectLst>
                  <a:outerShdw blurRad="38100" dist="19050" dir="2700000" algn="tl" rotWithShape="0">
                    <a:schemeClr val="dk1">
                      <a:alpha val="40000"/>
                    </a:schemeClr>
                  </a:outerShdw>
                </a:effectLst>
                <a:latin typeface="Calibri"/>
              </a:rPr>
              <a:t>5-6 yaş</a:t>
            </a:r>
          </a:p>
          <a:p>
            <a:pPr algn="just"/>
            <a:r>
              <a:rPr lang="tr-TR" sz="2800" b="1" dirty="0">
                <a:ln w="0"/>
                <a:effectLst>
                  <a:outerShdw blurRad="38100" dist="19050" dir="2700000" algn="tl" rotWithShape="0">
                    <a:schemeClr val="dk1">
                      <a:alpha val="40000"/>
                    </a:schemeClr>
                  </a:outerShdw>
                </a:effectLst>
                <a:latin typeface="Calibri"/>
              </a:rPr>
              <a:t>Etkinlikle kazandırılması hedeflenen amaçlar: </a:t>
            </a:r>
            <a:r>
              <a:rPr lang="tr-TR" sz="2800" dirty="0">
                <a:ln w="0"/>
                <a:effectLst>
                  <a:outerShdw blurRad="38100" dist="19050" dir="2700000" algn="tl" rotWithShape="0">
                    <a:schemeClr val="dk1">
                      <a:alpha val="40000"/>
                    </a:schemeClr>
                  </a:outerShdw>
                </a:effectLst>
                <a:latin typeface="Calibri"/>
              </a:rPr>
              <a:t>Tırtılı tanımak.Canlıları yaşadıkları yere göre sınıflandırmak.</a:t>
            </a:r>
          </a:p>
          <a:p>
            <a:pPr algn="just"/>
            <a:r>
              <a:rPr lang="tr-TR" sz="2800" b="1" dirty="0">
                <a:ln w="0"/>
                <a:effectLst>
                  <a:outerShdw blurRad="38100" dist="19050" dir="2700000" algn="tl" rotWithShape="0">
                    <a:schemeClr val="dk1">
                      <a:alpha val="40000"/>
                    </a:schemeClr>
                  </a:outerShdw>
                </a:effectLst>
                <a:latin typeface="Calibri"/>
              </a:rPr>
              <a:t>Etkinlikle kazandırılması hedeflenen kavramlar-sözcükler: </a:t>
            </a:r>
            <a:r>
              <a:rPr lang="tr-TR" sz="2800" dirty="0">
                <a:ln w="0"/>
                <a:effectLst>
                  <a:outerShdw blurRad="38100" dist="19050" dir="2700000" algn="tl" rotWithShape="0">
                    <a:schemeClr val="dk1">
                      <a:alpha val="40000"/>
                    </a:schemeClr>
                  </a:outerShdw>
                </a:effectLst>
                <a:latin typeface="Calibri"/>
              </a:rPr>
              <a:t>Uzak-yakın,3 rakamı,canlı-cansız</a:t>
            </a:r>
          </a:p>
          <a:p>
            <a:pPr algn="just"/>
            <a:r>
              <a:rPr lang="tr-TR" sz="2800" b="1" dirty="0">
                <a:ln w="0"/>
                <a:effectLst>
                  <a:outerShdw blurRad="38100" dist="19050" dir="2700000" algn="tl" rotWithShape="0">
                    <a:schemeClr val="dk1">
                      <a:alpha val="40000"/>
                    </a:schemeClr>
                  </a:outerShdw>
                </a:effectLst>
                <a:latin typeface="Calibri"/>
              </a:rPr>
              <a:t>Materyaller: </a:t>
            </a:r>
            <a:r>
              <a:rPr lang="tr-TR" sz="2800" dirty="0">
                <a:ln w="0"/>
                <a:effectLst>
                  <a:outerShdw blurRad="38100" dist="19050" dir="2700000" algn="tl" rotWithShape="0">
                    <a:schemeClr val="dk1">
                      <a:alpha val="40000"/>
                    </a:schemeClr>
                  </a:outerShdw>
                </a:effectLst>
                <a:latin typeface="Calibri"/>
              </a:rPr>
              <a:t>Hareketli müzik,müzik çalar,üzerinde toprak,deniz,orman resimleri olan 3 adet kutu,toprakta,suda,ormanda yaşayan canlı resimleri</a:t>
            </a:r>
          </a:p>
          <a:p>
            <a:pPr algn="just"/>
            <a:r>
              <a:rPr lang="tr-TR" sz="2800" dirty="0">
                <a:ln w="0"/>
                <a:effectLst>
                  <a:outerShdw blurRad="38100" dist="19050" dir="2700000" algn="tl" rotWithShape="0">
                    <a:schemeClr val="dk1">
                      <a:alpha val="40000"/>
                    </a:schemeClr>
                  </a:outerShdw>
                </a:effectLst>
                <a:latin typeface="Calibri"/>
              </a:rPr>
              <a:t>Parmak Tırtıl kuklaları için:Yeşil fon kartonları,yapıştırıcı,boya kalemleri</a:t>
            </a:r>
          </a:p>
          <a:p>
            <a:pPr algn="just"/>
            <a:endParaRPr lang="tr-TR" sz="2800" dirty="0">
              <a:ln w="0"/>
              <a:effectLst>
                <a:outerShdw blurRad="38100" dist="19050" dir="2700000" algn="tl" rotWithShape="0">
                  <a:schemeClr val="dk1">
                    <a:alpha val="40000"/>
                  </a:schemeClr>
                </a:outerShdw>
              </a:effectLst>
              <a:latin typeface="Calibri"/>
            </a:endParaRPr>
          </a:p>
        </p:txBody>
      </p:sp>
    </p:spTree>
    <p:extLst>
      <p:ext uri="{BB962C8B-B14F-4D97-AF65-F5344CB8AC3E}">
        <p14:creationId xmlns:p14="http://schemas.microsoft.com/office/powerpoint/2010/main" val="5129186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3 Metin kutusu"/>
          <p:cNvSpPr txBox="1"/>
          <p:nvPr/>
        </p:nvSpPr>
        <p:spPr>
          <a:xfrm>
            <a:off x="271463" y="1520630"/>
            <a:ext cx="11601450" cy="3970318"/>
          </a:xfrm>
          <a:prstGeom prst="rect">
            <a:avLst/>
          </a:prstGeom>
          <a:noFill/>
        </p:spPr>
        <p:txBody>
          <a:bodyPr wrap="square" rtlCol="0">
            <a:spAutoFit/>
          </a:bodyPr>
          <a:lstStyle/>
          <a:p>
            <a:pPr algn="just"/>
            <a:r>
              <a:rPr lang="tr-TR" sz="2800" b="1" dirty="0">
                <a:ln w="0"/>
                <a:effectLst>
                  <a:outerShdw blurRad="38100" dist="19050" dir="2700000" algn="tl" rotWithShape="0">
                    <a:schemeClr val="dk1">
                      <a:alpha val="40000"/>
                    </a:schemeClr>
                  </a:outerShdw>
                </a:effectLst>
                <a:latin typeface="Calibri"/>
              </a:rPr>
              <a:t>Öğrenme Süreci</a:t>
            </a:r>
            <a:r>
              <a:rPr lang="tr-TR" sz="2800" dirty="0">
                <a:ln w="0"/>
                <a:effectLst>
                  <a:outerShdw blurRad="38100" dist="19050" dir="2700000" algn="tl" rotWithShape="0">
                    <a:schemeClr val="dk1">
                      <a:alpha val="40000"/>
                    </a:schemeClr>
                  </a:outerShdw>
                </a:effectLst>
                <a:latin typeface="Calibri"/>
              </a:rPr>
              <a:t>: Öğretmen önceden kartonlara çocuk sayısı kadar tırtıl resmi çizer. Çocuklar tırtıl resimlerini keserler. Kuklayı takacakları parmaklarına göre yapıştırırlar. Kuklalar tamamlanmasının ardından parmaklara takılır. Masalar toplandıktan sonra çocuklar ayağa kalkarlar. Bu sırada öğretmen hazırladığı resimleri bir sıranın üzerine, kutuları da tüm çocukların ulaşabileceği bir yere yerleştirir. Müzik eşliğinde çocuklar istedikleri gibi kuklalarıyla dans ederler. Müzik durduğunda herkes hareketsiz kalır. Müzik durduğunda öğretmene en uzak tırtıl ebe olacaktır. Ebe masanın üzerinden bir canlı resmini seçip, bu canlıyı karşıdaki uygun yuvalardan(hazırlanan üç kutu) birine götürecektir.</a:t>
            </a:r>
          </a:p>
        </p:txBody>
      </p:sp>
    </p:spTree>
    <p:extLst>
      <p:ext uri="{BB962C8B-B14F-4D97-AF65-F5344CB8AC3E}">
        <p14:creationId xmlns:p14="http://schemas.microsoft.com/office/powerpoint/2010/main" val="2622529654"/>
      </p:ext>
    </p:extLst>
  </p:cSld>
  <p:clrMapOvr>
    <a:masterClrMapping/>
  </p:clrMapOvr>
</p:sld>
</file>

<file path=ppt/theme/theme1.xml><?xml version="1.0" encoding="utf-8"?>
<a:theme xmlns:a="http://schemas.openxmlformats.org/drawingml/2006/main" name="Office Teması">
  <a:themeElements>
    <a:clrScheme name="Özel 6">
      <a:dk1>
        <a:sysClr val="windowText" lastClr="000000"/>
      </a:dk1>
      <a:lt1>
        <a:sysClr val="window" lastClr="FFFFFF"/>
      </a:lt1>
      <a:dk2>
        <a:srgbClr val="000000"/>
      </a:dk2>
      <a:lt2>
        <a:srgbClr val="F8F8F8"/>
      </a:lt2>
      <a:accent1>
        <a:srgbClr val="DDDDDD"/>
      </a:accent1>
      <a:accent2>
        <a:srgbClr val="000000"/>
      </a:accent2>
      <a:accent3>
        <a:srgbClr val="000000"/>
      </a:accent3>
      <a:accent4>
        <a:srgbClr val="000000"/>
      </a:accent4>
      <a:accent5>
        <a:srgbClr val="000000"/>
      </a:accent5>
      <a:accent6>
        <a:srgbClr val="000000"/>
      </a:accent6>
      <a:hlink>
        <a:srgbClr val="000000"/>
      </a:hlink>
      <a:folHlink>
        <a:srgbClr val="919191"/>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32</TotalTime>
  <Words>783</Words>
  <Application>Microsoft Macintosh PowerPoint</Application>
  <PresentationFormat>Geniş ekran</PresentationFormat>
  <Paragraphs>61</Paragraphs>
  <Slides>12</Slides>
  <Notes>0</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12</vt:i4>
      </vt:variant>
    </vt:vector>
  </HeadingPairs>
  <TitlesOfParts>
    <vt:vector size="21" baseType="lpstr">
      <vt:lpstr>Arial</vt:lpstr>
      <vt:lpstr>Arial Black</vt:lpstr>
      <vt:lpstr>Arial Rounded MT Bold</vt:lpstr>
      <vt:lpstr>Calibri</vt:lpstr>
      <vt:lpstr>Calibri Light</vt:lpstr>
      <vt:lpstr>Jokerman</vt:lpstr>
      <vt:lpstr>Times New Roman</vt:lpstr>
      <vt:lpstr>Wingdings</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SeFa ÜnaL</dc:creator>
  <cp:lastModifiedBy>Taşkın TAŞTEPE</cp:lastModifiedBy>
  <cp:revision>14</cp:revision>
  <dcterms:created xsi:type="dcterms:W3CDTF">2017-12-02T18:23:38Z</dcterms:created>
  <dcterms:modified xsi:type="dcterms:W3CDTF">2020-05-04T20:27:37Z</dcterms:modified>
</cp:coreProperties>
</file>