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D10C97-E369-B044-9BC6-4E814E1C6998}"/>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D9E2EEE5-1534-DA43-9C84-348CD16109A6}"/>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Dalları III</a:t>
            </a:r>
          </a:p>
        </p:txBody>
      </p:sp>
    </p:spTree>
    <p:extLst>
      <p:ext uri="{BB962C8B-B14F-4D97-AF65-F5344CB8AC3E}">
        <p14:creationId xmlns:p14="http://schemas.microsoft.com/office/powerpoint/2010/main" val="1217917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Özel hukukun </a:t>
            </a:r>
            <a:r>
              <a:rPr lang="tr-TR" dirty="0" err="1">
                <a:latin typeface="Times New Roman" panose="02020603050405020304" pitchFamily="18" charset="0"/>
                <a:cs typeface="Times New Roman" panose="02020603050405020304" pitchFamily="18" charset="0"/>
              </a:rPr>
              <a:t>altdallarından</a:t>
            </a:r>
            <a:r>
              <a:rPr lang="tr-TR" dirty="0">
                <a:latin typeface="Times New Roman" panose="02020603050405020304" pitchFamily="18" charset="0"/>
                <a:cs typeface="Times New Roman" panose="02020603050405020304" pitchFamily="18" charset="0"/>
              </a:rPr>
              <a:t> bir diğeri de ticaret hukukudur. Ticaret hukuku genel olarak 6012 sayılı TTK ile düzenlenmiştir.</a:t>
            </a:r>
          </a:p>
          <a:p>
            <a:r>
              <a:rPr lang="tr-TR" dirty="0">
                <a:latin typeface="Times New Roman" panose="02020603050405020304" pitchFamily="18" charset="0"/>
                <a:cs typeface="Times New Roman" panose="02020603050405020304" pitchFamily="18" charset="0"/>
              </a:rPr>
              <a:t>Ticaret hukuku da kendi içinde alt dallara ayrılır:</a:t>
            </a:r>
          </a:p>
          <a:p>
            <a:r>
              <a:rPr lang="tr-TR" dirty="0">
                <a:latin typeface="Times New Roman" panose="02020603050405020304" pitchFamily="18" charset="0"/>
                <a:cs typeface="Times New Roman" panose="02020603050405020304" pitchFamily="18" charset="0"/>
              </a:rPr>
              <a:t>Ticari işletme hukuku</a:t>
            </a:r>
          </a:p>
          <a:p>
            <a:r>
              <a:rPr lang="tr-TR" dirty="0">
                <a:latin typeface="Times New Roman" panose="02020603050405020304" pitchFamily="18" charset="0"/>
                <a:cs typeface="Times New Roman" panose="02020603050405020304" pitchFamily="18" charset="0"/>
              </a:rPr>
              <a:t>Kıymetli evrak hukuku</a:t>
            </a:r>
          </a:p>
          <a:p>
            <a:r>
              <a:rPr lang="tr-TR" dirty="0">
                <a:latin typeface="Times New Roman" panose="02020603050405020304" pitchFamily="18" charset="0"/>
                <a:cs typeface="Times New Roman" panose="02020603050405020304" pitchFamily="18" charset="0"/>
              </a:rPr>
              <a:t>Şirketler hukuku</a:t>
            </a:r>
          </a:p>
          <a:p>
            <a:r>
              <a:rPr lang="tr-TR" dirty="0">
                <a:latin typeface="Times New Roman" panose="02020603050405020304" pitchFamily="18" charset="0"/>
                <a:cs typeface="Times New Roman" panose="02020603050405020304" pitchFamily="18" charset="0"/>
              </a:rPr>
              <a:t>Sigorta hukuku</a:t>
            </a:r>
          </a:p>
          <a:p>
            <a:r>
              <a:rPr lang="tr-TR" dirty="0">
                <a:latin typeface="Times New Roman" panose="02020603050405020304" pitchFamily="18" charset="0"/>
                <a:cs typeface="Times New Roman" panose="02020603050405020304" pitchFamily="18" charset="0"/>
              </a:rPr>
              <a:t>Deniz ticareti hukuku</a:t>
            </a:r>
          </a:p>
        </p:txBody>
      </p:sp>
    </p:spTree>
    <p:extLst>
      <p:ext uri="{BB962C8B-B14F-4D97-AF65-F5344CB8AC3E}">
        <p14:creationId xmlns:p14="http://schemas.microsoft.com/office/powerpoint/2010/main" val="3357924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Ticari işletme hukuku, ticari işletmeyi ve onun ekseninde tacir, ticari iş gibi kavramları inceleyen hukuk dalıdır.</a:t>
            </a:r>
          </a:p>
          <a:p>
            <a:r>
              <a:rPr lang="tr-TR" dirty="0">
                <a:latin typeface="Times New Roman" panose="02020603050405020304" pitchFamily="18" charset="0"/>
                <a:cs typeface="Times New Roman" panose="02020603050405020304" pitchFamily="18" charset="0"/>
              </a:rPr>
              <a:t>Ticari işletme TTK m. 11’de şu şekilde tanımlanmıştır: «esnaf işletmesi için öngörülen sınırı aşan düzeyde gelir sağlamayı hedef tutan faaliyetlerin devamlı ve bağımsız şekilde yürütüldüğü işletmedir».</a:t>
            </a:r>
          </a:p>
          <a:p>
            <a:r>
              <a:rPr lang="tr-TR" dirty="0">
                <a:latin typeface="Times New Roman" panose="02020603050405020304" pitchFamily="18" charset="0"/>
                <a:cs typeface="Times New Roman" panose="02020603050405020304" pitchFamily="18" charset="0"/>
              </a:rPr>
              <a:t>Görüleceği üzere kanun, her türlü işletmeyi değil, belirli şartları taşıyan işletmeleri ticari işletme saymıştır.</a:t>
            </a:r>
          </a:p>
        </p:txBody>
      </p:sp>
    </p:spTree>
    <p:extLst>
      <p:ext uri="{BB962C8B-B14F-4D97-AF65-F5344CB8AC3E}">
        <p14:creationId xmlns:p14="http://schemas.microsoft.com/office/powerpoint/2010/main" val="3106157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normAutofit fontScale="77500" lnSpcReduction="20000"/>
          </a:bodyPr>
          <a:lstStyle/>
          <a:p>
            <a:r>
              <a:rPr lang="tr-TR" dirty="0">
                <a:latin typeface="Times New Roman" panose="02020603050405020304" pitchFamily="18" charset="0"/>
                <a:cs typeface="Times New Roman" panose="02020603050405020304" pitchFamily="18" charset="0"/>
              </a:rPr>
              <a:t>Şirketler hukuku ticaret hukukunun bir diğer alt dalıdır.</a:t>
            </a:r>
          </a:p>
          <a:p>
            <a:r>
              <a:rPr lang="tr-TR" dirty="0">
                <a:latin typeface="Times New Roman" panose="02020603050405020304" pitchFamily="18" charset="0"/>
                <a:cs typeface="Times New Roman" panose="02020603050405020304" pitchFamily="18" charset="0"/>
              </a:rPr>
              <a:t>Şirketler, ekonomik hayatın önemli bir parçası oldukları için, </a:t>
            </a:r>
            <a:r>
              <a:rPr lang="tr-TR" dirty="0" err="1">
                <a:latin typeface="Times New Roman" panose="02020603050405020304" pitchFamily="18" charset="0"/>
                <a:cs typeface="Times New Roman" panose="02020603050405020304" pitchFamily="18" charset="0"/>
              </a:rPr>
              <a:t>TTK’da</a:t>
            </a:r>
            <a:r>
              <a:rPr lang="tr-TR" dirty="0">
                <a:latin typeface="Times New Roman" panose="02020603050405020304" pitchFamily="18" charset="0"/>
                <a:cs typeface="Times New Roman" panose="02020603050405020304" pitchFamily="18" charset="0"/>
              </a:rPr>
              <a:t> çok ayrıntılı şekilde düzenlenmişlerdir.</a:t>
            </a:r>
          </a:p>
          <a:p>
            <a:r>
              <a:rPr lang="tr-TR" dirty="0">
                <a:latin typeface="Times New Roman" panose="02020603050405020304" pitchFamily="18" charset="0"/>
                <a:cs typeface="Times New Roman" panose="02020603050405020304" pitchFamily="18" charset="0"/>
              </a:rPr>
              <a:t>Şirketler çeşitli şekillerde kurulabilir:</a:t>
            </a:r>
          </a:p>
          <a:p>
            <a:r>
              <a:rPr lang="tr-TR" dirty="0">
                <a:latin typeface="Times New Roman" panose="02020603050405020304" pitchFamily="18" charset="0"/>
                <a:cs typeface="Times New Roman" panose="02020603050405020304" pitchFamily="18" charset="0"/>
              </a:rPr>
              <a:t>Adi şirket</a:t>
            </a:r>
          </a:p>
          <a:p>
            <a:r>
              <a:rPr lang="tr-TR" dirty="0" err="1">
                <a:latin typeface="Times New Roman" panose="02020603050405020304" pitchFamily="18" charset="0"/>
                <a:cs typeface="Times New Roman" panose="02020603050405020304" pitchFamily="18" charset="0"/>
              </a:rPr>
              <a:t>Kollektif</a:t>
            </a:r>
            <a:r>
              <a:rPr lang="tr-TR" dirty="0">
                <a:latin typeface="Times New Roman" panose="02020603050405020304" pitchFamily="18" charset="0"/>
                <a:cs typeface="Times New Roman" panose="02020603050405020304" pitchFamily="18" charset="0"/>
              </a:rPr>
              <a:t> şirket</a:t>
            </a:r>
          </a:p>
          <a:p>
            <a:r>
              <a:rPr lang="tr-TR" dirty="0">
                <a:latin typeface="Times New Roman" panose="02020603050405020304" pitchFamily="18" charset="0"/>
                <a:cs typeface="Times New Roman" panose="02020603050405020304" pitchFamily="18" charset="0"/>
              </a:rPr>
              <a:t>Komandit şirket</a:t>
            </a:r>
          </a:p>
          <a:p>
            <a:r>
              <a:rPr lang="tr-TR" dirty="0">
                <a:latin typeface="Times New Roman" panose="02020603050405020304" pitchFamily="18" charset="0"/>
                <a:cs typeface="Times New Roman" panose="02020603050405020304" pitchFamily="18" charset="0"/>
              </a:rPr>
              <a:t>Sermayesi paylara bölünmüş komandit şirket</a:t>
            </a:r>
          </a:p>
          <a:p>
            <a:r>
              <a:rPr lang="tr-TR" dirty="0">
                <a:latin typeface="Times New Roman" panose="02020603050405020304" pitchFamily="18" charset="0"/>
                <a:cs typeface="Times New Roman" panose="02020603050405020304" pitchFamily="18" charset="0"/>
              </a:rPr>
              <a:t>Anonim şirket</a:t>
            </a:r>
          </a:p>
          <a:p>
            <a:r>
              <a:rPr lang="tr-TR" dirty="0">
                <a:latin typeface="Times New Roman" panose="02020603050405020304" pitchFamily="18" charset="0"/>
                <a:cs typeface="Times New Roman" panose="02020603050405020304" pitchFamily="18" charset="0"/>
              </a:rPr>
              <a:t>Limited şirket</a:t>
            </a:r>
          </a:p>
        </p:txBody>
      </p:sp>
    </p:spTree>
    <p:extLst>
      <p:ext uri="{BB962C8B-B14F-4D97-AF65-F5344CB8AC3E}">
        <p14:creationId xmlns:p14="http://schemas.microsoft.com/office/powerpoint/2010/main" val="3190896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Şirketlerden adi şirket haricindeki diğerlerinin tamamı tüzel kişiliğe sahiptirler.</a:t>
            </a:r>
          </a:p>
          <a:p>
            <a:r>
              <a:rPr lang="tr-TR" dirty="0" err="1">
                <a:latin typeface="Times New Roman" panose="02020603050405020304" pitchFamily="18" charset="0"/>
                <a:cs typeface="Times New Roman" panose="02020603050405020304" pitchFamily="18" charset="0"/>
              </a:rPr>
              <a:t>Kollektif</a:t>
            </a:r>
            <a:r>
              <a:rPr lang="tr-TR" dirty="0">
                <a:latin typeface="Times New Roman" panose="02020603050405020304" pitchFamily="18" charset="0"/>
                <a:cs typeface="Times New Roman" panose="02020603050405020304" pitchFamily="18" charset="0"/>
              </a:rPr>
              <a:t> şirket, en az iki gerçek kişi tarafından, ticari işletme işletmek üzere kurulan şirketlerdir.</a:t>
            </a:r>
          </a:p>
          <a:p>
            <a:r>
              <a:rPr lang="tr-TR" dirty="0">
                <a:latin typeface="Times New Roman" panose="02020603050405020304" pitchFamily="18" charset="0"/>
                <a:cs typeface="Times New Roman" panose="02020603050405020304" pitchFamily="18" charset="0"/>
              </a:rPr>
              <a:t>Komandit şirketler ise iki farklı ortak türüne sahiptirler: komandite ortak ve komanditer ortak.</a:t>
            </a:r>
          </a:p>
          <a:p>
            <a:r>
              <a:rPr lang="tr-TR" dirty="0">
                <a:latin typeface="Times New Roman" panose="02020603050405020304" pitchFamily="18" charset="0"/>
                <a:cs typeface="Times New Roman" panose="02020603050405020304" pitchFamily="18" charset="0"/>
              </a:rPr>
              <a:t>Anonim şirketler, sermayesi belirli paylara bölünmüş olan, borçlarından dolayı yalnız malvarlığıyla sorumluluğu bulunan şirketlerdir.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4165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Sermayesi paylara bölünmüş komandit şirketler ise özleri itibariyle anonim şirketin bir türüdür ve istisnai durumlar dışında anonim şirkete dair hükümler bu şirkete de uygulanırlar.</a:t>
            </a:r>
          </a:p>
          <a:p>
            <a:r>
              <a:rPr lang="tr-TR" dirty="0">
                <a:latin typeface="Times New Roman" panose="02020603050405020304" pitchFamily="18" charset="0"/>
                <a:cs typeface="Times New Roman" panose="02020603050405020304" pitchFamily="18" charset="0"/>
              </a:rPr>
              <a:t>Limited şirketler ise bir veya daha çok gerçek veya tüzel kişi tarafından bir ticaret unvanı altında kurulan, esas sermayesi belirli olan şirketlerdir.</a:t>
            </a:r>
          </a:p>
        </p:txBody>
      </p:sp>
    </p:spTree>
    <p:extLst>
      <p:ext uri="{BB962C8B-B14F-4D97-AF65-F5344CB8AC3E}">
        <p14:creationId xmlns:p14="http://schemas.microsoft.com/office/powerpoint/2010/main" val="1176309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Kıymetli evrak hukuku, ticaret hukukunun bir diğer alt dalıdır.</a:t>
            </a:r>
          </a:p>
          <a:p>
            <a:r>
              <a:rPr lang="tr-TR" dirty="0">
                <a:latin typeface="Times New Roman" panose="02020603050405020304" pitchFamily="18" charset="0"/>
                <a:cs typeface="Times New Roman" panose="02020603050405020304" pitchFamily="18" charset="0"/>
              </a:rPr>
              <a:t>Kıymetli evraklar öyle senetlerdir ki, bunların içerdikleri hak, senetten ayrı olarak ileri sürülemediği gibi başkasına da devredilemez.</a:t>
            </a:r>
          </a:p>
          <a:p>
            <a:r>
              <a:rPr lang="tr-TR" dirty="0">
                <a:latin typeface="Times New Roman" panose="02020603050405020304" pitchFamily="18" charset="0"/>
                <a:cs typeface="Times New Roman" panose="02020603050405020304" pitchFamily="18" charset="0"/>
              </a:rPr>
              <a:t>Kambiyo senetleri </a:t>
            </a:r>
            <a:r>
              <a:rPr lang="tr-TR" dirty="0" err="1">
                <a:latin typeface="Times New Roman" panose="02020603050405020304" pitchFamily="18" charset="0"/>
                <a:cs typeface="Times New Roman" panose="02020603050405020304" pitchFamily="18" charset="0"/>
              </a:rPr>
              <a:t>TTK’da</a:t>
            </a:r>
            <a:r>
              <a:rPr lang="tr-TR" dirty="0">
                <a:latin typeface="Times New Roman" panose="02020603050405020304" pitchFamily="18" charset="0"/>
                <a:cs typeface="Times New Roman" panose="02020603050405020304" pitchFamily="18" charset="0"/>
              </a:rPr>
              <a:t> düzenlenene kıymetli evraklara verilen isimdir ve bunlar poliçe, bono ve çektir.</a:t>
            </a:r>
          </a:p>
          <a:p>
            <a:r>
              <a:rPr lang="tr-TR" dirty="0">
                <a:latin typeface="Times New Roman" panose="02020603050405020304" pitchFamily="18" charset="0"/>
                <a:cs typeface="Times New Roman" panose="02020603050405020304" pitchFamily="18" charset="0"/>
              </a:rPr>
              <a:t>Poliçe ve çek üçlü bir ilişkiyi, bono ise ikili bir ilişkiyi içerir.</a:t>
            </a:r>
          </a:p>
        </p:txBody>
      </p:sp>
    </p:spTree>
    <p:extLst>
      <p:ext uri="{BB962C8B-B14F-4D97-AF65-F5344CB8AC3E}">
        <p14:creationId xmlns:p14="http://schemas.microsoft.com/office/powerpoint/2010/main" val="2122089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24460DB-80DB-8244-8C92-D8185AD90D6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Dalları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BCBBE101-9152-7047-9BF4-63F2C6DF231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Deniz ticaret hukuku, deniz taşımacılığı yoluyla yapılan ticaretin konu edildiği hukuk dalıdır.</a:t>
            </a:r>
          </a:p>
          <a:p>
            <a:r>
              <a:rPr lang="tr-TR" dirty="0">
                <a:latin typeface="Times New Roman" panose="02020603050405020304" pitchFamily="18" charset="0"/>
                <a:cs typeface="Times New Roman" panose="02020603050405020304" pitchFamily="18" charset="0"/>
              </a:rPr>
              <a:t>Sigorta hukukunda ise çeşitli sigorta türlerine göre düzenlemelere yer verilmiştir. </a:t>
            </a:r>
          </a:p>
          <a:p>
            <a:r>
              <a:rPr lang="tr-TR" dirty="0">
                <a:latin typeface="Times New Roman" panose="02020603050405020304" pitchFamily="18" charset="0"/>
                <a:cs typeface="Times New Roman" panose="02020603050405020304" pitchFamily="18" charset="0"/>
              </a:rPr>
              <a:t>Özel hukukun bir diğer alt dalı ise milletlerarası özel hukuktur. Bu hukuk dalında, yabancılık unsuru içeren özel hukuk ilişkileri ve bunların ne şekilde çözüleceği düzenlenmiştir. Bu konuda özellikle MÖHUK ve MTK gibi çeşitli kanunlardaki düzenlemeler esas alınır.</a:t>
            </a:r>
          </a:p>
        </p:txBody>
      </p:sp>
    </p:spTree>
    <p:extLst>
      <p:ext uri="{BB962C8B-B14F-4D97-AF65-F5344CB8AC3E}">
        <p14:creationId xmlns:p14="http://schemas.microsoft.com/office/powerpoint/2010/main" val="3508690308"/>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30</TotalTime>
  <Words>421</Words>
  <Application>Microsoft Macintosh PowerPoint</Application>
  <PresentationFormat>Geniş ekran</PresentationFormat>
  <Paragraphs>41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Gill Sans MT</vt:lpstr>
      <vt:lpstr>Times New Roman</vt:lpstr>
      <vt:lpstr>Galeri</vt:lpstr>
      <vt:lpstr>Hukukun temel kavramları</vt:lpstr>
      <vt:lpstr>Hukukun Dalları III </vt:lpstr>
      <vt:lpstr>Hukukun Dalları III </vt:lpstr>
      <vt:lpstr>Hukukun Dalları III </vt:lpstr>
      <vt:lpstr>Hukukun Dalları III </vt:lpstr>
      <vt:lpstr>Hukukun Dalları III </vt:lpstr>
      <vt:lpstr>Hukukun Dalları III </vt:lpstr>
      <vt:lpstr>Hukukun Dalları III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18</cp:revision>
  <dcterms:created xsi:type="dcterms:W3CDTF">2020-11-22T17:45:05Z</dcterms:created>
  <dcterms:modified xsi:type="dcterms:W3CDTF">2021-03-14T19:11:51Z</dcterms:modified>
</cp:coreProperties>
</file>