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7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4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3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6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6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0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8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7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7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86050-C2C4-4B56-B0B7-3F789077D256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64E08-C9C9-4294-BF0D-DD2D5D2A9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7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27246"/>
              </p:ext>
            </p:extLst>
          </p:nvPr>
        </p:nvGraphicFramePr>
        <p:xfrm>
          <a:off x="1662545" y="510642"/>
          <a:ext cx="9167752" cy="58455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843">
                  <a:extLst>
                    <a:ext uri="{9D8B030D-6E8A-4147-A177-3AD203B41FA5}">
                      <a16:colId xmlns="" xmlns:a16="http://schemas.microsoft.com/office/drawing/2014/main" val="1599668611"/>
                    </a:ext>
                  </a:extLst>
                </a:gridCol>
                <a:gridCol w="7988153">
                  <a:extLst>
                    <a:ext uri="{9D8B030D-6E8A-4147-A177-3AD203B41FA5}">
                      <a16:colId xmlns="" xmlns:a16="http://schemas.microsoft.com/office/drawing/2014/main" val="2814078300"/>
                    </a:ext>
                  </a:extLst>
                </a:gridCol>
                <a:gridCol w="366756">
                  <a:extLst>
                    <a:ext uri="{9D8B030D-6E8A-4147-A177-3AD203B41FA5}">
                      <a16:colId xmlns="" xmlns:a16="http://schemas.microsoft.com/office/drawing/2014/main" val="761259886"/>
                    </a:ext>
                  </a:extLst>
                </a:gridCol>
              </a:tblGrid>
              <a:tr h="249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effectLst/>
                        </a:rPr>
                        <a:t>2</a:t>
                      </a:r>
                      <a:r>
                        <a:rPr lang="tr-TR" sz="600" dirty="0" smtClean="0">
                          <a:effectLst/>
                        </a:rPr>
                        <a:t>0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Sep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Methodology of the </a:t>
                      </a:r>
                      <a:r>
                        <a:rPr lang="tr-TR" sz="700" dirty="0" err="1" smtClean="0">
                          <a:effectLst/>
                        </a:rPr>
                        <a:t>paper</a:t>
                      </a:r>
                      <a:r>
                        <a:rPr lang="tr-TR" sz="7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Basic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sources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written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Arabic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Turkish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regarding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Religions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778502853"/>
                  </a:ext>
                </a:extLst>
              </a:tr>
              <a:tr h="590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27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Sep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 err="1" smtClean="0">
                          <a:effectLst/>
                        </a:rPr>
                        <a:t>Defination</a:t>
                      </a:r>
                      <a:r>
                        <a:rPr lang="tr-TR" sz="700" dirty="0" smtClean="0">
                          <a:effectLst/>
                        </a:rPr>
                        <a:t> of</a:t>
                      </a:r>
                      <a:r>
                        <a:rPr lang="en-US" sz="700" dirty="0" smtClean="0">
                          <a:effectLst/>
                        </a:rPr>
                        <a:t> religion</a:t>
                      </a:r>
                      <a:r>
                        <a:rPr lang="tr-TR" sz="700" dirty="0" smtClean="0">
                          <a:effectLst/>
                        </a:rPr>
                        <a:t>,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what</a:t>
                      </a:r>
                      <a:r>
                        <a:rPr lang="tr-TR" sz="700" baseline="0" dirty="0" smtClean="0">
                          <a:effectLst/>
                        </a:rPr>
                        <a:t> is </a:t>
                      </a:r>
                      <a:r>
                        <a:rPr lang="tr-TR" sz="700" baseline="0" dirty="0" err="1" smtClean="0">
                          <a:effectLst/>
                        </a:rPr>
                        <a:t>the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relation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between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history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and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religion</a:t>
                      </a:r>
                      <a:r>
                        <a:rPr lang="tr-TR" sz="700" baseline="0" dirty="0" smtClean="0">
                          <a:effectLst/>
                        </a:rPr>
                        <a:t>?</a:t>
                      </a:r>
                      <a:endParaRPr lang="tr-TR" sz="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Theories on origin of the religions: animism, hedonism, revelation etc.</a:t>
                      </a:r>
                      <a:endParaRPr lang="tr-TR" sz="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Basic features of major religions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1895575312"/>
                  </a:ext>
                </a:extLst>
              </a:tr>
              <a:tr h="590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4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Oct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Classification of </a:t>
                      </a:r>
                      <a:r>
                        <a:rPr lang="en-US" sz="700" dirty="0" smtClean="0">
                          <a:effectLst/>
                        </a:rPr>
                        <a:t>Religions</a:t>
                      </a:r>
                      <a:r>
                        <a:rPr lang="tr-TR" sz="700" dirty="0" smtClean="0">
                          <a:effectLst/>
                        </a:rPr>
                        <a:t>, can </a:t>
                      </a:r>
                      <a:r>
                        <a:rPr lang="tr-TR" sz="700" dirty="0" err="1" smtClean="0">
                          <a:effectLst/>
                        </a:rPr>
                        <a:t>we</a:t>
                      </a:r>
                      <a:r>
                        <a:rPr lang="tr-TR" sz="700" dirty="0" smtClean="0">
                          <a:effectLst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</a:rPr>
                        <a:t>categorize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the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religions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according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to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their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commen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features</a:t>
                      </a:r>
                      <a:r>
                        <a:rPr lang="tr-TR" sz="700" baseline="0" dirty="0" smtClean="0">
                          <a:effectLst/>
                        </a:rPr>
                        <a:t>?</a:t>
                      </a:r>
                      <a:endParaRPr lang="tr-TR" sz="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History of Judaism</a:t>
                      </a:r>
                      <a:endParaRPr lang="tr-TR" sz="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Basic teachings of Judaism: Testament, Holy Ground, Sin and Suffering, Salvation, Myths and Rituals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833321509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effectLst/>
                        </a:rPr>
                        <a:t>1</a:t>
                      </a:r>
                      <a:r>
                        <a:rPr lang="tr-TR" sz="600" dirty="0" smtClean="0">
                          <a:effectLst/>
                        </a:rPr>
                        <a:t>1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Oct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Sacred texts of Judaism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Concept of God in Judaism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Main sects of Judaism 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3769776182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18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Oct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History of Christianity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Basic teachings of Christianity: Sin and Suffering, Salvation, Myths and Rituals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099090817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25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Oct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Sacred texts of Christianity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Concept of God in Christianity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Main sects of Christianity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411382958"/>
                  </a:ext>
                </a:extLst>
              </a:tr>
              <a:tr h="291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1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Nov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What is the comparative method?</a:t>
                      </a:r>
                      <a:endParaRPr lang="tr-TR" sz="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Comparative approach: Judaism, Christianity and </a:t>
                      </a:r>
                      <a:r>
                        <a:rPr lang="en-US" sz="700" dirty="0" smtClean="0">
                          <a:effectLst/>
                        </a:rPr>
                        <a:t>Islam</a:t>
                      </a:r>
                      <a:endParaRPr lang="tr-TR" sz="7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Assigment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Plagues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Befall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Phorraoh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Found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Tora</a:t>
                      </a:r>
                      <a:r>
                        <a:rPr lang="tr-TR" sz="7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tr-TR" sz="7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Quran</a:t>
                      </a:r>
                      <a:r>
                        <a:rPr lang="tr-TR" sz="7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tr-TR" sz="7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3969673204"/>
                  </a:ext>
                </a:extLst>
              </a:tr>
              <a:tr h="590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effectLst/>
                        </a:rPr>
                        <a:t>1</a:t>
                      </a:r>
                      <a:r>
                        <a:rPr lang="tr-TR" sz="600" dirty="0" smtClean="0">
                          <a:effectLst/>
                        </a:rPr>
                        <a:t>5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Nov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Term of Indian Religions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History of Hinduism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Basic teachings of Hinduism: samsara, karma, moksha, avatara, Myths and Rituals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3480440376"/>
                  </a:ext>
                </a:extLst>
              </a:tr>
              <a:tr h="590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22</a:t>
                      </a:r>
                      <a:r>
                        <a:rPr lang="en-US" sz="600" dirty="0" smtClean="0">
                          <a:effectLst/>
                        </a:rPr>
                        <a:t>2 </a:t>
                      </a:r>
                      <a:r>
                        <a:rPr lang="tr-TR" sz="600" dirty="0" err="1" smtClean="0">
                          <a:effectLst/>
                        </a:rPr>
                        <a:t>Nov</a:t>
                      </a:r>
                      <a:r>
                        <a:rPr lang="en-US" sz="600" dirty="0" smtClean="0">
                          <a:effectLst/>
                        </a:rPr>
                        <a:t> 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Sacred texts of Hinduism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Concept of God in Hinduism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Main sects of Hinduism 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Hinduism in today’s world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951964808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2</a:t>
                      </a:r>
                      <a:r>
                        <a:rPr lang="en-US" sz="600" dirty="0" smtClean="0">
                          <a:effectLst/>
                        </a:rPr>
                        <a:t>9 </a:t>
                      </a:r>
                      <a:r>
                        <a:rPr lang="en-US" sz="600" dirty="0">
                          <a:effectLst/>
                        </a:rPr>
                        <a:t>Dec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History of Buddhism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Basic teachings of Buddhism: samsara, karma, nirvana, Myths and Rituals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557545145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effectLst/>
                        </a:rPr>
                        <a:t>6 </a:t>
                      </a:r>
                      <a:r>
                        <a:rPr lang="en-US" sz="600" dirty="0">
                          <a:effectLst/>
                        </a:rPr>
                        <a:t>Dec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Sacred texts of Buddhism</a:t>
                      </a:r>
                      <a:endParaRPr lang="tr-TR" sz="6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Does Buddhism accept concept of God?</a:t>
                      </a:r>
                      <a:endParaRPr lang="tr-TR" sz="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Main sects of Buddhism 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4249841714"/>
                  </a:ext>
                </a:extLst>
              </a:tr>
              <a:tr h="249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1</a:t>
                      </a:r>
                      <a:r>
                        <a:rPr lang="en-US" sz="600" dirty="0" smtClean="0">
                          <a:effectLst/>
                        </a:rPr>
                        <a:t>3 </a:t>
                      </a:r>
                      <a:r>
                        <a:rPr lang="en-US" sz="600" dirty="0">
                          <a:effectLst/>
                        </a:rPr>
                        <a:t>Dec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Sikhism and Jainism: their history and basic beliefs 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tr-TR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47933917"/>
                  </a:ext>
                </a:extLst>
              </a:tr>
              <a:tr h="441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600" dirty="0" smtClean="0">
                          <a:effectLst/>
                        </a:rPr>
                        <a:t>20</a:t>
                      </a:r>
                      <a:r>
                        <a:rPr lang="en-US" sz="600" smtClean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Dec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dirty="0" err="1" smtClean="0">
                          <a:effectLst/>
                        </a:rPr>
                        <a:t>Zoroostrianism</a:t>
                      </a:r>
                      <a:r>
                        <a:rPr lang="tr-TR" sz="700" dirty="0" smtClean="0">
                          <a:effectLst/>
                        </a:rPr>
                        <a:t>: </a:t>
                      </a:r>
                      <a:r>
                        <a:rPr lang="tr-TR" sz="700" dirty="0" err="1" smtClean="0">
                          <a:effectLst/>
                        </a:rPr>
                        <a:t>its</a:t>
                      </a:r>
                      <a:r>
                        <a:rPr lang="tr-TR" sz="700" dirty="0" smtClean="0">
                          <a:effectLst/>
                        </a:rPr>
                        <a:t> </a:t>
                      </a:r>
                      <a:r>
                        <a:rPr lang="tr-TR" sz="700" dirty="0" err="1" smtClean="0">
                          <a:effectLst/>
                        </a:rPr>
                        <a:t>history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and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basic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bliefs</a:t>
                      </a:r>
                      <a:endParaRPr lang="tr-TR" sz="700" baseline="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700" baseline="0" dirty="0" err="1" smtClean="0">
                          <a:effectLst/>
                        </a:rPr>
                        <a:t>Ahriman</a:t>
                      </a:r>
                      <a:r>
                        <a:rPr lang="tr-TR" sz="700" baseline="0" dirty="0" smtClean="0">
                          <a:effectLst/>
                        </a:rPr>
                        <a:t>, </a:t>
                      </a:r>
                      <a:r>
                        <a:rPr lang="tr-TR" sz="700" baseline="0" dirty="0" err="1" smtClean="0">
                          <a:effectLst/>
                        </a:rPr>
                        <a:t>spenta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mainyu</a:t>
                      </a:r>
                      <a:r>
                        <a:rPr lang="tr-TR" sz="700" baseline="0" dirty="0" smtClean="0">
                          <a:effectLst/>
                        </a:rPr>
                        <a:t>, </a:t>
                      </a:r>
                      <a:r>
                        <a:rPr lang="tr-TR" sz="700" baseline="0" dirty="0" err="1" smtClean="0">
                          <a:effectLst/>
                        </a:rPr>
                        <a:t>dualism</a:t>
                      </a:r>
                      <a:r>
                        <a:rPr lang="tr-TR" sz="700" baseline="0" dirty="0" smtClean="0">
                          <a:effectLst/>
                        </a:rPr>
                        <a:t>, </a:t>
                      </a:r>
                      <a:r>
                        <a:rPr lang="tr-TR" sz="700" baseline="0" dirty="0" err="1" smtClean="0">
                          <a:effectLst/>
                        </a:rPr>
                        <a:t>avesta</a:t>
                      </a:r>
                      <a:r>
                        <a:rPr lang="tr-TR" sz="700" baseline="0" dirty="0" smtClean="0">
                          <a:effectLst/>
                        </a:rPr>
                        <a:t>, </a:t>
                      </a:r>
                      <a:r>
                        <a:rPr lang="tr-TR" sz="700" baseline="0" dirty="0" err="1" smtClean="0">
                          <a:effectLst/>
                        </a:rPr>
                        <a:t>ahura</a:t>
                      </a:r>
                      <a:r>
                        <a:rPr lang="tr-TR" sz="700" baseline="0" dirty="0" smtClean="0">
                          <a:effectLst/>
                        </a:rPr>
                        <a:t> </a:t>
                      </a:r>
                      <a:r>
                        <a:rPr lang="tr-TR" sz="700" baseline="0" dirty="0" err="1" smtClean="0">
                          <a:effectLst/>
                        </a:rPr>
                        <a:t>mazda</a:t>
                      </a:r>
                      <a:endParaRPr lang="tr-TR" sz="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tr-TR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7" marR="34927" marT="0" marB="0"/>
                </a:tc>
                <a:extLst>
                  <a:ext uri="{0D108BD9-81ED-4DB2-BD59-A6C34878D82A}">
                    <a16:rowId xmlns="" xmlns:a16="http://schemas.microsoft.com/office/drawing/2014/main" val="2472816540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1330037" y="121946"/>
            <a:ext cx="868055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Cemil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Kutluturk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Prof.,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“History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Religions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2019-2020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academik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I.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smester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3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311</Words>
  <Application>Microsoft Office PowerPoint</Application>
  <PresentationFormat>Geniş ekran</PresentationFormat>
  <Paragraphs>62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account</dc:creator>
  <cp:lastModifiedBy>USER</cp:lastModifiedBy>
  <cp:revision>4</cp:revision>
  <dcterms:created xsi:type="dcterms:W3CDTF">2018-02-20T13:23:19Z</dcterms:created>
  <dcterms:modified xsi:type="dcterms:W3CDTF">2019-10-22T08:05:03Z</dcterms:modified>
</cp:coreProperties>
</file>