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0" d="100"/>
          <a:sy n="120" d="100"/>
        </p:scale>
        <p:origin x="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86050-C2C4-4B56-B0B7-3F789077D256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64E08-C9C9-4294-BF0D-DD2D5D2A9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24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86050-C2C4-4B56-B0B7-3F789077D256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64E08-C9C9-4294-BF0D-DD2D5D2A9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572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86050-C2C4-4B56-B0B7-3F789077D256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64E08-C9C9-4294-BF0D-DD2D5D2A9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746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86050-C2C4-4B56-B0B7-3F789077D256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64E08-C9C9-4294-BF0D-DD2D5D2A9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332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86050-C2C4-4B56-B0B7-3F789077D256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64E08-C9C9-4294-BF0D-DD2D5D2A9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764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86050-C2C4-4B56-B0B7-3F789077D256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64E08-C9C9-4294-BF0D-DD2D5D2A9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587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86050-C2C4-4B56-B0B7-3F789077D256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64E08-C9C9-4294-BF0D-DD2D5D2A9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666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86050-C2C4-4B56-B0B7-3F789077D256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64E08-C9C9-4294-BF0D-DD2D5D2A9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805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86050-C2C4-4B56-B0B7-3F789077D256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64E08-C9C9-4294-BF0D-DD2D5D2A9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685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86050-C2C4-4B56-B0B7-3F789077D256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64E08-C9C9-4294-BF0D-DD2D5D2A9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573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86050-C2C4-4B56-B0B7-3F789077D256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64E08-C9C9-4294-BF0D-DD2D5D2A9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672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86050-C2C4-4B56-B0B7-3F789077D256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64E08-C9C9-4294-BF0D-DD2D5D2A9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07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827246"/>
              </p:ext>
            </p:extLst>
          </p:nvPr>
        </p:nvGraphicFramePr>
        <p:xfrm>
          <a:off x="1662545" y="510642"/>
          <a:ext cx="9167752" cy="58455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2843">
                  <a:extLst>
                    <a:ext uri="{9D8B030D-6E8A-4147-A177-3AD203B41FA5}">
                      <a16:colId xmlns="" xmlns:a16="http://schemas.microsoft.com/office/drawing/2014/main" val="1599668611"/>
                    </a:ext>
                  </a:extLst>
                </a:gridCol>
                <a:gridCol w="7988153">
                  <a:extLst>
                    <a:ext uri="{9D8B030D-6E8A-4147-A177-3AD203B41FA5}">
                      <a16:colId xmlns="" xmlns:a16="http://schemas.microsoft.com/office/drawing/2014/main" val="2814078300"/>
                    </a:ext>
                  </a:extLst>
                </a:gridCol>
                <a:gridCol w="366756">
                  <a:extLst>
                    <a:ext uri="{9D8B030D-6E8A-4147-A177-3AD203B41FA5}">
                      <a16:colId xmlns="" xmlns:a16="http://schemas.microsoft.com/office/drawing/2014/main" val="761259886"/>
                    </a:ext>
                  </a:extLst>
                </a:gridCol>
              </a:tblGrid>
              <a:tr h="2497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 smtClean="0">
                          <a:effectLst/>
                        </a:rPr>
                        <a:t>2</a:t>
                      </a:r>
                      <a:r>
                        <a:rPr lang="tr-TR" sz="600" dirty="0" smtClean="0">
                          <a:effectLst/>
                        </a:rPr>
                        <a:t>0</a:t>
                      </a:r>
                      <a:r>
                        <a:rPr lang="en-US" sz="600" dirty="0" smtClean="0">
                          <a:effectLst/>
                        </a:rPr>
                        <a:t> </a:t>
                      </a:r>
                      <a:r>
                        <a:rPr lang="en-US" sz="600" dirty="0">
                          <a:effectLst/>
                        </a:rPr>
                        <a:t>Sep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Methodology of the </a:t>
                      </a:r>
                      <a:r>
                        <a:rPr lang="tr-TR" sz="700" dirty="0" err="1" smtClean="0">
                          <a:effectLst/>
                        </a:rPr>
                        <a:t>paper</a:t>
                      </a:r>
                      <a:r>
                        <a:rPr lang="tr-TR" sz="700" dirty="0" smtClean="0">
                          <a:effectLst/>
                        </a:rPr>
                        <a:t>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7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Basic </a:t>
                      </a:r>
                      <a:r>
                        <a:rPr lang="tr-TR" sz="7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sources</a:t>
                      </a:r>
                      <a:r>
                        <a:rPr lang="tr-TR" sz="7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7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written</a:t>
                      </a:r>
                      <a:r>
                        <a:rPr lang="tr-TR" sz="7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tr-TR" sz="7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Arabic</a:t>
                      </a:r>
                      <a:r>
                        <a:rPr lang="tr-TR" sz="7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tr-TR" sz="7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english</a:t>
                      </a:r>
                      <a:r>
                        <a:rPr lang="tr-TR" sz="7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7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tr-TR" sz="7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7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Turkish</a:t>
                      </a:r>
                      <a:r>
                        <a:rPr lang="tr-TR" sz="7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7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regarding</a:t>
                      </a:r>
                      <a:r>
                        <a:rPr lang="tr-TR" sz="7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7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with</a:t>
                      </a:r>
                      <a:r>
                        <a:rPr lang="tr-TR" sz="7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7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History</a:t>
                      </a:r>
                      <a:r>
                        <a:rPr lang="tr-TR" sz="7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</a:t>
                      </a:r>
                      <a:r>
                        <a:rPr lang="tr-TR" sz="7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Religions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 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extLst>
                  <a:ext uri="{0D108BD9-81ED-4DB2-BD59-A6C34878D82A}">
                    <a16:rowId xmlns="" xmlns:a16="http://schemas.microsoft.com/office/drawing/2014/main" val="2778502853"/>
                  </a:ext>
                </a:extLst>
              </a:tr>
              <a:tr h="5906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600" dirty="0" smtClean="0">
                          <a:effectLst/>
                        </a:rPr>
                        <a:t>27</a:t>
                      </a:r>
                      <a:r>
                        <a:rPr lang="en-US" sz="600" dirty="0" smtClean="0">
                          <a:effectLst/>
                        </a:rPr>
                        <a:t> </a:t>
                      </a:r>
                      <a:r>
                        <a:rPr lang="en-US" sz="600" dirty="0">
                          <a:effectLst/>
                        </a:rPr>
                        <a:t>Sep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700" dirty="0" err="1" smtClean="0">
                          <a:effectLst/>
                        </a:rPr>
                        <a:t>Defination</a:t>
                      </a:r>
                      <a:r>
                        <a:rPr lang="tr-TR" sz="700" dirty="0" smtClean="0">
                          <a:effectLst/>
                        </a:rPr>
                        <a:t> of</a:t>
                      </a:r>
                      <a:r>
                        <a:rPr lang="en-US" sz="700" dirty="0" smtClean="0">
                          <a:effectLst/>
                        </a:rPr>
                        <a:t> religion</a:t>
                      </a:r>
                      <a:r>
                        <a:rPr lang="tr-TR" sz="700" dirty="0" smtClean="0">
                          <a:effectLst/>
                        </a:rPr>
                        <a:t>,</a:t>
                      </a:r>
                      <a:r>
                        <a:rPr lang="tr-TR" sz="700" baseline="0" dirty="0" smtClean="0">
                          <a:effectLst/>
                        </a:rPr>
                        <a:t> </a:t>
                      </a:r>
                      <a:r>
                        <a:rPr lang="tr-TR" sz="700" baseline="0" dirty="0" err="1" smtClean="0">
                          <a:effectLst/>
                        </a:rPr>
                        <a:t>what</a:t>
                      </a:r>
                      <a:r>
                        <a:rPr lang="tr-TR" sz="700" baseline="0" dirty="0" smtClean="0">
                          <a:effectLst/>
                        </a:rPr>
                        <a:t> is </a:t>
                      </a:r>
                      <a:r>
                        <a:rPr lang="tr-TR" sz="700" baseline="0" dirty="0" err="1" smtClean="0">
                          <a:effectLst/>
                        </a:rPr>
                        <a:t>the</a:t>
                      </a:r>
                      <a:r>
                        <a:rPr lang="tr-TR" sz="700" baseline="0" dirty="0" smtClean="0">
                          <a:effectLst/>
                        </a:rPr>
                        <a:t> </a:t>
                      </a:r>
                      <a:r>
                        <a:rPr lang="tr-TR" sz="700" baseline="0" dirty="0" err="1" smtClean="0">
                          <a:effectLst/>
                        </a:rPr>
                        <a:t>relation</a:t>
                      </a:r>
                      <a:r>
                        <a:rPr lang="tr-TR" sz="700" baseline="0" dirty="0" smtClean="0">
                          <a:effectLst/>
                        </a:rPr>
                        <a:t> </a:t>
                      </a:r>
                      <a:r>
                        <a:rPr lang="tr-TR" sz="700" baseline="0" dirty="0" err="1" smtClean="0">
                          <a:effectLst/>
                        </a:rPr>
                        <a:t>between</a:t>
                      </a:r>
                      <a:r>
                        <a:rPr lang="tr-TR" sz="700" baseline="0" dirty="0" smtClean="0">
                          <a:effectLst/>
                        </a:rPr>
                        <a:t> </a:t>
                      </a:r>
                      <a:r>
                        <a:rPr lang="tr-TR" sz="700" baseline="0" dirty="0" err="1" smtClean="0">
                          <a:effectLst/>
                        </a:rPr>
                        <a:t>history</a:t>
                      </a:r>
                      <a:r>
                        <a:rPr lang="tr-TR" sz="700" baseline="0" dirty="0" smtClean="0">
                          <a:effectLst/>
                        </a:rPr>
                        <a:t> </a:t>
                      </a:r>
                      <a:r>
                        <a:rPr lang="tr-TR" sz="700" baseline="0" dirty="0" err="1" smtClean="0">
                          <a:effectLst/>
                        </a:rPr>
                        <a:t>and</a:t>
                      </a:r>
                      <a:r>
                        <a:rPr lang="tr-TR" sz="700" baseline="0" dirty="0" smtClean="0">
                          <a:effectLst/>
                        </a:rPr>
                        <a:t> </a:t>
                      </a:r>
                      <a:r>
                        <a:rPr lang="tr-TR" sz="700" baseline="0" dirty="0" err="1" smtClean="0">
                          <a:effectLst/>
                        </a:rPr>
                        <a:t>religion</a:t>
                      </a:r>
                      <a:r>
                        <a:rPr lang="tr-TR" sz="700" baseline="0" dirty="0" smtClean="0">
                          <a:effectLst/>
                        </a:rPr>
                        <a:t>?</a:t>
                      </a:r>
                      <a:endParaRPr lang="tr-TR" sz="6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Theories on origin of the religions: animism, hedonism, revelation etc.</a:t>
                      </a:r>
                      <a:endParaRPr lang="tr-TR" sz="6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Basic features of major religions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 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extLst>
                  <a:ext uri="{0D108BD9-81ED-4DB2-BD59-A6C34878D82A}">
                    <a16:rowId xmlns="" xmlns:a16="http://schemas.microsoft.com/office/drawing/2014/main" val="1895575312"/>
                  </a:ext>
                </a:extLst>
              </a:tr>
              <a:tr h="5906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600" dirty="0" smtClean="0">
                          <a:effectLst/>
                        </a:rPr>
                        <a:t>4</a:t>
                      </a:r>
                      <a:r>
                        <a:rPr lang="en-US" sz="600" dirty="0" smtClean="0">
                          <a:effectLst/>
                        </a:rPr>
                        <a:t> </a:t>
                      </a:r>
                      <a:r>
                        <a:rPr lang="en-US" sz="600" dirty="0">
                          <a:effectLst/>
                        </a:rPr>
                        <a:t>Oct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Classification of </a:t>
                      </a:r>
                      <a:r>
                        <a:rPr lang="en-US" sz="700" dirty="0" smtClean="0">
                          <a:effectLst/>
                        </a:rPr>
                        <a:t>Religions</a:t>
                      </a:r>
                      <a:r>
                        <a:rPr lang="tr-TR" sz="700" dirty="0" smtClean="0">
                          <a:effectLst/>
                        </a:rPr>
                        <a:t>, can </a:t>
                      </a:r>
                      <a:r>
                        <a:rPr lang="tr-TR" sz="700" dirty="0" err="1" smtClean="0">
                          <a:effectLst/>
                        </a:rPr>
                        <a:t>we</a:t>
                      </a:r>
                      <a:r>
                        <a:rPr lang="tr-TR" sz="700" dirty="0" smtClean="0">
                          <a:effectLst/>
                        </a:rPr>
                        <a:t> </a:t>
                      </a:r>
                      <a:r>
                        <a:rPr lang="tr-TR" sz="700" dirty="0" err="1" smtClean="0">
                          <a:effectLst/>
                        </a:rPr>
                        <a:t>categorize</a:t>
                      </a:r>
                      <a:r>
                        <a:rPr lang="tr-TR" sz="700" baseline="0" dirty="0" smtClean="0">
                          <a:effectLst/>
                        </a:rPr>
                        <a:t> </a:t>
                      </a:r>
                      <a:r>
                        <a:rPr lang="tr-TR" sz="700" baseline="0" dirty="0" err="1" smtClean="0">
                          <a:effectLst/>
                        </a:rPr>
                        <a:t>the</a:t>
                      </a:r>
                      <a:r>
                        <a:rPr lang="tr-TR" sz="700" baseline="0" dirty="0" smtClean="0">
                          <a:effectLst/>
                        </a:rPr>
                        <a:t> </a:t>
                      </a:r>
                      <a:r>
                        <a:rPr lang="tr-TR" sz="700" baseline="0" dirty="0" err="1" smtClean="0">
                          <a:effectLst/>
                        </a:rPr>
                        <a:t>religions</a:t>
                      </a:r>
                      <a:r>
                        <a:rPr lang="tr-TR" sz="700" baseline="0" dirty="0" smtClean="0">
                          <a:effectLst/>
                        </a:rPr>
                        <a:t> </a:t>
                      </a:r>
                      <a:r>
                        <a:rPr lang="tr-TR" sz="700" baseline="0" dirty="0" err="1" smtClean="0">
                          <a:effectLst/>
                        </a:rPr>
                        <a:t>according</a:t>
                      </a:r>
                      <a:r>
                        <a:rPr lang="tr-TR" sz="700" baseline="0" dirty="0" smtClean="0">
                          <a:effectLst/>
                        </a:rPr>
                        <a:t> </a:t>
                      </a:r>
                      <a:r>
                        <a:rPr lang="tr-TR" sz="700" baseline="0" dirty="0" err="1" smtClean="0">
                          <a:effectLst/>
                        </a:rPr>
                        <a:t>to</a:t>
                      </a:r>
                      <a:r>
                        <a:rPr lang="tr-TR" sz="700" baseline="0" dirty="0" smtClean="0">
                          <a:effectLst/>
                        </a:rPr>
                        <a:t> </a:t>
                      </a:r>
                      <a:r>
                        <a:rPr lang="tr-TR" sz="700" baseline="0" dirty="0" err="1" smtClean="0">
                          <a:effectLst/>
                        </a:rPr>
                        <a:t>their</a:t>
                      </a:r>
                      <a:r>
                        <a:rPr lang="tr-TR" sz="700" baseline="0" dirty="0" smtClean="0">
                          <a:effectLst/>
                        </a:rPr>
                        <a:t> </a:t>
                      </a:r>
                      <a:r>
                        <a:rPr lang="tr-TR" sz="700" baseline="0" dirty="0" err="1" smtClean="0">
                          <a:effectLst/>
                        </a:rPr>
                        <a:t>commen</a:t>
                      </a:r>
                      <a:r>
                        <a:rPr lang="tr-TR" sz="700" baseline="0" dirty="0" smtClean="0">
                          <a:effectLst/>
                        </a:rPr>
                        <a:t> </a:t>
                      </a:r>
                      <a:r>
                        <a:rPr lang="tr-TR" sz="700" baseline="0" dirty="0" err="1" smtClean="0">
                          <a:effectLst/>
                        </a:rPr>
                        <a:t>features</a:t>
                      </a:r>
                      <a:r>
                        <a:rPr lang="tr-TR" sz="700" baseline="0" dirty="0" smtClean="0">
                          <a:effectLst/>
                        </a:rPr>
                        <a:t>?</a:t>
                      </a:r>
                      <a:endParaRPr lang="tr-TR" sz="6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History of Judaism</a:t>
                      </a:r>
                      <a:endParaRPr lang="tr-TR" sz="6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Basic teachings of Judaism: Testament, Holy Ground, Sin and Suffering, Salvation, Myths and Rituals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 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extLst>
                  <a:ext uri="{0D108BD9-81ED-4DB2-BD59-A6C34878D82A}">
                    <a16:rowId xmlns="" xmlns:a16="http://schemas.microsoft.com/office/drawing/2014/main" val="2833321509"/>
                  </a:ext>
                </a:extLst>
              </a:tr>
              <a:tr h="4410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 smtClean="0">
                          <a:effectLst/>
                        </a:rPr>
                        <a:t>1</a:t>
                      </a:r>
                      <a:r>
                        <a:rPr lang="tr-TR" sz="600" dirty="0" smtClean="0">
                          <a:effectLst/>
                        </a:rPr>
                        <a:t>1</a:t>
                      </a:r>
                      <a:r>
                        <a:rPr lang="en-US" sz="600" dirty="0" smtClean="0">
                          <a:effectLst/>
                        </a:rPr>
                        <a:t> </a:t>
                      </a:r>
                      <a:r>
                        <a:rPr lang="en-US" sz="600" dirty="0">
                          <a:effectLst/>
                        </a:rPr>
                        <a:t>Oct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Sacred texts of Judaism</a:t>
                      </a:r>
                      <a:endParaRPr lang="tr-TR" sz="6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Concept of God in Judaism</a:t>
                      </a:r>
                      <a:endParaRPr lang="tr-TR" sz="6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Main sects of Judaism 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 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extLst>
                  <a:ext uri="{0D108BD9-81ED-4DB2-BD59-A6C34878D82A}">
                    <a16:rowId xmlns="" xmlns:a16="http://schemas.microsoft.com/office/drawing/2014/main" val="3769776182"/>
                  </a:ext>
                </a:extLst>
              </a:tr>
              <a:tr h="4410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600" dirty="0" smtClean="0">
                          <a:effectLst/>
                        </a:rPr>
                        <a:t>18</a:t>
                      </a:r>
                      <a:r>
                        <a:rPr lang="en-US" sz="600" dirty="0" smtClean="0">
                          <a:effectLst/>
                        </a:rPr>
                        <a:t> </a:t>
                      </a:r>
                      <a:r>
                        <a:rPr lang="en-US" sz="600" dirty="0">
                          <a:effectLst/>
                        </a:rPr>
                        <a:t>Oct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History of Christianity</a:t>
                      </a:r>
                      <a:endParaRPr lang="tr-TR" sz="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Basic teachings of Christianity: Sin and Suffering, Salvation, Myths and Rituals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 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extLst>
                  <a:ext uri="{0D108BD9-81ED-4DB2-BD59-A6C34878D82A}">
                    <a16:rowId xmlns="" xmlns:a16="http://schemas.microsoft.com/office/drawing/2014/main" val="2099090817"/>
                  </a:ext>
                </a:extLst>
              </a:tr>
              <a:tr h="4410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600" dirty="0" smtClean="0">
                          <a:effectLst/>
                        </a:rPr>
                        <a:t>25</a:t>
                      </a:r>
                      <a:r>
                        <a:rPr lang="en-US" sz="600" dirty="0" smtClean="0">
                          <a:effectLst/>
                        </a:rPr>
                        <a:t> </a:t>
                      </a:r>
                      <a:r>
                        <a:rPr lang="en-US" sz="600" dirty="0">
                          <a:effectLst/>
                        </a:rPr>
                        <a:t>Oct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Sacred texts of Christianity</a:t>
                      </a:r>
                      <a:endParaRPr lang="tr-TR" sz="6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Concept of God in Christianity</a:t>
                      </a:r>
                      <a:endParaRPr lang="tr-TR" sz="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Main sects of Christianity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 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extLst>
                  <a:ext uri="{0D108BD9-81ED-4DB2-BD59-A6C34878D82A}">
                    <a16:rowId xmlns="" xmlns:a16="http://schemas.microsoft.com/office/drawing/2014/main" val="2411382958"/>
                  </a:ext>
                </a:extLst>
              </a:tr>
              <a:tr h="291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600" dirty="0" smtClean="0">
                          <a:effectLst/>
                        </a:rPr>
                        <a:t>1</a:t>
                      </a:r>
                      <a:r>
                        <a:rPr lang="en-US" sz="600" dirty="0" smtClean="0">
                          <a:effectLst/>
                        </a:rPr>
                        <a:t> </a:t>
                      </a:r>
                      <a:r>
                        <a:rPr lang="en-US" sz="600" dirty="0">
                          <a:effectLst/>
                        </a:rPr>
                        <a:t>Nov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What is the comparative method?</a:t>
                      </a:r>
                      <a:endParaRPr lang="tr-TR" sz="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Comparative approach: Judaism, Christianity and </a:t>
                      </a:r>
                      <a:r>
                        <a:rPr lang="en-US" sz="700" dirty="0" smtClean="0">
                          <a:effectLst/>
                        </a:rPr>
                        <a:t>Islam</a:t>
                      </a:r>
                      <a:endParaRPr lang="tr-TR" sz="7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7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Assigment</a:t>
                      </a:r>
                      <a:r>
                        <a:rPr lang="tr-TR" sz="7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«</a:t>
                      </a:r>
                      <a:r>
                        <a:rPr lang="tr-TR" sz="7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tr-TR" sz="7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7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Plagues</a:t>
                      </a:r>
                      <a:r>
                        <a:rPr lang="tr-TR" sz="7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7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that</a:t>
                      </a:r>
                      <a:r>
                        <a:rPr lang="tr-TR" sz="7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7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Befall</a:t>
                      </a:r>
                      <a:r>
                        <a:rPr lang="tr-TR" sz="7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7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Phorraoh</a:t>
                      </a:r>
                      <a:r>
                        <a:rPr lang="tr-TR" sz="7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7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Found</a:t>
                      </a:r>
                      <a:r>
                        <a:rPr lang="tr-TR" sz="7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Tora</a:t>
                      </a:r>
                      <a:r>
                        <a:rPr lang="tr-TR" sz="7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70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tr-TR" sz="7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70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Quran</a:t>
                      </a:r>
                      <a:r>
                        <a:rPr lang="tr-TR" sz="7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tr-TR" sz="7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 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extLst>
                  <a:ext uri="{0D108BD9-81ED-4DB2-BD59-A6C34878D82A}">
                    <a16:rowId xmlns="" xmlns:a16="http://schemas.microsoft.com/office/drawing/2014/main" val="3969673204"/>
                  </a:ext>
                </a:extLst>
              </a:tr>
              <a:tr h="5906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 smtClean="0">
                          <a:effectLst/>
                        </a:rPr>
                        <a:t>1</a:t>
                      </a:r>
                      <a:r>
                        <a:rPr lang="tr-TR" sz="600" dirty="0" smtClean="0">
                          <a:effectLst/>
                        </a:rPr>
                        <a:t>5</a:t>
                      </a:r>
                      <a:r>
                        <a:rPr lang="en-US" sz="600" dirty="0" smtClean="0">
                          <a:effectLst/>
                        </a:rPr>
                        <a:t> </a:t>
                      </a:r>
                      <a:r>
                        <a:rPr lang="en-US" sz="600" dirty="0">
                          <a:effectLst/>
                        </a:rPr>
                        <a:t>Nov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Term of Indian Religions</a:t>
                      </a:r>
                      <a:endParaRPr lang="tr-TR" sz="6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History of Hinduism</a:t>
                      </a:r>
                      <a:endParaRPr lang="tr-TR" sz="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Basic teachings of Hinduism: samsara, karma, moksha, avatara, Myths and Rituals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 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extLst>
                  <a:ext uri="{0D108BD9-81ED-4DB2-BD59-A6C34878D82A}">
                    <a16:rowId xmlns="" xmlns:a16="http://schemas.microsoft.com/office/drawing/2014/main" val="3480440376"/>
                  </a:ext>
                </a:extLst>
              </a:tr>
              <a:tr h="5906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600" dirty="0" smtClean="0">
                          <a:effectLst/>
                        </a:rPr>
                        <a:t>22</a:t>
                      </a:r>
                      <a:r>
                        <a:rPr lang="en-US" sz="600" dirty="0" smtClean="0">
                          <a:effectLst/>
                        </a:rPr>
                        <a:t>2 </a:t>
                      </a:r>
                      <a:r>
                        <a:rPr lang="tr-TR" sz="600" dirty="0" err="1" smtClean="0">
                          <a:effectLst/>
                        </a:rPr>
                        <a:t>Nov</a:t>
                      </a:r>
                      <a:r>
                        <a:rPr lang="en-US" sz="600" dirty="0" smtClean="0">
                          <a:effectLst/>
                        </a:rPr>
                        <a:t> 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Sacred texts of Hinduism</a:t>
                      </a:r>
                      <a:endParaRPr lang="tr-TR" sz="6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Concept of God in Hinduism</a:t>
                      </a:r>
                      <a:endParaRPr lang="tr-TR" sz="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Main sects of Hinduism </a:t>
                      </a:r>
                      <a:endParaRPr lang="tr-TR" sz="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Hinduism in today’s world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 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extLst>
                  <a:ext uri="{0D108BD9-81ED-4DB2-BD59-A6C34878D82A}">
                    <a16:rowId xmlns="" xmlns:a16="http://schemas.microsoft.com/office/drawing/2014/main" val="951964808"/>
                  </a:ext>
                </a:extLst>
              </a:tr>
              <a:tr h="4410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600" dirty="0" smtClean="0">
                          <a:effectLst/>
                        </a:rPr>
                        <a:t>2</a:t>
                      </a:r>
                      <a:r>
                        <a:rPr lang="en-US" sz="600" dirty="0" smtClean="0">
                          <a:effectLst/>
                        </a:rPr>
                        <a:t>9 </a:t>
                      </a:r>
                      <a:r>
                        <a:rPr lang="en-US" sz="600" dirty="0">
                          <a:effectLst/>
                        </a:rPr>
                        <a:t>Dec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History of Buddhism</a:t>
                      </a:r>
                      <a:endParaRPr lang="tr-TR" sz="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Basic teachings of Buddhism: samsara, karma, nirvana, Myths and Rituals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 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extLst>
                  <a:ext uri="{0D108BD9-81ED-4DB2-BD59-A6C34878D82A}">
                    <a16:rowId xmlns="" xmlns:a16="http://schemas.microsoft.com/office/drawing/2014/main" val="557545145"/>
                  </a:ext>
                </a:extLst>
              </a:tr>
              <a:tr h="4410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 smtClean="0">
                          <a:effectLst/>
                        </a:rPr>
                        <a:t>6 </a:t>
                      </a:r>
                      <a:r>
                        <a:rPr lang="en-US" sz="600" dirty="0">
                          <a:effectLst/>
                        </a:rPr>
                        <a:t>Dec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Sacred texts of Buddhism</a:t>
                      </a:r>
                      <a:endParaRPr lang="tr-TR" sz="6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Does Buddhism accept concept of God?</a:t>
                      </a:r>
                      <a:endParaRPr lang="tr-TR" sz="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Main sects of Buddhism 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 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extLst>
                  <a:ext uri="{0D108BD9-81ED-4DB2-BD59-A6C34878D82A}">
                    <a16:rowId xmlns="" xmlns:a16="http://schemas.microsoft.com/office/drawing/2014/main" val="4249841714"/>
                  </a:ext>
                </a:extLst>
              </a:tr>
              <a:tr h="2497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600" dirty="0" smtClean="0">
                          <a:effectLst/>
                        </a:rPr>
                        <a:t>1</a:t>
                      </a:r>
                      <a:r>
                        <a:rPr lang="en-US" sz="600" dirty="0" smtClean="0">
                          <a:effectLst/>
                        </a:rPr>
                        <a:t>3 </a:t>
                      </a:r>
                      <a:r>
                        <a:rPr lang="en-US" sz="600" dirty="0">
                          <a:effectLst/>
                        </a:rPr>
                        <a:t>Dec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Sikhism and Jainism: their history and basic beliefs 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 </a:t>
                      </a:r>
                      <a:endParaRPr lang="tr-TR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extLst>
                  <a:ext uri="{0D108BD9-81ED-4DB2-BD59-A6C34878D82A}">
                    <a16:rowId xmlns="" xmlns:a16="http://schemas.microsoft.com/office/drawing/2014/main" val="247933917"/>
                  </a:ext>
                </a:extLst>
              </a:tr>
              <a:tr h="4410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600" dirty="0" smtClean="0">
                          <a:effectLst/>
                        </a:rPr>
                        <a:t>20</a:t>
                      </a:r>
                      <a:r>
                        <a:rPr lang="en-US" sz="600" smtClean="0">
                          <a:effectLst/>
                        </a:rPr>
                        <a:t> </a:t>
                      </a:r>
                      <a:r>
                        <a:rPr lang="en-US" sz="600" dirty="0">
                          <a:effectLst/>
                        </a:rPr>
                        <a:t>Dec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700" dirty="0" err="1" smtClean="0">
                          <a:effectLst/>
                        </a:rPr>
                        <a:t>Zoroostrianism</a:t>
                      </a:r>
                      <a:r>
                        <a:rPr lang="tr-TR" sz="700" dirty="0" smtClean="0">
                          <a:effectLst/>
                        </a:rPr>
                        <a:t>: </a:t>
                      </a:r>
                      <a:r>
                        <a:rPr lang="tr-TR" sz="700" dirty="0" err="1" smtClean="0">
                          <a:effectLst/>
                        </a:rPr>
                        <a:t>its</a:t>
                      </a:r>
                      <a:r>
                        <a:rPr lang="tr-TR" sz="700" dirty="0" smtClean="0">
                          <a:effectLst/>
                        </a:rPr>
                        <a:t> </a:t>
                      </a:r>
                      <a:r>
                        <a:rPr lang="tr-TR" sz="700" dirty="0" err="1" smtClean="0">
                          <a:effectLst/>
                        </a:rPr>
                        <a:t>history</a:t>
                      </a:r>
                      <a:r>
                        <a:rPr lang="tr-TR" sz="700" baseline="0" dirty="0" smtClean="0">
                          <a:effectLst/>
                        </a:rPr>
                        <a:t> </a:t>
                      </a:r>
                      <a:r>
                        <a:rPr lang="tr-TR" sz="700" baseline="0" dirty="0" err="1" smtClean="0">
                          <a:effectLst/>
                        </a:rPr>
                        <a:t>and</a:t>
                      </a:r>
                      <a:r>
                        <a:rPr lang="tr-TR" sz="700" baseline="0" dirty="0" smtClean="0">
                          <a:effectLst/>
                        </a:rPr>
                        <a:t> </a:t>
                      </a:r>
                      <a:r>
                        <a:rPr lang="tr-TR" sz="700" baseline="0" dirty="0" err="1" smtClean="0">
                          <a:effectLst/>
                        </a:rPr>
                        <a:t>basic</a:t>
                      </a:r>
                      <a:r>
                        <a:rPr lang="tr-TR" sz="700" baseline="0" dirty="0" smtClean="0">
                          <a:effectLst/>
                        </a:rPr>
                        <a:t> </a:t>
                      </a:r>
                      <a:r>
                        <a:rPr lang="tr-TR" sz="700" baseline="0" dirty="0" err="1" smtClean="0">
                          <a:effectLst/>
                        </a:rPr>
                        <a:t>bliefs</a:t>
                      </a:r>
                      <a:endParaRPr lang="tr-TR" sz="7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700" baseline="0" dirty="0" err="1" smtClean="0">
                          <a:effectLst/>
                        </a:rPr>
                        <a:t>Ahriman</a:t>
                      </a:r>
                      <a:r>
                        <a:rPr lang="tr-TR" sz="700" baseline="0" dirty="0" smtClean="0">
                          <a:effectLst/>
                        </a:rPr>
                        <a:t>, </a:t>
                      </a:r>
                      <a:r>
                        <a:rPr lang="tr-TR" sz="700" baseline="0" dirty="0" err="1" smtClean="0">
                          <a:effectLst/>
                        </a:rPr>
                        <a:t>spenta</a:t>
                      </a:r>
                      <a:r>
                        <a:rPr lang="tr-TR" sz="700" baseline="0" dirty="0" smtClean="0">
                          <a:effectLst/>
                        </a:rPr>
                        <a:t> </a:t>
                      </a:r>
                      <a:r>
                        <a:rPr lang="tr-TR" sz="700" baseline="0" dirty="0" err="1" smtClean="0">
                          <a:effectLst/>
                        </a:rPr>
                        <a:t>mainyu</a:t>
                      </a:r>
                      <a:r>
                        <a:rPr lang="tr-TR" sz="700" baseline="0" dirty="0" smtClean="0">
                          <a:effectLst/>
                        </a:rPr>
                        <a:t>, </a:t>
                      </a:r>
                      <a:r>
                        <a:rPr lang="tr-TR" sz="700" baseline="0" dirty="0" err="1" smtClean="0">
                          <a:effectLst/>
                        </a:rPr>
                        <a:t>dualism</a:t>
                      </a:r>
                      <a:r>
                        <a:rPr lang="tr-TR" sz="700" baseline="0" dirty="0" smtClean="0">
                          <a:effectLst/>
                        </a:rPr>
                        <a:t>, </a:t>
                      </a:r>
                      <a:r>
                        <a:rPr lang="tr-TR" sz="700" baseline="0" dirty="0" err="1" smtClean="0">
                          <a:effectLst/>
                        </a:rPr>
                        <a:t>avesta</a:t>
                      </a:r>
                      <a:r>
                        <a:rPr lang="tr-TR" sz="700" baseline="0" dirty="0" smtClean="0">
                          <a:effectLst/>
                        </a:rPr>
                        <a:t>, </a:t>
                      </a:r>
                      <a:r>
                        <a:rPr lang="tr-TR" sz="700" baseline="0" dirty="0" err="1" smtClean="0">
                          <a:effectLst/>
                        </a:rPr>
                        <a:t>ahura</a:t>
                      </a:r>
                      <a:r>
                        <a:rPr lang="tr-TR" sz="700" baseline="0" dirty="0" smtClean="0">
                          <a:effectLst/>
                        </a:rPr>
                        <a:t> </a:t>
                      </a:r>
                      <a:r>
                        <a:rPr lang="tr-TR" sz="700" baseline="0" dirty="0" err="1" smtClean="0">
                          <a:effectLst/>
                        </a:rPr>
                        <a:t>mazda</a:t>
                      </a:r>
                      <a:endParaRPr lang="tr-TR" sz="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 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 </a:t>
                      </a:r>
                      <a:endParaRPr lang="tr-TR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7" marR="34927" marT="0" marB="0"/>
                </a:tc>
                <a:extLst>
                  <a:ext uri="{0D108BD9-81ED-4DB2-BD59-A6C34878D82A}">
                    <a16:rowId xmlns="" xmlns:a16="http://schemas.microsoft.com/office/drawing/2014/main" val="2472816540"/>
                  </a:ext>
                </a:extLst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1330037" y="121946"/>
            <a:ext cx="8680556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Cemil </a:t>
            </a:r>
            <a:r>
              <a:rPr lang="en-US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Kutluturk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tr-TR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Prof.,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“History 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tr-T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Religions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tr-T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2019-2020 </a:t>
            </a:r>
            <a:r>
              <a:rPr lang="tr-TR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academik</a:t>
            </a: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year</a:t>
            </a:r>
            <a:r>
              <a:rPr lang="tr-T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I. </a:t>
            </a:r>
            <a:r>
              <a:rPr lang="tr-TR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smester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43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311</Words>
  <Application>Microsoft Office PowerPoint</Application>
  <PresentationFormat>Geniş ekran</PresentationFormat>
  <Paragraphs>62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account</dc:creator>
  <cp:lastModifiedBy>USER</cp:lastModifiedBy>
  <cp:revision>4</cp:revision>
  <dcterms:created xsi:type="dcterms:W3CDTF">2018-02-20T13:23:19Z</dcterms:created>
  <dcterms:modified xsi:type="dcterms:W3CDTF">2019-10-22T08:05:03Z</dcterms:modified>
</cp:coreProperties>
</file>