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wmf" ContentType="image/x-wmf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doc" ContentType="application/msword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9"/>
  </p:notesMasterIdLst>
  <p:sldIdLst>
    <p:sldId id="256" r:id="rId2"/>
    <p:sldId id="281" r:id="rId3"/>
    <p:sldId id="283" r:id="rId4"/>
    <p:sldId id="284" r:id="rId5"/>
    <p:sldId id="285" r:id="rId6"/>
    <p:sldId id="286" r:id="rId7"/>
    <p:sldId id="287" r:id="rId8"/>
    <p:sldId id="288" r:id="rId9"/>
    <p:sldId id="289" r:id="rId10"/>
    <p:sldId id="290" r:id="rId11"/>
    <p:sldId id="291" r:id="rId12"/>
    <p:sldId id="292" r:id="rId13"/>
    <p:sldId id="294" r:id="rId14"/>
    <p:sldId id="293" r:id="rId15"/>
    <p:sldId id="295" r:id="rId16"/>
    <p:sldId id="296" r:id="rId17"/>
    <p:sldId id="297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779" autoAdjust="0"/>
    <p:restoredTop sz="94660"/>
  </p:normalViewPr>
  <p:slideViewPr>
    <p:cSldViewPr>
      <p:cViewPr varScale="1">
        <p:scale>
          <a:sx n="76" d="100"/>
          <a:sy n="76" d="100"/>
        </p:scale>
        <p:origin x="-108" y="-63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523C565-F6BB-4F42-8E95-4790F5B9E375}" type="datetimeFigureOut">
              <a:rPr lang="tr-TR" smtClean="0"/>
              <a:pPr/>
              <a:t>04.12.2019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9ED1EF-6818-4705-9CDF-60C5D763D885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979904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889683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4952505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5491530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097223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0542310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4299456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2238698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2488529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3015038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4130304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3264747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2059983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8104859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2394168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082803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03CE3403-E2B5-4E8A-89D8-A2C3643C3380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6FD9AE-622D-4D6E-B1FA-FF86DCF8EC81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E7825-6EB5-4069-AE4D-CD6FFECBD5A8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59553-24D1-43E6-A105-C5B7D4915F5D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DEF120-8076-4A7A-B793-2274FBA28191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4B68B-BF11-44FC-994F-5C1FD159CE2B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CC4FA-4925-4400-B613-A21B29FA01B5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1596D-A42C-4123-A2C9-1AA75A8A164E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B0925-351C-415F-AE54-F89DB471B483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71209-091D-4FEB-A8CD-380AAC3CD9EC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B83C6-5B46-4D44-83C2-F3FA9C4C41C5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A77C9E0A-1FB2-4327-A4E0-FE2C9CA9BF1A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dt="0"/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3.emf"/><Relationship Id="rId5" Type="http://schemas.openxmlformats.org/officeDocument/2006/relationships/oleObject" Target="../embeddings/Microsoft_Word_97_-_2003_Document1.doc"/><Relationship Id="rId4" Type="http://schemas.openxmlformats.org/officeDocument/2006/relationships/oleObject" Target="../embeddings/oleObject2.bin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4.emf"/><Relationship Id="rId4" Type="http://schemas.openxmlformats.org/officeDocument/2006/relationships/oleObject" Target="../embeddings/oleObject3.bin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4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5" Type="http://schemas.openxmlformats.org/officeDocument/2006/relationships/image" Target="../media/image5.wmf"/><Relationship Id="rId4" Type="http://schemas.openxmlformats.org/officeDocument/2006/relationships/oleObject" Target="../embeddings/oleObject4.bin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5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5" Type="http://schemas.openxmlformats.org/officeDocument/2006/relationships/image" Target="../media/image6.wmf"/><Relationship Id="rId4" Type="http://schemas.openxmlformats.org/officeDocument/2006/relationships/oleObject" Target="../embeddings/oleObject5.bin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2.wmf"/><Relationship Id="rId4" Type="http://schemas.openxmlformats.org/officeDocument/2006/relationships/oleObject" Target="../embeddings/oleObject1.bin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smtClean="0"/>
              <a:t>EEE0115</a:t>
            </a:r>
            <a:endParaRPr lang="tr-T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522520"/>
          </a:xfrm>
        </p:spPr>
        <p:txBody>
          <a:bodyPr>
            <a:normAutofit/>
          </a:bodyPr>
          <a:lstStyle/>
          <a:p>
            <a:r>
              <a:rPr lang="en-US" dirty="0" smtClean="0"/>
              <a:t>Chapter </a:t>
            </a:r>
            <a:r>
              <a:rPr lang="tr-TR" dirty="0"/>
              <a:t>5</a:t>
            </a:r>
            <a:r>
              <a:rPr lang="tr-TR" dirty="0" smtClean="0"/>
              <a:t>: C Functions</a:t>
            </a:r>
            <a:endParaRPr lang="en-US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5303520" y="5638800"/>
            <a:ext cx="2831592" cy="446291"/>
          </a:xfrm>
        </p:spPr>
        <p:txBody>
          <a:bodyPr>
            <a:normAutofit lnSpcReduction="10000"/>
          </a:bodyPr>
          <a:lstStyle/>
          <a:p>
            <a:r>
              <a:rPr lang="tr-TR" b="1" dirty="0" smtClean="0">
                <a:solidFill>
                  <a:schemeClr val="tx1"/>
                </a:solidFill>
              </a:rPr>
              <a:t>C How to Program</a:t>
            </a:r>
          </a:p>
          <a:p>
            <a:r>
              <a:rPr lang="tr-TR" b="1" dirty="0" smtClean="0">
                <a:solidFill>
                  <a:schemeClr val="tx1"/>
                </a:solidFill>
              </a:rPr>
              <a:t>Deitel &amp; Deitel</a:t>
            </a:r>
            <a:endParaRPr lang="en-US" dirty="0" smtClean="0">
              <a:solidFill>
                <a:schemeClr val="tx1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3531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1774" y="838199"/>
            <a:ext cx="7024744" cy="685800"/>
          </a:xfrm>
        </p:spPr>
        <p:txBody>
          <a:bodyPr>
            <a:normAutofit fontScale="90000"/>
          </a:bodyPr>
          <a:lstStyle/>
          <a:p>
            <a:r>
              <a:rPr lang="en-US" sz="2400" b="1" dirty="0"/>
              <a:t>Calling Functions: Call by Value and Call by Reference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600200"/>
            <a:ext cx="7477825" cy="4648199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rgbClr val="3E3D2D"/>
                </a:solidFill>
              </a:rPr>
              <a:t>Call by value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A copy of the argument is created and passed to function.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Modifications performed in function do not effect the original value.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Call by reference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Original argument passed to function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Modifications in function effect the original value.</a:t>
            </a:r>
          </a:p>
        </p:txBody>
      </p:sp>
    </p:spTree>
    <p:extLst>
      <p:ext uri="{BB962C8B-B14F-4D97-AF65-F5344CB8AC3E}">
        <p14:creationId xmlns:p14="http://schemas.microsoft.com/office/powerpoint/2010/main" val="42064055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1774" y="685800"/>
            <a:ext cx="7024744" cy="685800"/>
          </a:xfrm>
        </p:spPr>
        <p:txBody>
          <a:bodyPr>
            <a:normAutofit/>
          </a:bodyPr>
          <a:lstStyle/>
          <a:p>
            <a:r>
              <a:rPr lang="en-US" sz="2400" b="1" dirty="0"/>
              <a:t>Random Number Generation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600200"/>
            <a:ext cx="7477825" cy="4648199"/>
          </a:xfrm>
        </p:spPr>
        <p:txBody>
          <a:bodyPr>
            <a:normAutofit/>
          </a:bodyPr>
          <a:lstStyle/>
          <a:p>
            <a:r>
              <a:rPr lang="tr-TR" b="1" dirty="0">
                <a:solidFill>
                  <a:srgbClr val="3E3D2D"/>
                </a:solidFill>
              </a:rPr>
              <a:t>r</a:t>
            </a:r>
            <a:r>
              <a:rPr lang="tr-TR" b="1" dirty="0" smtClean="0">
                <a:solidFill>
                  <a:srgbClr val="3E3D2D"/>
                </a:solidFill>
              </a:rPr>
              <a:t>and function is defined in &lt;stdlib.h&gt;</a:t>
            </a:r>
          </a:p>
          <a:p>
            <a:r>
              <a:rPr lang="tr-TR" b="1" dirty="0">
                <a:solidFill>
                  <a:srgbClr val="3E3D2D"/>
                </a:solidFill>
              </a:rPr>
              <a:t>r</a:t>
            </a:r>
            <a:r>
              <a:rPr lang="tr-TR" b="1" dirty="0" smtClean="0">
                <a:solidFill>
                  <a:srgbClr val="3E3D2D"/>
                </a:solidFill>
              </a:rPr>
              <a:t>and returns a random number between 0 and RAND_MAX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To produce a random number between 1 and n</a:t>
            </a:r>
          </a:p>
          <a:p>
            <a:pPr marL="68580" indent="0">
              <a:buNone/>
            </a:pPr>
            <a:r>
              <a:rPr lang="tr-TR" b="1" dirty="0">
                <a:solidFill>
                  <a:srgbClr val="3E3D2D"/>
                </a:solidFill>
              </a:rPr>
              <a:t>	</a:t>
            </a:r>
            <a:r>
              <a:rPr lang="tr-TR" b="1" dirty="0" smtClean="0">
                <a:solidFill>
                  <a:srgbClr val="3E3D2D"/>
                </a:solidFill>
              </a:rPr>
              <a:t>1 + (rand() % n) expression can be used.</a:t>
            </a:r>
          </a:p>
          <a:p>
            <a:pPr marL="68580" indent="0">
              <a:buNone/>
            </a:pPr>
            <a:endParaRPr lang="tr-TR" b="1" dirty="0">
              <a:solidFill>
                <a:srgbClr val="3E3D2D"/>
              </a:solidFill>
            </a:endParaRPr>
          </a:p>
          <a:p>
            <a:pPr marL="68580" indent="0">
              <a:buNone/>
            </a:pPr>
            <a:r>
              <a:rPr lang="tr-TR" b="1" dirty="0" smtClean="0">
                <a:solidFill>
                  <a:srgbClr val="3E3D2D"/>
                </a:solidFill>
              </a:rPr>
              <a:t>	rand</a:t>
            </a:r>
            <a:r>
              <a:rPr lang="tr-TR" b="1" dirty="0">
                <a:solidFill>
                  <a:srgbClr val="3E3D2D"/>
                </a:solidFill>
              </a:rPr>
              <a:t>() % </a:t>
            </a:r>
            <a:r>
              <a:rPr lang="tr-TR" b="1" dirty="0" smtClean="0">
                <a:solidFill>
                  <a:srgbClr val="3E3D2D"/>
                </a:solidFill>
              </a:rPr>
              <a:t>n returns a number between 0 	and n-1</a:t>
            </a:r>
          </a:p>
        </p:txBody>
      </p:sp>
    </p:spTree>
    <p:extLst>
      <p:ext uri="{BB962C8B-B14F-4D97-AF65-F5344CB8AC3E}">
        <p14:creationId xmlns:p14="http://schemas.microsoft.com/office/powerpoint/2010/main" val="42066655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1774" y="685800"/>
            <a:ext cx="7024744" cy="685800"/>
          </a:xfrm>
        </p:spPr>
        <p:txBody>
          <a:bodyPr>
            <a:normAutofit/>
          </a:bodyPr>
          <a:lstStyle/>
          <a:p>
            <a:r>
              <a:rPr lang="en-US" sz="2400" b="1" dirty="0"/>
              <a:t>Random Number Generation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600200"/>
            <a:ext cx="7477825" cy="4648199"/>
          </a:xfrm>
        </p:spPr>
        <p:txBody>
          <a:bodyPr>
            <a:normAutofit/>
          </a:bodyPr>
          <a:lstStyle/>
          <a:p>
            <a:r>
              <a:rPr lang="tr-TR" b="1" dirty="0">
                <a:solidFill>
                  <a:srgbClr val="3E3D2D"/>
                </a:solidFill>
              </a:rPr>
              <a:t>s</a:t>
            </a:r>
            <a:r>
              <a:rPr lang="tr-TR" b="1" dirty="0" smtClean="0">
                <a:solidFill>
                  <a:srgbClr val="3E3D2D"/>
                </a:solidFill>
              </a:rPr>
              <a:t>rand function is defined in &lt;stdlib.h&gt;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It takes an integer seed and jumps to that location in its random sequence</a:t>
            </a:r>
          </a:p>
          <a:p>
            <a:pPr marL="365760" lvl="1" indent="0">
              <a:buNone/>
            </a:pPr>
            <a:r>
              <a:rPr lang="tr-TR" b="1" dirty="0">
                <a:solidFill>
                  <a:srgbClr val="3E3D2D"/>
                </a:solidFill>
              </a:rPr>
              <a:t>s</a:t>
            </a:r>
            <a:r>
              <a:rPr lang="tr-TR" b="1" dirty="0" smtClean="0">
                <a:solidFill>
                  <a:srgbClr val="3E3D2D"/>
                </a:solidFill>
              </a:rPr>
              <a:t>rand(seed)</a:t>
            </a:r>
          </a:p>
          <a:p>
            <a:r>
              <a:rPr lang="tr-TR" b="1" dirty="0">
                <a:solidFill>
                  <a:srgbClr val="3E3D2D"/>
                </a:solidFill>
              </a:rPr>
              <a:t>s</a:t>
            </a:r>
            <a:r>
              <a:rPr lang="tr-TR" b="1" dirty="0" smtClean="0">
                <a:solidFill>
                  <a:srgbClr val="3E3D2D"/>
                </a:solidFill>
              </a:rPr>
              <a:t>rand(time(NULL)); </a:t>
            </a:r>
          </a:p>
          <a:p>
            <a:pPr marL="68580" indent="0">
              <a:buNone/>
            </a:pPr>
            <a:r>
              <a:rPr lang="tr-TR" b="1" dirty="0">
                <a:solidFill>
                  <a:srgbClr val="3E3D2D"/>
                </a:solidFill>
              </a:rPr>
              <a:t>	</a:t>
            </a:r>
            <a:r>
              <a:rPr lang="tr-TR" b="1" dirty="0" smtClean="0">
                <a:solidFill>
                  <a:srgbClr val="3E3D2D"/>
                </a:solidFill>
              </a:rPr>
              <a:t>time(NULL) returns the number of seconds 	since January 1, 1970 and therefore 	randomizes the seed.</a:t>
            </a:r>
          </a:p>
        </p:txBody>
      </p:sp>
    </p:spTree>
    <p:extLst>
      <p:ext uri="{BB962C8B-B14F-4D97-AF65-F5344CB8AC3E}">
        <p14:creationId xmlns:p14="http://schemas.microsoft.com/office/powerpoint/2010/main" val="13304233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1774" y="685800"/>
            <a:ext cx="7024744" cy="685800"/>
          </a:xfrm>
        </p:spPr>
        <p:txBody>
          <a:bodyPr>
            <a:normAutofit/>
          </a:bodyPr>
          <a:lstStyle/>
          <a:p>
            <a:r>
              <a:rPr lang="en-US" sz="2400" b="1" dirty="0"/>
              <a:t>Random Number Generation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13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7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14785373"/>
              </p:ext>
            </p:extLst>
          </p:nvPr>
        </p:nvGraphicFramePr>
        <p:xfrm>
          <a:off x="914400" y="1730761"/>
          <a:ext cx="7056438" cy="4168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08" name="Document" r:id="rId5" imgW="7084859" imgH="4168547" progId="Word.Document.8">
                  <p:embed/>
                </p:oleObj>
              </mc:Choice>
              <mc:Fallback>
                <p:oleObj name="Document" r:id="rId5" imgW="7084859" imgH="4168547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1730761"/>
                        <a:ext cx="7056438" cy="4168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9449622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1774" y="685800"/>
            <a:ext cx="7024744" cy="685800"/>
          </a:xfrm>
        </p:spPr>
        <p:txBody>
          <a:bodyPr>
            <a:normAutofit/>
          </a:bodyPr>
          <a:lstStyle/>
          <a:p>
            <a:r>
              <a:rPr lang="en-US" sz="2400" b="1" dirty="0"/>
              <a:t>Random Number Generation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14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7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29602046"/>
              </p:ext>
            </p:extLst>
          </p:nvPr>
        </p:nvGraphicFramePr>
        <p:xfrm>
          <a:off x="1371600" y="1779373"/>
          <a:ext cx="5266011" cy="419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32" name="Document" r:id="rId4" imgW="7056048" imgH="5615081" progId="Word.Document.8">
                  <p:embed/>
                </p:oleObj>
              </mc:Choice>
              <mc:Fallback>
                <p:oleObj name="Document" r:id="rId4" imgW="7056048" imgH="5615081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1600" y="1779373"/>
                        <a:ext cx="5266011" cy="419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4678890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1774" y="6858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Recursion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15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600200"/>
            <a:ext cx="7477825" cy="4648199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rgbClr val="3E3D2D"/>
                </a:solidFill>
              </a:rPr>
              <a:t>Recursive functions call themselves.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A base case need to be provided.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Example:</a:t>
            </a:r>
          </a:p>
          <a:p>
            <a:pPr marL="68580" indent="0">
              <a:buNone/>
            </a:pPr>
            <a:r>
              <a:rPr lang="tr-TR" b="1" dirty="0">
                <a:solidFill>
                  <a:srgbClr val="3E3D2D"/>
                </a:solidFill>
              </a:rPr>
              <a:t>	</a:t>
            </a:r>
            <a:r>
              <a:rPr lang="tr-TR" b="1" dirty="0" smtClean="0">
                <a:solidFill>
                  <a:srgbClr val="3E3D2D"/>
                </a:solidFill>
              </a:rPr>
              <a:t>5! = 5 * 4 * 3 * 2 *1</a:t>
            </a:r>
          </a:p>
          <a:p>
            <a:pPr marL="68580" indent="0">
              <a:buNone/>
            </a:pPr>
            <a:r>
              <a:rPr lang="tr-TR" b="1" dirty="0">
                <a:solidFill>
                  <a:srgbClr val="3E3D2D"/>
                </a:solidFill>
              </a:rPr>
              <a:t>	</a:t>
            </a:r>
            <a:r>
              <a:rPr lang="tr-TR" b="1" dirty="0" smtClean="0">
                <a:solidFill>
                  <a:srgbClr val="3E3D2D"/>
                </a:solidFill>
              </a:rPr>
              <a:t>5! = 5 * 4!</a:t>
            </a:r>
          </a:p>
          <a:p>
            <a:pPr marL="68580" indent="0">
              <a:buNone/>
            </a:pPr>
            <a:r>
              <a:rPr lang="tr-TR" b="1" dirty="0">
                <a:solidFill>
                  <a:srgbClr val="3E3D2D"/>
                </a:solidFill>
              </a:rPr>
              <a:t>	</a:t>
            </a:r>
            <a:r>
              <a:rPr lang="tr-TR" b="1" dirty="0" smtClean="0">
                <a:solidFill>
                  <a:srgbClr val="3E3D2D"/>
                </a:solidFill>
              </a:rPr>
              <a:t>4! = 4 * 3! ...</a:t>
            </a:r>
          </a:p>
          <a:p>
            <a:pPr marL="68580" indent="0">
              <a:buNone/>
            </a:pPr>
            <a:r>
              <a:rPr lang="tr-TR" b="1" dirty="0">
                <a:solidFill>
                  <a:srgbClr val="3E3D2D"/>
                </a:solidFill>
              </a:rPr>
              <a:t>	</a:t>
            </a:r>
            <a:r>
              <a:rPr lang="tr-TR" b="1" dirty="0" smtClean="0">
                <a:solidFill>
                  <a:srgbClr val="3E3D2D"/>
                </a:solidFill>
              </a:rPr>
              <a:t>Base case (1! = 0! = 1)</a:t>
            </a:r>
          </a:p>
          <a:p>
            <a:pPr marL="68580" indent="0">
              <a:buNone/>
            </a:pPr>
            <a:endParaRPr lang="tr-TR" b="1" dirty="0" smtClean="0">
              <a:solidFill>
                <a:srgbClr val="3E3D2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906129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1774" y="4572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Recursion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16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10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17854006"/>
              </p:ext>
            </p:extLst>
          </p:nvPr>
        </p:nvGraphicFramePr>
        <p:xfrm>
          <a:off x="1020762" y="1371600"/>
          <a:ext cx="7056438" cy="4589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651" name="Document" r:id="rId4" imgW="7058160" imgH="4591080" progId="Word.Document.8">
                  <p:embed/>
                </p:oleObj>
              </mc:Choice>
              <mc:Fallback>
                <p:oleObj name="Document" r:id="rId4" imgW="7058160" imgH="4591080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20762" y="1371600"/>
                        <a:ext cx="7056438" cy="45894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9877303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1774" y="4572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Recursion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17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10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49044207"/>
              </p:ext>
            </p:extLst>
          </p:nvPr>
        </p:nvGraphicFramePr>
        <p:xfrm>
          <a:off x="990600" y="1541462"/>
          <a:ext cx="7056438" cy="4783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675" name="Document" r:id="rId4" imgW="7058160" imgH="4784760" progId="Word.Document.8">
                  <p:embed/>
                </p:oleObj>
              </mc:Choice>
              <mc:Fallback>
                <p:oleObj name="Document" r:id="rId4" imgW="7058160" imgH="4784760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1541462"/>
                        <a:ext cx="7056438" cy="47831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1091608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762000" y="1143001"/>
            <a:ext cx="7543800" cy="5105399"/>
          </a:xfrm>
        </p:spPr>
        <p:txBody>
          <a:bodyPr/>
          <a:lstStyle/>
          <a:p>
            <a:r>
              <a:rPr lang="tr-TR" sz="1900" b="1" dirty="0" smtClean="0">
                <a:solidFill>
                  <a:srgbClr val="3E3D2D"/>
                </a:solidFill>
              </a:rPr>
              <a:t>Program Modules in C</a:t>
            </a:r>
          </a:p>
          <a:p>
            <a:r>
              <a:rPr lang="tr-TR" sz="1900" b="1" dirty="0" smtClean="0">
                <a:solidFill>
                  <a:srgbClr val="3E3D2D"/>
                </a:solidFill>
              </a:rPr>
              <a:t>Math Library Functions</a:t>
            </a:r>
          </a:p>
          <a:p>
            <a:r>
              <a:rPr lang="tr-TR" sz="1900" b="1" dirty="0" smtClean="0">
                <a:solidFill>
                  <a:srgbClr val="3E3D2D"/>
                </a:solidFill>
              </a:rPr>
              <a:t>Functions</a:t>
            </a:r>
          </a:p>
          <a:p>
            <a:r>
              <a:rPr lang="tr-TR" sz="1900" b="1" dirty="0" smtClean="0">
                <a:solidFill>
                  <a:srgbClr val="3E3D2D"/>
                </a:solidFill>
              </a:rPr>
              <a:t>Function Definitions</a:t>
            </a:r>
          </a:p>
          <a:p>
            <a:r>
              <a:rPr lang="tr-TR" sz="1900" b="1" dirty="0" smtClean="0">
                <a:solidFill>
                  <a:srgbClr val="3E3D2D"/>
                </a:solidFill>
              </a:rPr>
              <a:t>Function Prototypes</a:t>
            </a:r>
          </a:p>
          <a:p>
            <a:r>
              <a:rPr lang="tr-TR" sz="1900" b="1" dirty="0" smtClean="0">
                <a:solidFill>
                  <a:srgbClr val="3E3D2D"/>
                </a:solidFill>
              </a:rPr>
              <a:t>Calling Functions: Call by Value and Call by Reference</a:t>
            </a:r>
          </a:p>
          <a:p>
            <a:r>
              <a:rPr lang="tr-TR" sz="1900" b="1" dirty="0" smtClean="0">
                <a:solidFill>
                  <a:srgbClr val="3E3D2D"/>
                </a:solidFill>
              </a:rPr>
              <a:t>Random Number Generation</a:t>
            </a:r>
          </a:p>
          <a:p>
            <a:r>
              <a:rPr lang="tr-TR" sz="1900" b="1" dirty="0" smtClean="0">
                <a:solidFill>
                  <a:srgbClr val="3E3D2D"/>
                </a:solidFill>
              </a:rPr>
              <a:t>Recursion</a:t>
            </a:r>
            <a:endParaRPr lang="en-US" sz="20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4641448" y="5715000"/>
            <a:ext cx="3502152" cy="50228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7476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Outline</a:t>
            </a:r>
            <a:endParaRPr lang="en-US" sz="24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/>
              <a:t>Program Modules in C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143000"/>
            <a:ext cx="7477825" cy="5105399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rgbClr val="3E3D2D"/>
                </a:solidFill>
              </a:rPr>
              <a:t>C programs can call user-defined functions and built in library functions.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A function is called by function name and argument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Function performs operations</a:t>
            </a:r>
            <a:r>
              <a:rPr lang="tr-TR" b="1" dirty="0"/>
              <a:t> </a:t>
            </a:r>
            <a:r>
              <a:rPr lang="tr-TR" b="1" dirty="0" smtClean="0"/>
              <a:t>and returns results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Functions can be considered as modules in C</a:t>
            </a:r>
          </a:p>
        </p:txBody>
      </p:sp>
    </p:spTree>
    <p:extLst>
      <p:ext uri="{BB962C8B-B14F-4D97-AF65-F5344CB8AC3E}">
        <p14:creationId xmlns:p14="http://schemas.microsoft.com/office/powerpoint/2010/main" val="3090514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Math Library Functions</a:t>
            </a:r>
            <a:endParaRPr lang="tr-TR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143000"/>
            <a:ext cx="7477825" cy="5105399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rgbClr val="3E3D2D"/>
                </a:solidFill>
              </a:rPr>
              <a:t>Used to perform math computations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To be able to use math library functions, C proprams should include &lt;math.h&gt;</a:t>
            </a:r>
            <a:r>
              <a:rPr lang="tr-TR" b="1" dirty="0">
                <a:solidFill>
                  <a:srgbClr val="3E3D2D"/>
                </a:solidFill>
              </a:rPr>
              <a:t> </a:t>
            </a:r>
            <a:r>
              <a:rPr lang="tr-TR" b="1" dirty="0" smtClean="0">
                <a:solidFill>
                  <a:srgbClr val="3E3D2D"/>
                </a:solidFill>
              </a:rPr>
              <a:t>(#include &lt;math.h&gt;)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Example:</a:t>
            </a:r>
          </a:p>
          <a:p>
            <a:pPr marL="68580" indent="0">
              <a:buNone/>
            </a:pPr>
            <a:r>
              <a:rPr lang="tr-TR" b="1" dirty="0">
                <a:solidFill>
                  <a:srgbClr val="3E3D2D"/>
                </a:solidFill>
              </a:rPr>
              <a:t>	</a:t>
            </a:r>
            <a:r>
              <a:rPr lang="tr-TR" b="1" dirty="0" smtClean="0">
                <a:solidFill>
                  <a:srgbClr val="3E3D2D"/>
                </a:solidFill>
              </a:rPr>
              <a:t>printf</a:t>
            </a:r>
            <a:r>
              <a:rPr lang="tr-TR" b="1" dirty="0">
                <a:solidFill>
                  <a:srgbClr val="3E3D2D"/>
                </a:solidFill>
              </a:rPr>
              <a:t>(</a:t>
            </a:r>
            <a:r>
              <a:rPr lang="en-US" altLang="tr-TR" b="1" dirty="0">
                <a:solidFill>
                  <a:srgbClr val="3E3D2D"/>
                </a:solidFill>
              </a:rPr>
              <a:t>"%.2f", </a:t>
            </a:r>
            <a:r>
              <a:rPr lang="tr-TR" altLang="tr-TR" b="1" dirty="0" smtClean="0">
                <a:solidFill>
                  <a:srgbClr val="3E3D2D"/>
                </a:solidFill>
              </a:rPr>
              <a:t>pow</a:t>
            </a:r>
            <a:r>
              <a:rPr lang="en-US" altLang="tr-TR" b="1" dirty="0" smtClean="0">
                <a:solidFill>
                  <a:srgbClr val="3E3D2D"/>
                </a:solidFill>
              </a:rPr>
              <a:t>( </a:t>
            </a:r>
            <a:r>
              <a:rPr lang="tr-TR" altLang="tr-TR" b="1" dirty="0" smtClean="0">
                <a:solidFill>
                  <a:srgbClr val="3E3D2D"/>
                </a:solidFill>
              </a:rPr>
              <a:t>5, 2</a:t>
            </a:r>
            <a:r>
              <a:rPr lang="en-US" altLang="tr-TR" b="1" dirty="0" smtClean="0">
                <a:solidFill>
                  <a:srgbClr val="3E3D2D"/>
                </a:solidFill>
              </a:rPr>
              <a:t> </a:t>
            </a:r>
            <a:r>
              <a:rPr lang="en-US" altLang="tr-TR" b="1" dirty="0">
                <a:solidFill>
                  <a:srgbClr val="3E3D2D"/>
                </a:solidFill>
              </a:rPr>
              <a:t>) ); 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All math functions return double data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Arguments may be constants, variables, or expressions.</a:t>
            </a:r>
          </a:p>
        </p:txBody>
      </p:sp>
    </p:spTree>
    <p:extLst>
      <p:ext uri="{BB962C8B-B14F-4D97-AF65-F5344CB8AC3E}">
        <p14:creationId xmlns:p14="http://schemas.microsoft.com/office/powerpoint/2010/main" val="25266266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Functions</a:t>
            </a:r>
            <a:endParaRPr lang="tr-TR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143000"/>
            <a:ext cx="7477825" cy="5105399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rgbClr val="3E3D2D"/>
                </a:solidFill>
              </a:rPr>
              <a:t>Functions inherently modularize programs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The variables defined in function definition are called local variables and they are only be accessed in function.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Function parameters are also local variables. They are used to communicate between functions and they are also local variables.</a:t>
            </a:r>
          </a:p>
        </p:txBody>
      </p:sp>
    </p:spTree>
    <p:extLst>
      <p:ext uri="{BB962C8B-B14F-4D97-AF65-F5344CB8AC3E}">
        <p14:creationId xmlns:p14="http://schemas.microsoft.com/office/powerpoint/2010/main" val="41645820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Functions</a:t>
            </a:r>
            <a:endParaRPr lang="tr-TR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143000"/>
            <a:ext cx="7477825" cy="5105399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rgbClr val="3E3D2D"/>
                </a:solidFill>
              </a:rPr>
              <a:t>Advantages of Functions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Manageable program development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Software reusability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Avoid code repetition</a:t>
            </a:r>
          </a:p>
        </p:txBody>
      </p:sp>
    </p:spTree>
    <p:extLst>
      <p:ext uri="{BB962C8B-B14F-4D97-AF65-F5344CB8AC3E}">
        <p14:creationId xmlns:p14="http://schemas.microsoft.com/office/powerpoint/2010/main" val="31323748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Function Definitions</a:t>
            </a:r>
            <a:endParaRPr lang="tr-TR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143000"/>
            <a:ext cx="7477825" cy="5105399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rgbClr val="3E3D2D"/>
                </a:solidFill>
              </a:rPr>
              <a:t>Function definition format</a:t>
            </a:r>
          </a:p>
          <a:p>
            <a:pPr marL="68580" indent="0">
              <a:buNone/>
            </a:pPr>
            <a:r>
              <a:rPr lang="tr-TR" b="1" dirty="0" smtClean="0">
                <a:solidFill>
                  <a:srgbClr val="3E3D2D"/>
                </a:solidFill>
              </a:rPr>
              <a:t>return-value-type function-name(parameter-list)</a:t>
            </a:r>
          </a:p>
          <a:p>
            <a:pPr marL="68580" indent="0">
              <a:buNone/>
            </a:pPr>
            <a:r>
              <a:rPr lang="tr-TR" b="1" dirty="0" smtClean="0">
                <a:solidFill>
                  <a:srgbClr val="3E3D2D"/>
                </a:solidFill>
              </a:rPr>
              <a:t>{</a:t>
            </a:r>
          </a:p>
          <a:p>
            <a:pPr marL="68580" indent="0">
              <a:buNone/>
            </a:pPr>
            <a:r>
              <a:rPr lang="tr-TR" b="1" dirty="0">
                <a:solidFill>
                  <a:srgbClr val="3E3D2D"/>
                </a:solidFill>
              </a:rPr>
              <a:t>	</a:t>
            </a:r>
            <a:r>
              <a:rPr lang="tr-TR" b="1" dirty="0" smtClean="0">
                <a:solidFill>
                  <a:srgbClr val="3E3D2D"/>
                </a:solidFill>
              </a:rPr>
              <a:t>declarations and statements</a:t>
            </a:r>
          </a:p>
          <a:p>
            <a:pPr marL="68580" indent="0">
              <a:buNone/>
            </a:pPr>
            <a:r>
              <a:rPr lang="tr-TR" b="1" dirty="0" smtClean="0">
                <a:solidFill>
                  <a:srgbClr val="3E3D2D"/>
                </a:solidFill>
              </a:rPr>
              <a:t>}</a:t>
            </a:r>
            <a:endParaRPr lang="tr-TR" b="1" dirty="0">
              <a:solidFill>
                <a:srgbClr val="3E3D2D"/>
              </a:solidFill>
            </a:endParaRPr>
          </a:p>
          <a:p>
            <a:r>
              <a:rPr lang="tr-TR" b="1" dirty="0">
                <a:solidFill>
                  <a:srgbClr val="3E3D2D"/>
                </a:solidFill>
              </a:rPr>
              <a:t>v</a:t>
            </a:r>
            <a:r>
              <a:rPr lang="tr-TR" b="1" dirty="0" smtClean="0">
                <a:solidFill>
                  <a:srgbClr val="3E3D2D"/>
                </a:solidFill>
              </a:rPr>
              <a:t>oid as a return type indicates that function returns nothing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Parameters given as a comma seperated list.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Functions can not be defined inside other functions.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If the function returns nothing, only return; or nothing is provided. </a:t>
            </a:r>
          </a:p>
        </p:txBody>
      </p:sp>
    </p:spTree>
    <p:extLst>
      <p:ext uri="{BB962C8B-B14F-4D97-AF65-F5344CB8AC3E}">
        <p14:creationId xmlns:p14="http://schemas.microsoft.com/office/powerpoint/2010/main" val="38887479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Function Definitions</a:t>
            </a:r>
            <a:endParaRPr lang="tr-TR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33671746"/>
              </p:ext>
            </p:extLst>
          </p:nvPr>
        </p:nvGraphicFramePr>
        <p:xfrm>
          <a:off x="914400" y="1247538"/>
          <a:ext cx="5520075" cy="506058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588" name="Document" r:id="rId4" imgW="7058160" imgH="6471360" progId="Word.Document.8">
                  <p:embed/>
                </p:oleObj>
              </mc:Choice>
              <mc:Fallback>
                <p:oleObj name="Document" r:id="rId4" imgW="7058160" imgH="6471360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1247538"/>
                        <a:ext cx="5520075" cy="506058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754511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Function Prototypes</a:t>
            </a:r>
            <a:endParaRPr lang="tr-TR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143000"/>
            <a:ext cx="7477825" cy="5105399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rgbClr val="3E3D2D"/>
                </a:solidFill>
              </a:rPr>
              <a:t>Function prototype includes: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Function name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Parameters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Return type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Prototypes are needed if the function definition is provided after main program.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Example:</a:t>
            </a:r>
          </a:p>
          <a:p>
            <a:pPr marL="365760" lvl="1" indent="0">
              <a:buNone/>
            </a:pPr>
            <a:r>
              <a:rPr lang="tr-TR" b="1" dirty="0">
                <a:solidFill>
                  <a:srgbClr val="3E3D2D"/>
                </a:solidFill>
              </a:rPr>
              <a:t>i</a:t>
            </a:r>
            <a:r>
              <a:rPr lang="tr-TR" b="1" dirty="0" smtClean="0">
                <a:solidFill>
                  <a:srgbClr val="3E3D2D"/>
                </a:solidFill>
              </a:rPr>
              <a:t>nt maximum(int x, int y, int z),</a:t>
            </a:r>
          </a:p>
          <a:p>
            <a:pPr marL="365760" lvl="1" indent="0">
              <a:buNone/>
            </a:pPr>
            <a:r>
              <a:rPr lang="tr-TR" b="1" dirty="0" smtClean="0">
                <a:solidFill>
                  <a:srgbClr val="3E3D2D"/>
                </a:solidFill>
              </a:rPr>
              <a:t>The maximum function takes 3 integers and returns integer value as a result.</a:t>
            </a:r>
          </a:p>
        </p:txBody>
      </p:sp>
    </p:spTree>
    <p:extLst>
      <p:ext uri="{BB962C8B-B14F-4D97-AF65-F5344CB8AC3E}">
        <p14:creationId xmlns:p14="http://schemas.microsoft.com/office/powerpoint/2010/main" val="21125185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10343</TotalTime>
  <Words>394</Words>
  <Application>Microsoft Office PowerPoint</Application>
  <PresentationFormat>On-screen Show (4:3)</PresentationFormat>
  <Paragraphs>118</Paragraphs>
  <Slides>17</Slides>
  <Notes>15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9" baseType="lpstr">
      <vt:lpstr>Austin</vt:lpstr>
      <vt:lpstr>Document</vt:lpstr>
      <vt:lpstr>EEE0115</vt:lpstr>
      <vt:lpstr>Outline</vt:lpstr>
      <vt:lpstr>Program Modules in C</vt:lpstr>
      <vt:lpstr>Math Library Functions</vt:lpstr>
      <vt:lpstr>Functions</vt:lpstr>
      <vt:lpstr>Functions</vt:lpstr>
      <vt:lpstr>Function Definitions</vt:lpstr>
      <vt:lpstr>Function Definitions</vt:lpstr>
      <vt:lpstr>Function Prototypes</vt:lpstr>
      <vt:lpstr>Calling Functions: Call by Value and Call by Reference</vt:lpstr>
      <vt:lpstr>Random Number Generation</vt:lpstr>
      <vt:lpstr>Random Number Generation</vt:lpstr>
      <vt:lpstr>Random Number Generation</vt:lpstr>
      <vt:lpstr>Random Number Generation</vt:lpstr>
      <vt:lpstr>Recursion</vt:lpstr>
      <vt:lpstr>Recursion</vt:lpstr>
      <vt:lpstr>Recursion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COM267</dc:title>
  <dc:creator>AR</dc:creator>
  <cp:lastModifiedBy>AR</cp:lastModifiedBy>
  <cp:revision>509</cp:revision>
  <dcterms:created xsi:type="dcterms:W3CDTF">2006-08-16T00:00:00Z</dcterms:created>
  <dcterms:modified xsi:type="dcterms:W3CDTF">2019-12-04T06:23:35Z</dcterms:modified>
</cp:coreProperties>
</file>