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0" r:id="rId4"/>
    <p:sldId id="281" r:id="rId5"/>
    <p:sldId id="282" r:id="rId6"/>
    <p:sldId id="306" r:id="rId7"/>
    <p:sldId id="307" r:id="rId8"/>
    <p:sldId id="288" r:id="rId9"/>
    <p:sldId id="289" r:id="rId10"/>
    <p:sldId id="290" r:id="rId11"/>
    <p:sldId id="278" r:id="rId12"/>
    <p:sldId id="284" r:id="rId13"/>
    <p:sldId id="285" r:id="rId14"/>
    <p:sldId id="286" r:id="rId15"/>
    <p:sldId id="287" r:id="rId16"/>
    <p:sldId id="30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88" d="100"/>
          <a:sy n="88" d="100"/>
        </p:scale>
        <p:origin x="-57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25742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1416005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4673C3-5AA5-4583-93CC-89F847D0E1E7}"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268242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C8144D1-F10A-432C-9C08-76E3F97ED930}" type="datetimeFigureOut">
              <a:rPr lang="en-US" smtClean="0"/>
              <a:pPr/>
              <a:t>9/30/2019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24123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C8144D1-F10A-432C-9C08-76E3F97ED930}" type="datetimeFigureOut">
              <a:rPr lang="en-US" smtClean="0"/>
              <a:pPr/>
              <a:t>9/30/2019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4673C3-5AA5-4583-93CC-89F847D0E1E7}"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16890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C8144D1-F10A-432C-9C08-76E3F97ED930}" type="datetimeFigureOut">
              <a:rPr lang="en-US" smtClean="0"/>
              <a:pPr/>
              <a:t>9/30/2019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3322489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38963988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1694040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221334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8144D1-F10A-432C-9C08-76E3F97ED930}" type="datetimeFigureOut">
              <a:rPr lang="en-US" smtClean="0"/>
              <a:pPr/>
              <a:t>9/30/2019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1196852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8144D1-F10A-432C-9C08-76E3F97ED930}" type="datetimeFigureOut">
              <a:rPr lang="en-US" smtClean="0"/>
              <a:pPr/>
              <a:t>9/30/2019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1446591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8144D1-F10A-432C-9C08-76E3F97ED930}" type="datetimeFigureOut">
              <a:rPr lang="en-US" smtClean="0"/>
              <a:pPr/>
              <a:t>9/30/2019</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485873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8144D1-F10A-432C-9C08-76E3F97ED930}" type="datetimeFigureOut">
              <a:rPr lang="en-US" smtClean="0"/>
              <a:pPr/>
              <a:t>9/30/2019</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4214926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144D1-F10A-432C-9C08-76E3F97ED930}" type="datetimeFigureOut">
              <a:rPr lang="en-US" smtClean="0"/>
              <a:pPr/>
              <a:t>9/30/2019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3306060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8144D1-F10A-432C-9C08-76E3F97ED930}" type="datetimeFigureOut">
              <a:rPr lang="en-US" smtClean="0"/>
              <a:pPr/>
              <a:t>9/30/2019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279475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8144D1-F10A-432C-9C08-76E3F97ED930}" type="datetimeFigureOut">
              <a:rPr lang="en-US" smtClean="0"/>
              <a:pPr/>
              <a:t>9/30/2019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3845472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C8144D1-F10A-432C-9C08-76E3F97ED930}" type="datetimeFigureOut">
              <a:rPr lang="en-US" smtClean="0"/>
              <a:pPr/>
              <a:t>9/30/2019</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4673C3-5AA5-4583-93CC-89F847D0E1E7}" type="slidenum">
              <a:rPr lang="en-US" smtClean="0"/>
              <a:pPr/>
              <a:t>‹#›</a:t>
            </a:fld>
            <a:endParaRPr lang="en-US"/>
          </a:p>
        </p:txBody>
      </p:sp>
    </p:spTree>
    <p:extLst>
      <p:ext uri="{BB962C8B-B14F-4D97-AF65-F5344CB8AC3E}">
        <p14:creationId xmlns:p14="http://schemas.microsoft.com/office/powerpoint/2010/main" xmlns="" val="1151097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56515" y="3483429"/>
            <a:ext cx="9955370" cy="1543318"/>
          </a:xfrm>
        </p:spPr>
        <p:txBody>
          <a:bodyPr/>
          <a:lstStyle/>
          <a:p>
            <a:r>
              <a:rPr lang="tr-TR" b="1" dirty="0" smtClean="0">
                <a:latin typeface="Calibri" panose="020F0502020204030204" pitchFamily="34" charset="0"/>
              </a:rPr>
              <a:t>Bağımlılık yapan maddeler</a:t>
            </a:r>
            <a:endParaRPr lang="en-US" b="1" dirty="0">
              <a:latin typeface="Calibri" panose="020F0502020204030204" pitchFamily="34" charset="0"/>
            </a:endParaRPr>
          </a:p>
        </p:txBody>
      </p:sp>
    </p:spTree>
    <p:extLst>
      <p:ext uri="{BB962C8B-B14F-4D97-AF65-F5344CB8AC3E}">
        <p14:creationId xmlns:p14="http://schemas.microsoft.com/office/powerpoint/2010/main" xmlns="" val="1908335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5" y="624110"/>
            <a:ext cx="8911687" cy="834576"/>
          </a:xfrm>
        </p:spPr>
        <p:txBody>
          <a:bodyPr>
            <a:noAutofit/>
          </a:bodyPr>
          <a:lstStyle/>
          <a:p>
            <a:pPr algn="ctr"/>
            <a:r>
              <a:rPr lang="tr-TR" sz="4400" b="1" dirty="0" smtClean="0">
                <a:latin typeface="Calibri" pitchFamily="34" charset="0"/>
              </a:rPr>
              <a:t>Yoksunluk Belirtileri</a:t>
            </a:r>
            <a:endParaRPr lang="tr-TR" sz="4400" b="1" dirty="0">
              <a:latin typeface="Calibri" pitchFamily="34" charset="0"/>
            </a:endParaRPr>
          </a:p>
        </p:txBody>
      </p:sp>
      <p:sp>
        <p:nvSpPr>
          <p:cNvPr id="3" name="2 İçerik Yer Tutucusu"/>
          <p:cNvSpPr>
            <a:spLocks noGrp="1"/>
          </p:cNvSpPr>
          <p:nvPr>
            <p:ph idx="1"/>
          </p:nvPr>
        </p:nvSpPr>
        <p:spPr>
          <a:xfrm>
            <a:off x="2589212" y="1589314"/>
            <a:ext cx="8915400" cy="4321908"/>
          </a:xfrm>
        </p:spPr>
        <p:txBody>
          <a:bodyPr>
            <a:normAutofit/>
          </a:bodyPr>
          <a:lstStyle/>
          <a:p>
            <a:r>
              <a:rPr lang="tr-TR" sz="2800" dirty="0" smtClean="0">
                <a:latin typeface="Calibri" pitchFamily="34" charset="0"/>
              </a:rPr>
              <a:t>Terleme</a:t>
            </a:r>
          </a:p>
          <a:p>
            <a:r>
              <a:rPr lang="tr-TR" sz="2800" dirty="0" smtClean="0">
                <a:latin typeface="Calibri" pitchFamily="34" charset="0"/>
              </a:rPr>
              <a:t>Bulantı</a:t>
            </a:r>
          </a:p>
          <a:p>
            <a:r>
              <a:rPr lang="tr-TR" sz="2800" dirty="0" smtClean="0">
                <a:latin typeface="Calibri" pitchFamily="34" charset="0"/>
              </a:rPr>
              <a:t>Baş ağrısı</a:t>
            </a:r>
          </a:p>
          <a:p>
            <a:r>
              <a:rPr lang="tr-TR" sz="2800" dirty="0" smtClean="0">
                <a:latin typeface="Calibri" pitchFamily="34" charset="0"/>
              </a:rPr>
              <a:t>Uykusuzluk</a:t>
            </a:r>
          </a:p>
          <a:p>
            <a:r>
              <a:rPr lang="tr-TR" sz="2800" dirty="0" smtClean="0">
                <a:latin typeface="Calibri" pitchFamily="34" charset="0"/>
              </a:rPr>
              <a:t>Kaygı</a:t>
            </a:r>
          </a:p>
          <a:p>
            <a:r>
              <a:rPr lang="tr-TR" sz="2800" dirty="0" smtClean="0">
                <a:latin typeface="Calibri" pitchFamily="34" charset="0"/>
              </a:rPr>
              <a:t>Epileptik nöbetler</a:t>
            </a:r>
          </a:p>
          <a:p>
            <a:r>
              <a:rPr lang="tr-TR" sz="2800" dirty="0" smtClean="0">
                <a:latin typeface="Calibri" pitchFamily="34" charset="0"/>
              </a:rPr>
              <a:t>Ateş</a:t>
            </a:r>
            <a:endParaRPr lang="tr-TR" sz="2800" dirty="0">
              <a:latin typeface="Calibri" pitchFamily="34" charset="0"/>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47114" y="3336367"/>
            <a:ext cx="3994720" cy="249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7753" y="449939"/>
            <a:ext cx="8911687" cy="616861"/>
          </a:xfrm>
        </p:spPr>
        <p:txBody>
          <a:bodyPr>
            <a:normAutofit fontScale="90000"/>
          </a:bodyPr>
          <a:lstStyle/>
          <a:p>
            <a:pPr algn="ctr"/>
            <a:r>
              <a:rPr lang="tr-TR" sz="4400" b="1" dirty="0" smtClean="0">
                <a:latin typeface="Calibri" pitchFamily="34" charset="0"/>
              </a:rPr>
              <a:t>Kafein</a:t>
            </a:r>
            <a:endParaRPr lang="en-US" sz="4400" b="1" dirty="0">
              <a:latin typeface="Calibri" pitchFamily="34" charset="0"/>
            </a:endParaRPr>
          </a:p>
        </p:txBody>
      </p:sp>
      <p:sp>
        <p:nvSpPr>
          <p:cNvPr id="3" name="Content Placeholder 2"/>
          <p:cNvSpPr>
            <a:spLocks noGrp="1"/>
          </p:cNvSpPr>
          <p:nvPr>
            <p:ph idx="1"/>
          </p:nvPr>
        </p:nvSpPr>
        <p:spPr>
          <a:xfrm>
            <a:off x="1957589" y="1313645"/>
            <a:ext cx="9547023" cy="4597577"/>
          </a:xfrm>
        </p:spPr>
        <p:txBody>
          <a:bodyPr/>
          <a:lstStyle/>
          <a:p>
            <a:r>
              <a:rPr lang="en-US" sz="2800" dirty="0" err="1">
                <a:latin typeface="Calibri" pitchFamily="34" charset="0"/>
              </a:rPr>
              <a:t>yaygın</a:t>
            </a:r>
            <a:r>
              <a:rPr lang="en-US" sz="2800" dirty="0">
                <a:latin typeface="Calibri" pitchFamily="34" charset="0"/>
              </a:rPr>
              <a:t> </a:t>
            </a:r>
            <a:r>
              <a:rPr lang="en-US" sz="2800" dirty="0" err="1">
                <a:latin typeface="Calibri" pitchFamily="34" charset="0"/>
              </a:rPr>
              <a:t>olarak</a:t>
            </a:r>
            <a:r>
              <a:rPr lang="en-US" sz="2800" dirty="0">
                <a:latin typeface="Calibri" pitchFamily="34" charset="0"/>
              </a:rPr>
              <a:t> </a:t>
            </a:r>
            <a:r>
              <a:rPr lang="en-US" sz="2800" dirty="0" err="1">
                <a:latin typeface="Calibri" pitchFamily="34" charset="0"/>
              </a:rPr>
              <a:t>kullanılan</a:t>
            </a:r>
            <a:r>
              <a:rPr lang="en-US" sz="2800" dirty="0">
                <a:latin typeface="Calibri" pitchFamily="34" charset="0"/>
              </a:rPr>
              <a:t> </a:t>
            </a:r>
            <a:r>
              <a:rPr lang="en-US" sz="2800" dirty="0" err="1">
                <a:latin typeface="Calibri" pitchFamily="34" charset="0"/>
              </a:rPr>
              <a:t>bir</a:t>
            </a:r>
            <a:r>
              <a:rPr lang="en-US" sz="2800" dirty="0">
                <a:latin typeface="Calibri" pitchFamily="34" charset="0"/>
              </a:rPr>
              <a:t> </a:t>
            </a:r>
            <a:r>
              <a:rPr lang="en-US" sz="2800" dirty="0" err="1">
                <a:latin typeface="Calibri" pitchFamily="34" charset="0"/>
              </a:rPr>
              <a:t>uyarıcıdır</a:t>
            </a:r>
            <a:r>
              <a:rPr lang="en-US" sz="2800" dirty="0" smtClean="0">
                <a:latin typeface="Calibri" pitchFamily="34" charset="0"/>
              </a:rPr>
              <a:t>.</a:t>
            </a:r>
            <a:endParaRPr lang="tr-TR" sz="2800" dirty="0" smtClean="0">
              <a:latin typeface="Calibri" pitchFamily="34" charset="0"/>
            </a:endParaRPr>
          </a:p>
          <a:p>
            <a:r>
              <a:rPr lang="en-US" sz="2800" dirty="0">
                <a:latin typeface="Calibri" pitchFamily="34" charset="0"/>
              </a:rPr>
              <a:t>Bu </a:t>
            </a:r>
            <a:r>
              <a:rPr lang="en-US" sz="2800" dirty="0" err="1">
                <a:latin typeface="Calibri" pitchFamily="34" charset="0"/>
              </a:rPr>
              <a:t>maddenin</a:t>
            </a:r>
            <a:r>
              <a:rPr lang="en-US" sz="2800" dirty="0">
                <a:latin typeface="Calibri" pitchFamily="34" charset="0"/>
              </a:rPr>
              <a:t> en </a:t>
            </a:r>
            <a:r>
              <a:rPr lang="en-US" sz="2800" dirty="0" err="1">
                <a:latin typeface="Calibri" pitchFamily="34" charset="0"/>
              </a:rPr>
              <a:t>bilinen</a:t>
            </a:r>
            <a:r>
              <a:rPr lang="en-US" sz="2800" dirty="0">
                <a:latin typeface="Calibri" pitchFamily="34" charset="0"/>
              </a:rPr>
              <a:t> </a:t>
            </a:r>
            <a:r>
              <a:rPr lang="en-US" sz="2800" dirty="0" err="1">
                <a:latin typeface="Calibri" pitchFamily="34" charset="0"/>
              </a:rPr>
              <a:t>kaynakları</a:t>
            </a:r>
            <a:r>
              <a:rPr lang="en-US" sz="2800" dirty="0">
                <a:latin typeface="Calibri" pitchFamily="34" charset="0"/>
              </a:rPr>
              <a:t> </a:t>
            </a:r>
            <a:r>
              <a:rPr lang="en-US" sz="2800" dirty="0" err="1">
                <a:latin typeface="Calibri" pitchFamily="34" charset="0"/>
              </a:rPr>
              <a:t>arasında</a:t>
            </a:r>
            <a:r>
              <a:rPr lang="en-US" sz="2800" dirty="0">
                <a:latin typeface="Calibri" pitchFamily="34" charset="0"/>
              </a:rPr>
              <a:t>, </a:t>
            </a:r>
            <a:r>
              <a:rPr lang="en-US" sz="2800" dirty="0" err="1">
                <a:latin typeface="Calibri" pitchFamily="34" charset="0"/>
              </a:rPr>
              <a:t>çay</a:t>
            </a:r>
            <a:r>
              <a:rPr lang="en-US" sz="2800" dirty="0">
                <a:latin typeface="Calibri" pitchFamily="34" charset="0"/>
              </a:rPr>
              <a:t> </a:t>
            </a:r>
            <a:r>
              <a:rPr lang="en-US" sz="2800" dirty="0" err="1">
                <a:latin typeface="Calibri" pitchFamily="34" charset="0"/>
              </a:rPr>
              <a:t>yaprakları</a:t>
            </a:r>
            <a:r>
              <a:rPr lang="en-US" sz="2800" dirty="0">
                <a:latin typeface="Calibri" pitchFamily="34" charset="0"/>
              </a:rPr>
              <a:t>, </a:t>
            </a:r>
            <a:r>
              <a:rPr lang="en-US" sz="2800" dirty="0" err="1">
                <a:latin typeface="Calibri" pitchFamily="34" charset="0"/>
              </a:rPr>
              <a:t>kahve</a:t>
            </a:r>
            <a:r>
              <a:rPr lang="en-US" sz="2800" dirty="0">
                <a:latin typeface="Calibri" pitchFamily="34" charset="0"/>
              </a:rPr>
              <a:t>, </a:t>
            </a:r>
            <a:r>
              <a:rPr lang="en-US" sz="2800" dirty="0" err="1">
                <a:latin typeface="Calibri" pitchFamily="34" charset="0"/>
              </a:rPr>
              <a:t>kakao</a:t>
            </a:r>
            <a:r>
              <a:rPr lang="en-US" sz="2800" dirty="0">
                <a:latin typeface="Calibri" pitchFamily="34" charset="0"/>
              </a:rPr>
              <a:t> </a:t>
            </a:r>
            <a:r>
              <a:rPr lang="en-US" sz="2800" dirty="0" err="1">
                <a:latin typeface="Calibri" pitchFamily="34" charset="0"/>
              </a:rPr>
              <a:t>çekirdekleri</a:t>
            </a:r>
            <a:r>
              <a:rPr lang="en-US" sz="2800" dirty="0">
                <a:latin typeface="Calibri" pitchFamily="34" charset="0"/>
              </a:rPr>
              <a:t> </a:t>
            </a:r>
            <a:r>
              <a:rPr lang="en-US" sz="2800" dirty="0" err="1">
                <a:latin typeface="Calibri" pitchFamily="34" charset="0"/>
              </a:rPr>
              <a:t>ve</a:t>
            </a:r>
            <a:r>
              <a:rPr lang="en-US" sz="2800" dirty="0">
                <a:latin typeface="Calibri" pitchFamily="34" charset="0"/>
              </a:rPr>
              <a:t> kola </a:t>
            </a:r>
            <a:r>
              <a:rPr lang="en-US" sz="2800" dirty="0" err="1">
                <a:latin typeface="Calibri" pitchFamily="34" charset="0"/>
              </a:rPr>
              <a:t>tohumları</a:t>
            </a:r>
            <a:r>
              <a:rPr lang="en-US" sz="2800" dirty="0">
                <a:latin typeface="Calibri" pitchFamily="34" charset="0"/>
              </a:rPr>
              <a:t> </a:t>
            </a:r>
            <a:r>
              <a:rPr lang="en-US" sz="2800" dirty="0" err="1">
                <a:latin typeface="Calibri" pitchFamily="34" charset="0"/>
              </a:rPr>
              <a:t>bulunmaktadır</a:t>
            </a:r>
            <a:r>
              <a:rPr lang="en-US" sz="2800" dirty="0" smtClean="0">
                <a:latin typeface="Calibri" pitchFamily="34" charset="0"/>
              </a:rPr>
              <a:t>.</a:t>
            </a:r>
            <a:endParaRPr lang="tr-TR" sz="2800" dirty="0" smtClean="0">
              <a:latin typeface="Calibri" pitchFamily="34" charset="0"/>
            </a:endParaRPr>
          </a:p>
          <a:p>
            <a:r>
              <a:rPr lang="en-US" sz="2800" dirty="0" err="1">
                <a:latin typeface="Calibri" pitchFamily="34" charset="0"/>
              </a:rPr>
              <a:t>Saf</a:t>
            </a:r>
            <a:r>
              <a:rPr lang="en-US" sz="2800" dirty="0">
                <a:latin typeface="Calibri" pitchFamily="34" charset="0"/>
              </a:rPr>
              <a:t> </a:t>
            </a:r>
            <a:r>
              <a:rPr lang="en-US" sz="2800" dirty="0" err="1">
                <a:latin typeface="Calibri" pitchFamily="34" charset="0"/>
              </a:rPr>
              <a:t>kafein</a:t>
            </a:r>
            <a:r>
              <a:rPr lang="en-US" sz="2800" dirty="0">
                <a:latin typeface="Calibri" pitchFamily="34" charset="0"/>
              </a:rPr>
              <a:t> </a:t>
            </a:r>
            <a:r>
              <a:rPr lang="en-US" sz="2800" dirty="0" err="1">
                <a:latin typeface="Calibri" pitchFamily="34" charset="0"/>
              </a:rPr>
              <a:t>kokusuzdur</a:t>
            </a:r>
            <a:r>
              <a:rPr lang="en-US" sz="2800" dirty="0">
                <a:latin typeface="Calibri" pitchFamily="34" charset="0"/>
              </a:rPr>
              <a:t> </a:t>
            </a:r>
            <a:r>
              <a:rPr lang="en-US" sz="2800" dirty="0" err="1">
                <a:latin typeface="Calibri" pitchFamily="34" charset="0"/>
              </a:rPr>
              <a:t>ve</a:t>
            </a:r>
            <a:r>
              <a:rPr lang="en-US" sz="2800" dirty="0">
                <a:latin typeface="Calibri" pitchFamily="34" charset="0"/>
              </a:rPr>
              <a:t> </a:t>
            </a:r>
            <a:r>
              <a:rPr lang="en-US" sz="2800" dirty="0" err="1">
                <a:latin typeface="Calibri" pitchFamily="34" charset="0"/>
              </a:rPr>
              <a:t>acı</a:t>
            </a:r>
            <a:r>
              <a:rPr lang="en-US" sz="2800" dirty="0">
                <a:latin typeface="Calibri" pitchFamily="34" charset="0"/>
              </a:rPr>
              <a:t> </a:t>
            </a:r>
            <a:r>
              <a:rPr lang="en-US" sz="2800" dirty="0" err="1">
                <a:latin typeface="Calibri" pitchFamily="34" charset="0"/>
              </a:rPr>
              <a:t>bir</a:t>
            </a:r>
            <a:r>
              <a:rPr lang="en-US" sz="2800" dirty="0">
                <a:latin typeface="Calibri" pitchFamily="34" charset="0"/>
              </a:rPr>
              <a:t> </a:t>
            </a:r>
            <a:r>
              <a:rPr lang="en-US" sz="2800" dirty="0" err="1">
                <a:latin typeface="Calibri" pitchFamily="34" charset="0"/>
              </a:rPr>
              <a:t>tattadır</a:t>
            </a:r>
            <a:r>
              <a:rPr lang="en-US" sz="2800" dirty="0" smtClean="0">
                <a:latin typeface="Calibri" pitchFamily="34" charset="0"/>
              </a:rPr>
              <a:t>.</a:t>
            </a:r>
            <a:endParaRPr lang="tr-TR" sz="2800" dirty="0" smtClean="0">
              <a:latin typeface="Calibri" pitchFamily="34" charset="0"/>
            </a:endParaRPr>
          </a:p>
          <a:p>
            <a:r>
              <a:rPr lang="tr-TR" sz="2800" dirty="0" smtClean="0">
                <a:latin typeface="Calibri" pitchFamily="34" charset="0"/>
              </a:rPr>
              <a:t>Günlük hayatımızda kafein tüketimimizin en başta gelen kaynakları kahve, çay, kola ve çikolata olsa da bazı uyarıcı haplar, bazı ağrı kesiciler, bazı diyet hapları ve çeşitli reçeteli ilaçlarda da kafein bulunmaktadır.</a:t>
            </a:r>
          </a:p>
          <a:p>
            <a:endParaRPr lang="en-US" dirty="0"/>
          </a:p>
        </p:txBody>
      </p:sp>
    </p:spTree>
    <p:extLst>
      <p:ext uri="{BB962C8B-B14F-4D97-AF65-F5344CB8AC3E}">
        <p14:creationId xmlns:p14="http://schemas.microsoft.com/office/powerpoint/2010/main" xmlns="" val="2055594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latin typeface="Calibri" pitchFamily="34" charset="0"/>
              </a:rPr>
              <a:t>Kafein</a:t>
            </a:r>
            <a:endParaRPr lang="en-US" dirty="0"/>
          </a:p>
        </p:txBody>
      </p:sp>
      <p:sp>
        <p:nvSpPr>
          <p:cNvPr id="3" name="Content Placeholder 2"/>
          <p:cNvSpPr>
            <a:spLocks noGrp="1"/>
          </p:cNvSpPr>
          <p:nvPr>
            <p:ph sz="half" idx="1"/>
          </p:nvPr>
        </p:nvSpPr>
        <p:spPr>
          <a:xfrm>
            <a:off x="2001383" y="1447801"/>
            <a:ext cx="4649788" cy="4463422"/>
          </a:xfrm>
        </p:spPr>
        <p:txBody>
          <a:bodyPr>
            <a:normAutofit lnSpcReduction="10000"/>
          </a:bodyPr>
          <a:lstStyle/>
          <a:p>
            <a:r>
              <a:rPr lang="tr-TR" sz="2800" dirty="0" smtClean="0">
                <a:latin typeface="Calibri" pitchFamily="34" charset="0"/>
              </a:rPr>
              <a:t>Kafein tüketimini sağlayan başlıca kaynaklar arasında başta </a:t>
            </a:r>
            <a:r>
              <a:rPr lang="tr-TR" sz="2800" b="1" dirty="0" smtClean="0">
                <a:latin typeface="Calibri" pitchFamily="34" charset="0"/>
              </a:rPr>
              <a:t>kahve </a:t>
            </a:r>
            <a:r>
              <a:rPr lang="tr-TR" sz="2800" dirty="0" smtClean="0">
                <a:latin typeface="Calibri" pitchFamily="34" charset="0"/>
              </a:rPr>
              <a:t>olmak üzere </a:t>
            </a:r>
            <a:r>
              <a:rPr lang="tr-TR" sz="2800" b="1" dirty="0" smtClean="0">
                <a:latin typeface="Calibri" pitchFamily="34" charset="0"/>
              </a:rPr>
              <a:t>çay</a:t>
            </a:r>
            <a:r>
              <a:rPr lang="tr-TR" sz="2800" dirty="0" smtClean="0">
                <a:latin typeface="Calibri" pitchFamily="34" charset="0"/>
              </a:rPr>
              <a:t>, </a:t>
            </a:r>
            <a:r>
              <a:rPr lang="tr-TR" sz="2800" b="1" dirty="0" smtClean="0">
                <a:latin typeface="Calibri" pitchFamily="34" charset="0"/>
              </a:rPr>
              <a:t>kola</a:t>
            </a:r>
            <a:r>
              <a:rPr lang="tr-TR" sz="2800" dirty="0" smtClean="0">
                <a:latin typeface="Calibri" pitchFamily="34" charset="0"/>
              </a:rPr>
              <a:t>,ve </a:t>
            </a:r>
            <a:r>
              <a:rPr lang="tr-TR" sz="2800" b="1" dirty="0" smtClean="0">
                <a:latin typeface="Calibri" pitchFamily="34" charset="0"/>
              </a:rPr>
              <a:t>çikolata</a:t>
            </a:r>
            <a:r>
              <a:rPr lang="tr-TR" sz="2800" dirty="0" smtClean="0">
                <a:latin typeface="Calibri" pitchFamily="34" charset="0"/>
              </a:rPr>
              <a:t> göze çarpmaktadır. Bu yiyecek-içecek maddelerinin etrafımızda çok yaygın bir şekilde bulunması kafeinin hayatımızdaki önemli yerini bir kez daha vurgulamaktadır.</a:t>
            </a:r>
          </a:p>
          <a:p>
            <a:endParaRPr lang="tr-TR" sz="2800" dirty="0" smtClean="0">
              <a:latin typeface="Calibri" pitchFamily="34" charset="0"/>
            </a:endParaRPr>
          </a:p>
          <a:p>
            <a:endParaRPr lang="en-US" sz="2800" dirty="0">
              <a:latin typeface="Calibri" pitchFamily="34" charset="0"/>
            </a:endParaRPr>
          </a:p>
        </p:txBody>
      </p:sp>
      <p:pic>
        <p:nvPicPr>
          <p:cNvPr id="6" name="Picture 2" descr="C:\Users\NAZAN\Desktop\maryam\madde bağımlılığı\resim\indir (3).jpg"/>
          <p:cNvPicPr>
            <a:picLocks noGrp="1" noChangeAspect="1" noChangeArrowheads="1"/>
          </p:cNvPicPr>
          <p:nvPr>
            <p:ph sz="half" idx="2"/>
          </p:nvPr>
        </p:nvPicPr>
        <p:blipFill>
          <a:blip r:embed="rId2"/>
          <a:srcRect/>
          <a:stretch>
            <a:fillRect/>
          </a:stretch>
        </p:blipFill>
        <p:spPr bwMode="auto">
          <a:xfrm>
            <a:off x="6641533" y="2394858"/>
            <a:ext cx="5189764" cy="2594882"/>
          </a:xfrm>
          <a:prstGeom prst="rect">
            <a:avLst/>
          </a:prstGeom>
          <a:noFill/>
        </p:spPr>
      </p:pic>
    </p:spTree>
    <p:extLst>
      <p:ext uri="{BB962C8B-B14F-4D97-AF65-F5344CB8AC3E}">
        <p14:creationId xmlns:p14="http://schemas.microsoft.com/office/powerpoint/2010/main" xmlns="" val="2055594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5" y="624110"/>
            <a:ext cx="8911687" cy="736604"/>
          </a:xfrm>
        </p:spPr>
        <p:txBody>
          <a:bodyPr>
            <a:normAutofit/>
          </a:bodyPr>
          <a:lstStyle/>
          <a:p>
            <a:pPr algn="ctr"/>
            <a:r>
              <a:rPr lang="tr-TR" sz="4000" b="1" dirty="0" smtClean="0">
                <a:latin typeface="Calibri" pitchFamily="34" charset="0"/>
              </a:rPr>
              <a:t>Etki Mekanizması</a:t>
            </a:r>
            <a:endParaRPr lang="tr-TR" sz="4000" b="1" dirty="0">
              <a:latin typeface="Calibri" pitchFamily="34" charset="0"/>
            </a:endParaRPr>
          </a:p>
        </p:txBody>
      </p:sp>
      <p:sp>
        <p:nvSpPr>
          <p:cNvPr id="3" name="2 İçerik Yer Tutucusu"/>
          <p:cNvSpPr>
            <a:spLocks noGrp="1"/>
          </p:cNvSpPr>
          <p:nvPr>
            <p:ph idx="1"/>
          </p:nvPr>
        </p:nvSpPr>
        <p:spPr/>
        <p:txBody>
          <a:bodyPr>
            <a:normAutofit/>
          </a:bodyPr>
          <a:lstStyle/>
          <a:p>
            <a:pPr>
              <a:buNone/>
            </a:pPr>
            <a:r>
              <a:rPr lang="tr-TR" sz="2400" dirty="0" smtClean="0">
                <a:latin typeface="Calibri" pitchFamily="34" charset="0"/>
              </a:rPr>
              <a:t>     Kafeinin etki mekanizması, beyne giden kan damarlarını daraltmak, böylelikle beynin savunma tepkisi olarak uyanık ve aktif kalmasını sağlamak, aynı zamanda adrenalin </a:t>
            </a:r>
            <a:r>
              <a:rPr lang="tr-TR" sz="2400" dirty="0" err="1" smtClean="0">
                <a:latin typeface="Calibri" pitchFamily="34" charset="0"/>
              </a:rPr>
              <a:t>salınımını</a:t>
            </a:r>
            <a:r>
              <a:rPr lang="tr-TR" sz="2400" dirty="0" smtClean="0">
                <a:latin typeface="Calibri" pitchFamily="34" charset="0"/>
              </a:rPr>
              <a:t> fazlalaştırarak ve </a:t>
            </a:r>
            <a:r>
              <a:rPr lang="tr-TR" sz="2400" dirty="0" err="1" smtClean="0">
                <a:latin typeface="Calibri" pitchFamily="34" charset="0"/>
              </a:rPr>
              <a:t>dopamin</a:t>
            </a:r>
            <a:r>
              <a:rPr lang="tr-TR" sz="2400" dirty="0" smtClean="0">
                <a:latin typeface="Calibri" pitchFamily="34" charset="0"/>
              </a:rPr>
              <a:t> depolarını harekete geçirerek insana kısa süreli bir mutluluk ve keyif hali sağlamaktır. Adrenalinin etkisi, uyanıklık ve aktifliğin artması, </a:t>
            </a:r>
            <a:r>
              <a:rPr lang="tr-TR" sz="2400" dirty="0" err="1" smtClean="0">
                <a:latin typeface="Calibri" pitchFamily="34" charset="0"/>
              </a:rPr>
              <a:t>dopaminin</a:t>
            </a:r>
            <a:r>
              <a:rPr lang="tr-TR" sz="2400" dirty="0" smtClean="0">
                <a:latin typeface="Calibri" pitchFamily="34" charset="0"/>
              </a:rPr>
              <a:t> etkisi beyindeki keyif merkezlerinin uyarılması ve pozitif bir ruh halinin sağlanmasıdır.</a:t>
            </a:r>
            <a:endParaRPr lang="tr-TR" sz="2400" dirty="0">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Bağımlılık</a:t>
            </a:r>
            <a:endParaRPr lang="tr-TR" b="1" dirty="0"/>
          </a:p>
        </p:txBody>
      </p:sp>
      <p:sp>
        <p:nvSpPr>
          <p:cNvPr id="3" name="2 İçerik Yer Tutucusu"/>
          <p:cNvSpPr>
            <a:spLocks noGrp="1"/>
          </p:cNvSpPr>
          <p:nvPr>
            <p:ph idx="1"/>
          </p:nvPr>
        </p:nvSpPr>
        <p:spPr/>
        <p:txBody>
          <a:bodyPr>
            <a:normAutofit/>
          </a:bodyPr>
          <a:lstStyle/>
          <a:p>
            <a:pPr>
              <a:lnSpc>
                <a:spcPct val="150000"/>
              </a:lnSpc>
            </a:pPr>
            <a:r>
              <a:rPr lang="tr-TR" sz="2400" dirty="0" smtClean="0">
                <a:latin typeface="Calibri" pitchFamily="34" charset="0"/>
              </a:rPr>
              <a:t>Ruh halini ve davranışları etkilemek, değiştirmek amacıyla kullanılan “</a:t>
            </a:r>
            <a:r>
              <a:rPr lang="tr-TR" sz="2400" dirty="0" err="1" smtClean="0">
                <a:latin typeface="Calibri" pitchFamily="34" charset="0"/>
              </a:rPr>
              <a:t>psikoaktif</a:t>
            </a:r>
            <a:r>
              <a:rPr lang="tr-TR" sz="2400" dirty="0" smtClean="0">
                <a:latin typeface="Calibri" pitchFamily="34" charset="0"/>
              </a:rPr>
              <a:t>” maddelerden biri olan kafein, fiziksel ve psikolojik bağımlılığa yol açmaktadır. Yetişkinlerde kafein, en çok kahve, gençlerde ise kafeinli gazlı içecekler (kola vb.) sayesinde tüketilmektedir. Kafein bağımlılığının yaygın olduğu gruplara örnek olarak üniversite öğrencileri ve gece çalışan şoförleri gösterebiliriz.</a:t>
            </a:r>
            <a:endParaRPr lang="tr-TR" sz="2400" dirty="0">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5" y="624110"/>
            <a:ext cx="8911687" cy="769261"/>
          </a:xfrm>
        </p:spPr>
        <p:txBody>
          <a:bodyPr>
            <a:normAutofit/>
          </a:bodyPr>
          <a:lstStyle/>
          <a:p>
            <a:pPr algn="ctr"/>
            <a:r>
              <a:rPr lang="tr-TR" sz="4000" b="1" dirty="0" smtClean="0">
                <a:latin typeface="Calibri" pitchFamily="34" charset="0"/>
              </a:rPr>
              <a:t>Yoksunluk Belirtileri</a:t>
            </a:r>
            <a:endParaRPr lang="tr-TR" sz="4000" b="1" dirty="0">
              <a:latin typeface="Calibri" pitchFamily="34" charset="0"/>
            </a:endParaRPr>
          </a:p>
        </p:txBody>
      </p:sp>
      <p:sp>
        <p:nvSpPr>
          <p:cNvPr id="3" name="2 İçerik Yer Tutucusu"/>
          <p:cNvSpPr>
            <a:spLocks noGrp="1"/>
          </p:cNvSpPr>
          <p:nvPr>
            <p:ph idx="1"/>
          </p:nvPr>
        </p:nvSpPr>
        <p:spPr>
          <a:xfrm>
            <a:off x="2589212" y="1654629"/>
            <a:ext cx="8915400" cy="4757057"/>
          </a:xfrm>
        </p:spPr>
        <p:txBody>
          <a:bodyPr>
            <a:noAutofit/>
          </a:bodyPr>
          <a:lstStyle/>
          <a:p>
            <a:r>
              <a:rPr lang="tr-TR" sz="2000" dirty="0" smtClean="0">
                <a:latin typeface="Calibri" pitchFamily="34" charset="0"/>
              </a:rPr>
              <a:t>Baş ağrısı</a:t>
            </a:r>
          </a:p>
          <a:p>
            <a:r>
              <a:rPr lang="tr-TR" sz="2000" dirty="0" smtClean="0">
                <a:latin typeface="Calibri" pitchFamily="34" charset="0"/>
              </a:rPr>
              <a:t>Yorgunluk, halsizlik</a:t>
            </a:r>
          </a:p>
          <a:p>
            <a:r>
              <a:rPr lang="tr-TR" sz="2000" dirty="0" smtClean="0">
                <a:latin typeface="Calibri" pitchFamily="34" charset="0"/>
              </a:rPr>
              <a:t>Uykusuzluk/uykulu olma hali (esneme, sersemlik)</a:t>
            </a:r>
          </a:p>
          <a:p>
            <a:r>
              <a:rPr lang="tr-TR" sz="2000" dirty="0" smtClean="0">
                <a:latin typeface="Calibri" pitchFamily="34" charset="0"/>
              </a:rPr>
              <a:t>Konsantrasyon eksikliği</a:t>
            </a:r>
          </a:p>
          <a:p>
            <a:r>
              <a:rPr lang="tr-TR" sz="2000" dirty="0" smtClean="0">
                <a:latin typeface="Calibri" pitchFamily="34" charset="0"/>
              </a:rPr>
              <a:t>İşte karşılaşılan zorluklar (motivasyon ve dikkat eksikliği, düşük performans)</a:t>
            </a:r>
          </a:p>
          <a:p>
            <a:r>
              <a:rPr lang="tr-TR" sz="2000" dirty="0" smtClean="0">
                <a:latin typeface="Calibri" pitchFamily="34" charset="0"/>
              </a:rPr>
              <a:t>Huzursuzluk ( mutsuzluk, can sıkıntısı, huysuzluk, diken üstünde olma)</a:t>
            </a:r>
          </a:p>
          <a:p>
            <a:r>
              <a:rPr lang="tr-TR" sz="2000" dirty="0" smtClean="0">
                <a:latin typeface="Calibri" pitchFamily="34" charset="0"/>
              </a:rPr>
              <a:t>Depresyon (üzüntü, halsizlik, endişe, isteksizlik, küskünlük vb.)</a:t>
            </a:r>
          </a:p>
          <a:p>
            <a:r>
              <a:rPr lang="tr-TR" sz="2000" dirty="0" smtClean="0">
                <a:latin typeface="Calibri" pitchFamily="34" charset="0"/>
              </a:rPr>
              <a:t> Sinirlilik</a:t>
            </a:r>
          </a:p>
          <a:p>
            <a:r>
              <a:rPr lang="tr-TR" sz="2000" dirty="0" smtClean="0">
                <a:latin typeface="Calibri" pitchFamily="34" charset="0"/>
              </a:rPr>
              <a:t> Nezle ve benzeri belirtiler (mide bulantısı, kusma, eklem ağrıları vb.)</a:t>
            </a:r>
          </a:p>
          <a:p>
            <a:r>
              <a:rPr lang="tr-TR" sz="2000" dirty="0" smtClean="0">
                <a:latin typeface="Calibri" pitchFamily="34" charset="0"/>
              </a:rPr>
              <a:t> Düşünsel aktivitede ve hafızada yavaşlık</a:t>
            </a:r>
            <a:endParaRPr lang="tr-TR" sz="2000" dirty="0">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124838" y="2442024"/>
            <a:ext cx="8911687" cy="1803404"/>
          </a:xfrm>
        </p:spPr>
        <p:txBody>
          <a:bodyPr>
            <a:noAutofit/>
          </a:bodyPr>
          <a:lstStyle/>
          <a:p>
            <a:pPr algn="ctr"/>
            <a:r>
              <a:rPr lang="tr-TR" sz="8800" b="1" dirty="0" smtClean="0">
                <a:latin typeface="Calibri" pitchFamily="34" charset="0"/>
              </a:rPr>
              <a:t>TEŞEKKÜRLER</a:t>
            </a:r>
            <a:endParaRPr lang="tr-TR" sz="8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5" y="261258"/>
            <a:ext cx="7389275" cy="859972"/>
          </a:xfrm>
        </p:spPr>
        <p:txBody>
          <a:bodyPr>
            <a:normAutofit/>
          </a:bodyPr>
          <a:lstStyle/>
          <a:p>
            <a:pPr algn="ctr"/>
            <a:r>
              <a:rPr lang="tr-TR" b="1" dirty="0" smtClean="0"/>
              <a:t>Tütün (Sigara)</a:t>
            </a:r>
            <a:endParaRPr lang="tr-TR" b="1" dirty="0"/>
          </a:p>
        </p:txBody>
      </p:sp>
      <p:sp>
        <p:nvSpPr>
          <p:cNvPr id="3" name="2 İçerik Yer Tutucusu"/>
          <p:cNvSpPr>
            <a:spLocks noGrp="1"/>
          </p:cNvSpPr>
          <p:nvPr>
            <p:ph idx="1"/>
          </p:nvPr>
        </p:nvSpPr>
        <p:spPr>
          <a:xfrm>
            <a:off x="2589212" y="1360714"/>
            <a:ext cx="8915400" cy="5050972"/>
          </a:xfrm>
        </p:spPr>
        <p:txBody>
          <a:bodyPr>
            <a:normAutofit/>
          </a:bodyPr>
          <a:lstStyle/>
          <a:p>
            <a:r>
              <a:rPr lang="tr-TR" sz="2000" dirty="0" smtClean="0">
                <a:latin typeface="Calibri" pitchFamily="34" charset="0"/>
              </a:rPr>
              <a:t>dünyada en yaygın kullanılan maddelerden birisi sigara tütünüdür.</a:t>
            </a:r>
          </a:p>
          <a:p>
            <a:r>
              <a:rPr lang="tr-TR" sz="2000" dirty="0" smtClean="0">
                <a:latin typeface="Calibri" pitchFamily="34" charset="0"/>
              </a:rPr>
              <a:t>Tütünün özgün maddesi koyu renkli bir sıvıdır ve nikotin adı verilir.</a:t>
            </a:r>
          </a:p>
          <a:p>
            <a:r>
              <a:rPr lang="tr-TR" sz="2000" dirty="0" smtClean="0">
                <a:latin typeface="Calibri" pitchFamily="34" charset="0"/>
              </a:rPr>
              <a:t>Renksiz, acı bir sıvı olan bu madde bir zehirdir.</a:t>
            </a:r>
          </a:p>
          <a:p>
            <a:r>
              <a:rPr lang="tr-TR" sz="2000" dirty="0" smtClean="0">
                <a:latin typeface="Calibri" pitchFamily="34" charset="0"/>
              </a:rPr>
              <a:t>Bu madde sentetik olarak da üretilmekte ve tarım ilacı olarak kullanılmaktadır.</a:t>
            </a:r>
          </a:p>
          <a:p>
            <a:r>
              <a:rPr lang="sv-SE" sz="2000" dirty="0" smtClean="0">
                <a:latin typeface="Calibri" pitchFamily="34" charset="0"/>
              </a:rPr>
              <a:t>Sigara tütünü nikotin, katran ve karbon monooksitten oluşmuştur. Kanserlerin</a:t>
            </a:r>
            <a:r>
              <a:rPr lang="tr-TR" sz="2000" dirty="0" smtClean="0">
                <a:latin typeface="Calibri" pitchFamily="34" charset="0"/>
              </a:rPr>
              <a:t> özellikle katran nedeniyle meydana geldiği bilinmektedir.</a:t>
            </a:r>
          </a:p>
          <a:p>
            <a:r>
              <a:rPr lang="tr-TR" sz="2000" dirty="0" smtClean="0">
                <a:latin typeface="Calibri" pitchFamily="34" charset="0"/>
              </a:rPr>
              <a:t>Tütünün duman olarak</a:t>
            </a:r>
          </a:p>
          <a:p>
            <a:r>
              <a:rPr lang="tr-TR" sz="2000" dirty="0" smtClean="0">
                <a:latin typeface="Calibri" pitchFamily="34" charset="0"/>
              </a:rPr>
              <a:t>kullanılmasının nedeni, etkin maddenin akciğerden kana hızla geçmesi ve 8-10 saniyede etkinliğini göstermesidir. Etki göstermesiyle birlikte kol ve bacaklarda, deride kan damarlarının kasılmasına, iç organlarda ise, damarların genişlemesine yol açar.</a:t>
            </a:r>
          </a:p>
          <a:p>
            <a:r>
              <a:rPr lang="tr-TR" sz="2000" dirty="0" smtClean="0">
                <a:latin typeface="Calibri" pitchFamily="34" charset="0"/>
              </a:rPr>
              <a:t>Solunum hızını artırır.</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647354" y="537023"/>
            <a:ext cx="8325446" cy="725719"/>
          </a:xfrm>
        </p:spPr>
        <p:txBody>
          <a:bodyPr/>
          <a:lstStyle/>
          <a:p>
            <a:pPr algn="ctr"/>
            <a:r>
              <a:rPr lang="tr-TR" b="1" dirty="0" smtClean="0"/>
              <a:t>Etkileri</a:t>
            </a:r>
            <a:endParaRPr lang="tr-TR" b="1" dirty="0"/>
          </a:p>
        </p:txBody>
      </p:sp>
      <p:sp>
        <p:nvSpPr>
          <p:cNvPr id="3" name="2 İçerik Yer Tutucusu"/>
          <p:cNvSpPr>
            <a:spLocks noGrp="1"/>
          </p:cNvSpPr>
          <p:nvPr>
            <p:ph idx="1"/>
          </p:nvPr>
        </p:nvSpPr>
        <p:spPr>
          <a:xfrm>
            <a:off x="2307771" y="1360714"/>
            <a:ext cx="9196841" cy="5181600"/>
          </a:xfrm>
        </p:spPr>
        <p:txBody>
          <a:bodyPr>
            <a:normAutofit lnSpcReduction="10000"/>
          </a:bodyPr>
          <a:lstStyle/>
          <a:p>
            <a:pPr>
              <a:lnSpc>
                <a:spcPct val="150000"/>
              </a:lnSpc>
            </a:pPr>
            <a:r>
              <a:rPr lang="tr-TR" sz="2000" dirty="0" smtClean="0">
                <a:latin typeface="Calibri" pitchFamily="34" charset="0"/>
              </a:rPr>
              <a:t>Nikotin beyinde epinefrin, </a:t>
            </a:r>
            <a:r>
              <a:rPr lang="tr-TR" sz="2000" dirty="0" err="1" smtClean="0">
                <a:latin typeface="Calibri" pitchFamily="34" charset="0"/>
              </a:rPr>
              <a:t>norepinefrin</a:t>
            </a:r>
            <a:r>
              <a:rPr lang="tr-TR" sz="2000" dirty="0" smtClean="0">
                <a:latin typeface="Calibri" pitchFamily="34" charset="0"/>
              </a:rPr>
              <a:t> ve </a:t>
            </a:r>
            <a:r>
              <a:rPr lang="tr-TR" sz="2000" dirty="0" err="1" smtClean="0">
                <a:latin typeface="Calibri" pitchFamily="34" charset="0"/>
              </a:rPr>
              <a:t>serotonin</a:t>
            </a:r>
            <a:r>
              <a:rPr lang="tr-TR" sz="2000" dirty="0" smtClean="0">
                <a:latin typeface="Calibri" pitchFamily="34" charset="0"/>
              </a:rPr>
              <a:t> </a:t>
            </a:r>
            <a:r>
              <a:rPr lang="tr-TR" sz="2000" dirty="0" err="1" smtClean="0">
                <a:latin typeface="Calibri" pitchFamily="34" charset="0"/>
              </a:rPr>
              <a:t>salınımını</a:t>
            </a:r>
            <a:r>
              <a:rPr lang="tr-TR" sz="2000" dirty="0" smtClean="0">
                <a:latin typeface="Calibri" pitchFamily="34" charset="0"/>
              </a:rPr>
              <a:t> artırır. Sinir sisteminin nikotine duyarlılığı 90 dakika ara verildikten sonra artar. Bu nedenle uykudan uyandıktan sonra içilmesi etkinliğini artırmaktadır.</a:t>
            </a:r>
          </a:p>
          <a:p>
            <a:pPr>
              <a:lnSpc>
                <a:spcPct val="150000"/>
              </a:lnSpc>
            </a:pPr>
            <a:r>
              <a:rPr lang="tr-TR" sz="2000" dirty="0" smtClean="0">
                <a:latin typeface="Calibri" pitchFamily="34" charset="0"/>
              </a:rPr>
              <a:t>Tütün, iştahı azaltır.</a:t>
            </a:r>
          </a:p>
          <a:p>
            <a:pPr>
              <a:lnSpc>
                <a:spcPct val="150000"/>
              </a:lnSpc>
            </a:pPr>
            <a:r>
              <a:rPr lang="tr-TR" sz="2000" dirty="0" smtClean="0">
                <a:latin typeface="Calibri" pitchFamily="34" charset="0"/>
              </a:rPr>
              <a:t>Kan basıncını yükseltir.</a:t>
            </a:r>
          </a:p>
          <a:p>
            <a:pPr>
              <a:lnSpc>
                <a:spcPct val="150000"/>
              </a:lnSpc>
            </a:pPr>
            <a:r>
              <a:rPr lang="tr-TR" sz="2000" dirty="0" smtClean="0">
                <a:latin typeface="Calibri" pitchFamily="34" charset="0"/>
              </a:rPr>
              <a:t>Damar tıkanıklıklarına yol açar.</a:t>
            </a:r>
          </a:p>
          <a:p>
            <a:pPr>
              <a:lnSpc>
                <a:spcPct val="150000"/>
              </a:lnSpc>
            </a:pPr>
            <a:r>
              <a:rPr lang="tr-TR" sz="2000" dirty="0" smtClean="0">
                <a:latin typeface="Calibri" pitchFamily="34" charset="0"/>
              </a:rPr>
              <a:t>Koroner kalp hastalığı, </a:t>
            </a:r>
            <a:r>
              <a:rPr lang="tr-TR" sz="2000" dirty="0" err="1" smtClean="0">
                <a:latin typeface="Calibri" pitchFamily="34" charset="0"/>
              </a:rPr>
              <a:t>obstrüktif</a:t>
            </a:r>
            <a:r>
              <a:rPr lang="tr-TR" sz="2000" dirty="0" smtClean="0">
                <a:latin typeface="Calibri" pitchFamily="34" charset="0"/>
              </a:rPr>
              <a:t> akciğer hastalığı, </a:t>
            </a:r>
            <a:r>
              <a:rPr lang="tr-TR" sz="2000" dirty="0" err="1" smtClean="0">
                <a:latin typeface="Calibri" pitchFamily="34" charset="0"/>
              </a:rPr>
              <a:t>serebrovasküler</a:t>
            </a:r>
            <a:r>
              <a:rPr lang="tr-TR" sz="2000" dirty="0" smtClean="0">
                <a:latin typeface="Calibri" pitchFamily="34" charset="0"/>
              </a:rPr>
              <a:t> hastalıklar ve </a:t>
            </a:r>
            <a:r>
              <a:rPr lang="tr-TR" sz="2000" dirty="0" err="1" smtClean="0">
                <a:latin typeface="Calibri" pitchFamily="34" charset="0"/>
              </a:rPr>
              <a:t>periferik</a:t>
            </a:r>
            <a:r>
              <a:rPr lang="tr-TR" sz="2000" dirty="0" smtClean="0">
                <a:latin typeface="Calibri" pitchFamily="34" charset="0"/>
              </a:rPr>
              <a:t> damar hastalıklarının tütün kullanımı ile yüksek oranda ilişkili olduğu saptanmıştır.</a:t>
            </a:r>
          </a:p>
          <a:p>
            <a:pPr>
              <a:lnSpc>
                <a:spcPct val="150000"/>
              </a:lnSpc>
            </a:pPr>
            <a:r>
              <a:rPr lang="tr-TR" sz="2000" dirty="0" smtClean="0">
                <a:latin typeface="Calibri" pitchFamily="34" charset="0"/>
              </a:rPr>
              <a:t>Koroner kalp hastalığına bağlı ölümlerin %30'u tütün kaynaklıdır.</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6" y="624110"/>
            <a:ext cx="8173046" cy="693061"/>
          </a:xfrm>
        </p:spPr>
        <p:txBody>
          <a:bodyPr/>
          <a:lstStyle/>
          <a:p>
            <a:pPr algn="ctr"/>
            <a:r>
              <a:rPr lang="tr-TR" b="1" dirty="0" smtClean="0">
                <a:latin typeface="Calibri" pitchFamily="34" charset="0"/>
              </a:rPr>
              <a:t>Sigara Kullanımına Bağlı Ölüm Oranları </a:t>
            </a:r>
            <a:endParaRPr lang="tr-TR" b="1" dirty="0">
              <a:latin typeface="Calibri" pitchFamily="34" charset="0"/>
            </a:endParaRPr>
          </a:p>
        </p:txBody>
      </p:sp>
      <p:sp>
        <p:nvSpPr>
          <p:cNvPr id="3" name="2 İçerik Yer Tutucusu"/>
          <p:cNvSpPr>
            <a:spLocks noGrp="1"/>
          </p:cNvSpPr>
          <p:nvPr>
            <p:ph idx="1"/>
          </p:nvPr>
        </p:nvSpPr>
        <p:spPr>
          <a:xfrm>
            <a:off x="2198914" y="1415143"/>
            <a:ext cx="9305698" cy="4496079"/>
          </a:xfrm>
        </p:spPr>
        <p:txBody>
          <a:bodyPr>
            <a:normAutofit/>
          </a:bodyPr>
          <a:lstStyle/>
          <a:p>
            <a:r>
              <a:rPr lang="tr-TR" sz="2400" dirty="0" smtClean="0">
                <a:latin typeface="Calibri" pitchFamily="34" charset="0"/>
              </a:rPr>
              <a:t>Koroner kalp hastalığına bağlı ölümlerin %30'u tütün kaynaklıdır.</a:t>
            </a:r>
          </a:p>
          <a:p>
            <a:r>
              <a:rPr lang="tr-TR" sz="2400" dirty="0" smtClean="0">
                <a:latin typeface="Calibri" pitchFamily="34" charset="0"/>
              </a:rPr>
              <a:t>Günde iki paket sigara içenlerde ölüm oranı içmeyenlere göre iki kat artmaktadır.</a:t>
            </a:r>
          </a:p>
          <a:p>
            <a:r>
              <a:rPr lang="tr-TR" sz="2400" dirty="0" smtClean="0">
                <a:latin typeface="Calibri" pitchFamily="34" charset="0"/>
              </a:rPr>
              <a:t>Sigara içenlerin %50'si, içmeyenlerinse sadece %25'i 75 yaşından önce ölmektedir.</a:t>
            </a:r>
          </a:p>
          <a:p>
            <a:r>
              <a:rPr lang="tr-TR" sz="2400" dirty="0" smtClean="0">
                <a:latin typeface="Calibri" pitchFamily="34" charset="0"/>
              </a:rPr>
              <a:t>Sigarayı bırakanlarda bile koroner kalp hastalığı geçirme riski içmeyenlere göre iki kat yüksek bulunmuştur.</a:t>
            </a:r>
            <a:endParaRPr lang="tr-TR" sz="2400"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2384" y="544286"/>
            <a:ext cx="8350931" cy="5823857"/>
          </a:xfrm>
        </p:spPr>
        <p:txBody>
          <a:bodyPr/>
          <a:lstStyle/>
          <a:p>
            <a:pPr marL="0" lvl="0" indent="0" algn="ctr" defTabSz="914400" fontAlgn="base">
              <a:spcBef>
                <a:spcPct val="0"/>
              </a:spcBef>
              <a:spcAft>
                <a:spcPct val="0"/>
              </a:spcAft>
              <a:buClrTx/>
              <a:buNone/>
            </a:pPr>
            <a:r>
              <a:rPr lang="tr-TR" sz="3200" b="1" dirty="0">
                <a:solidFill>
                  <a:srgbClr val="B22E9C"/>
                </a:solidFill>
                <a:latin typeface="Calibri" pitchFamily="34" charset="0"/>
              </a:rPr>
              <a:t>Her on üç saniyede bir kişi, </a:t>
            </a:r>
          </a:p>
          <a:p>
            <a:pPr marL="0" lvl="0" indent="0" algn="ctr" defTabSz="914400" fontAlgn="base">
              <a:spcBef>
                <a:spcPct val="0"/>
              </a:spcBef>
              <a:spcAft>
                <a:spcPct val="0"/>
              </a:spcAft>
              <a:buClrTx/>
              <a:buNone/>
            </a:pPr>
            <a:r>
              <a:rPr lang="tr-TR" sz="3200" b="1" dirty="0">
                <a:solidFill>
                  <a:srgbClr val="B22E9C"/>
                </a:solidFill>
                <a:latin typeface="Calibri" pitchFamily="34" charset="0"/>
              </a:rPr>
              <a:t>sigaraya bağlı bir hastalıktan hayatını </a:t>
            </a:r>
          </a:p>
          <a:p>
            <a:pPr marL="0" lvl="0" indent="0" algn="ctr" defTabSz="914400" fontAlgn="base">
              <a:spcBef>
                <a:spcPct val="0"/>
              </a:spcBef>
              <a:spcAft>
                <a:spcPct val="0"/>
              </a:spcAft>
              <a:buClrTx/>
              <a:buNone/>
            </a:pPr>
            <a:r>
              <a:rPr lang="tr-TR" sz="3200" b="1" dirty="0">
                <a:solidFill>
                  <a:srgbClr val="B22E9C"/>
                </a:solidFill>
                <a:latin typeface="Calibri" pitchFamily="34" charset="0"/>
              </a:rPr>
              <a:t>kaybetmektedir. Her yıl dünyada </a:t>
            </a:r>
          </a:p>
          <a:p>
            <a:pPr marL="0" lvl="0" indent="0" algn="ctr" defTabSz="914400" fontAlgn="base">
              <a:spcBef>
                <a:spcPct val="0"/>
              </a:spcBef>
              <a:spcAft>
                <a:spcPct val="0"/>
              </a:spcAft>
              <a:buClrTx/>
              <a:buNone/>
            </a:pPr>
            <a:r>
              <a:rPr lang="tr-TR" sz="3200" b="1" dirty="0">
                <a:solidFill>
                  <a:srgbClr val="B22E9C"/>
                </a:solidFill>
                <a:latin typeface="Calibri" pitchFamily="34" charset="0"/>
              </a:rPr>
              <a:t>2.500.000 milyon kişi sigara </a:t>
            </a:r>
          </a:p>
          <a:p>
            <a:pPr marL="0" lvl="0" indent="0" algn="ctr" defTabSz="914400" fontAlgn="base">
              <a:spcBef>
                <a:spcPct val="0"/>
              </a:spcBef>
              <a:spcAft>
                <a:spcPct val="0"/>
              </a:spcAft>
              <a:buClrTx/>
              <a:buNone/>
            </a:pPr>
            <a:r>
              <a:rPr lang="tr-TR" sz="3200" b="1" dirty="0">
                <a:solidFill>
                  <a:srgbClr val="B22E9C"/>
                </a:solidFill>
                <a:latin typeface="Calibri" pitchFamily="34" charset="0"/>
              </a:rPr>
              <a:t>yüzünden hayatını kaybetmektedir. </a:t>
            </a:r>
          </a:p>
          <a:p>
            <a:endParaRPr lang="en-US" dirty="0"/>
          </a:p>
        </p:txBody>
      </p:sp>
      <p:pic>
        <p:nvPicPr>
          <p:cNvPr id="1026" name="Picture 2" descr="C:\Users\NAZAN\Desktop\maryam\madde bağımlılığı\resim\indir (1).jpg"/>
          <p:cNvPicPr>
            <a:picLocks noChangeAspect="1" noChangeArrowheads="1"/>
          </p:cNvPicPr>
          <p:nvPr/>
        </p:nvPicPr>
        <p:blipFill>
          <a:blip r:embed="rId2"/>
          <a:srcRect/>
          <a:stretch>
            <a:fillRect/>
          </a:stretch>
        </p:blipFill>
        <p:spPr bwMode="auto">
          <a:xfrm>
            <a:off x="4332515" y="3544607"/>
            <a:ext cx="4876799" cy="2731008"/>
          </a:xfrm>
          <a:prstGeom prst="rect">
            <a:avLst/>
          </a:prstGeom>
          <a:noFill/>
        </p:spPr>
      </p:pic>
    </p:spTree>
    <p:extLst>
      <p:ext uri="{BB962C8B-B14F-4D97-AF65-F5344CB8AC3E}">
        <p14:creationId xmlns:p14="http://schemas.microsoft.com/office/powerpoint/2010/main" xmlns="" val="37455962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9354" y="348341"/>
            <a:ext cx="8915400" cy="5954487"/>
          </a:xfrm>
        </p:spPr>
        <p:txBody>
          <a:bodyPr/>
          <a:lstStyle/>
          <a:p>
            <a:pPr marL="0" lvl="0" indent="0" algn="ctr" defTabSz="914400" fontAlgn="base">
              <a:spcBef>
                <a:spcPct val="0"/>
              </a:spcBef>
              <a:spcAft>
                <a:spcPct val="0"/>
              </a:spcAft>
              <a:buClrTx/>
              <a:buNone/>
            </a:pPr>
            <a:r>
              <a:rPr lang="tr-TR" sz="2800" b="1" dirty="0">
                <a:solidFill>
                  <a:srgbClr val="000099"/>
                </a:solidFill>
                <a:latin typeface="Calibri" pitchFamily="34" charset="0"/>
              </a:rPr>
              <a:t>sigara diğer uyuşturuculara bir basamak olmaktadır. </a:t>
            </a:r>
          </a:p>
          <a:p>
            <a:pPr marL="0" lvl="0" indent="0" algn="ctr" defTabSz="914400" fontAlgn="base">
              <a:spcBef>
                <a:spcPct val="0"/>
              </a:spcBef>
              <a:spcAft>
                <a:spcPct val="0"/>
              </a:spcAft>
              <a:buClrTx/>
              <a:buNone/>
            </a:pPr>
            <a:r>
              <a:rPr lang="tr-TR" sz="2800" b="1" dirty="0">
                <a:solidFill>
                  <a:srgbClr val="000099"/>
                </a:solidFill>
                <a:latin typeface="Calibri" pitchFamily="34" charset="0"/>
              </a:rPr>
              <a:t>Sigara kullanan gençlerin büyük bir kısmı içki de </a:t>
            </a:r>
          </a:p>
          <a:p>
            <a:pPr marL="0" lvl="0" indent="0" algn="ctr" defTabSz="914400" fontAlgn="base">
              <a:spcBef>
                <a:spcPct val="0"/>
              </a:spcBef>
              <a:spcAft>
                <a:spcPct val="0"/>
              </a:spcAft>
              <a:buClrTx/>
              <a:buNone/>
            </a:pPr>
            <a:r>
              <a:rPr lang="tr-TR" sz="2800" b="1" dirty="0">
                <a:solidFill>
                  <a:srgbClr val="000099"/>
                </a:solidFill>
                <a:latin typeface="Calibri" pitchFamily="34" charset="0"/>
              </a:rPr>
              <a:t>içmeye başlamaktadırlar. Sigara içen </a:t>
            </a:r>
          </a:p>
          <a:p>
            <a:pPr marL="0" lvl="0" indent="0" algn="ctr" defTabSz="914400" fontAlgn="base">
              <a:spcBef>
                <a:spcPct val="0"/>
              </a:spcBef>
              <a:spcAft>
                <a:spcPct val="0"/>
              </a:spcAft>
              <a:buClrTx/>
              <a:buNone/>
            </a:pPr>
            <a:r>
              <a:rPr lang="tr-TR" sz="2800" b="1" dirty="0">
                <a:solidFill>
                  <a:srgbClr val="000099"/>
                </a:solidFill>
                <a:latin typeface="Calibri" pitchFamily="34" charset="0"/>
              </a:rPr>
              <a:t>gençler sigara içmeyen gençlere</a:t>
            </a:r>
          </a:p>
          <a:p>
            <a:pPr marL="0" lvl="0" indent="0" algn="ctr" defTabSz="914400" fontAlgn="base">
              <a:spcBef>
                <a:spcPct val="0"/>
              </a:spcBef>
              <a:spcAft>
                <a:spcPct val="0"/>
              </a:spcAft>
              <a:buClrTx/>
              <a:buNone/>
            </a:pPr>
            <a:r>
              <a:rPr lang="tr-TR" sz="2800" b="1" dirty="0">
                <a:solidFill>
                  <a:srgbClr val="000099"/>
                </a:solidFill>
                <a:latin typeface="Calibri" pitchFamily="34" charset="0"/>
              </a:rPr>
              <a:t>göre sekiz kat daha fazla </a:t>
            </a:r>
          </a:p>
          <a:p>
            <a:pPr marL="0" lvl="0" indent="0" algn="ctr" defTabSz="914400" fontAlgn="base">
              <a:spcBef>
                <a:spcPct val="0"/>
              </a:spcBef>
              <a:spcAft>
                <a:spcPct val="0"/>
              </a:spcAft>
              <a:buClrTx/>
              <a:buNone/>
            </a:pPr>
            <a:r>
              <a:rPr lang="tr-TR" sz="2800" b="1" dirty="0">
                <a:solidFill>
                  <a:srgbClr val="000099"/>
                </a:solidFill>
                <a:latin typeface="Calibri" pitchFamily="34" charset="0"/>
              </a:rPr>
              <a:t>uyuşturucu kullanma riski</a:t>
            </a:r>
          </a:p>
          <a:p>
            <a:pPr marL="0" lvl="0" indent="0" algn="ctr" defTabSz="914400" fontAlgn="base">
              <a:spcBef>
                <a:spcPct val="0"/>
              </a:spcBef>
              <a:spcAft>
                <a:spcPct val="0"/>
              </a:spcAft>
              <a:buClrTx/>
              <a:buNone/>
            </a:pPr>
            <a:r>
              <a:rPr lang="tr-TR" sz="2800" b="1" dirty="0">
                <a:solidFill>
                  <a:srgbClr val="000099"/>
                </a:solidFill>
                <a:latin typeface="Calibri" pitchFamily="34" charset="0"/>
              </a:rPr>
              <a:t>taşımaktadırlar. </a:t>
            </a:r>
          </a:p>
          <a:p>
            <a:endParaRPr lang="en-US" dirty="0"/>
          </a:p>
        </p:txBody>
      </p:sp>
      <p:pic>
        <p:nvPicPr>
          <p:cNvPr id="2050" name="Picture 2" descr="C:\Users\NAZAN\Desktop\maryam\madde bağımlılığı\resim\indir2222.jpg"/>
          <p:cNvPicPr>
            <a:picLocks noChangeAspect="1" noChangeArrowheads="1"/>
          </p:cNvPicPr>
          <p:nvPr/>
        </p:nvPicPr>
        <p:blipFill>
          <a:blip r:embed="rId2"/>
          <a:srcRect/>
          <a:stretch>
            <a:fillRect/>
          </a:stretch>
        </p:blipFill>
        <p:spPr bwMode="auto">
          <a:xfrm>
            <a:off x="3940627" y="3496080"/>
            <a:ext cx="5411561" cy="2992486"/>
          </a:xfrm>
          <a:prstGeom prst="rect">
            <a:avLst/>
          </a:prstGeom>
          <a:noFill/>
        </p:spPr>
      </p:pic>
    </p:spTree>
    <p:extLst>
      <p:ext uri="{BB962C8B-B14F-4D97-AF65-F5344CB8AC3E}">
        <p14:creationId xmlns:p14="http://schemas.microsoft.com/office/powerpoint/2010/main" xmlns="" val="2521855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307967" y="1446153"/>
            <a:ext cx="6271462" cy="36341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6" y="624110"/>
            <a:ext cx="8488732" cy="725719"/>
          </a:xfrm>
        </p:spPr>
        <p:txBody>
          <a:bodyPr/>
          <a:lstStyle/>
          <a:p>
            <a:pPr algn="ctr"/>
            <a:r>
              <a:rPr lang="tr-TR" b="1" dirty="0" smtClean="0">
                <a:latin typeface="Calibri" pitchFamily="34" charset="0"/>
              </a:rPr>
              <a:t>Alkol</a:t>
            </a:r>
            <a:endParaRPr lang="tr-TR" b="1" dirty="0">
              <a:latin typeface="Calibri" pitchFamily="34" charset="0"/>
            </a:endParaRPr>
          </a:p>
        </p:txBody>
      </p:sp>
      <p:sp>
        <p:nvSpPr>
          <p:cNvPr id="3" name="2 İçerik Yer Tutucusu"/>
          <p:cNvSpPr>
            <a:spLocks noGrp="1"/>
          </p:cNvSpPr>
          <p:nvPr>
            <p:ph idx="1"/>
          </p:nvPr>
        </p:nvSpPr>
        <p:spPr>
          <a:xfrm>
            <a:off x="2578327" y="1817914"/>
            <a:ext cx="8915400" cy="4234543"/>
          </a:xfrm>
        </p:spPr>
        <p:txBody>
          <a:bodyPr/>
          <a:lstStyle/>
          <a:p>
            <a:r>
              <a:rPr lang="tr-TR" sz="2800" dirty="0" smtClean="0">
                <a:latin typeface="Calibri" pitchFamily="34" charset="0"/>
              </a:rPr>
              <a:t>Alkol kimyasal olarak etanol olarak adlandırılan bir maddedir.</a:t>
            </a:r>
          </a:p>
          <a:p>
            <a:r>
              <a:rPr lang="tr-TR" sz="2800" dirty="0" smtClean="0">
                <a:latin typeface="Calibri" pitchFamily="34" charset="0"/>
              </a:rPr>
              <a:t>Tahıl, mısır, pirinç, meyve, şekerpancarı gibi bitkilerden elde edilebilir.</a:t>
            </a:r>
          </a:p>
          <a:p>
            <a:r>
              <a:rPr lang="tr-TR" sz="2800" dirty="0" smtClean="0">
                <a:latin typeface="Calibri" pitchFamily="34" charset="0"/>
              </a:rPr>
              <a:t>Bir gram alkolün yıkılmasıyla 7 </a:t>
            </a:r>
            <a:r>
              <a:rPr lang="tr-TR" sz="2800" dirty="0" err="1" smtClean="0">
                <a:latin typeface="Calibri" pitchFamily="34" charset="0"/>
              </a:rPr>
              <a:t>kcal</a:t>
            </a:r>
            <a:r>
              <a:rPr lang="tr-TR" sz="2800" dirty="0" smtClean="0">
                <a:latin typeface="Calibri" pitchFamily="34" charset="0"/>
              </a:rPr>
              <a:t> enerji oluşur.</a:t>
            </a:r>
          </a:p>
          <a:p>
            <a:r>
              <a:rPr lang="tr-TR" sz="2800" dirty="0" smtClean="0">
                <a:latin typeface="Calibri" pitchFamily="34" charset="0"/>
              </a:rPr>
              <a:t>İçinde çok az miktarda B vitamini, demir ve </a:t>
            </a:r>
            <a:r>
              <a:rPr lang="tr-TR" sz="2800" dirty="0" err="1" smtClean="0">
                <a:latin typeface="Calibri" pitchFamily="34" charset="0"/>
              </a:rPr>
              <a:t>karbohidratlar</a:t>
            </a:r>
            <a:r>
              <a:rPr lang="tr-TR" sz="2800" dirty="0" smtClean="0">
                <a:latin typeface="Calibri" pitchFamily="34" charset="0"/>
              </a:rPr>
              <a:t> vardır.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92925" y="624110"/>
            <a:ext cx="8911687" cy="747490"/>
          </a:xfrm>
        </p:spPr>
        <p:txBody>
          <a:bodyPr/>
          <a:lstStyle/>
          <a:p>
            <a:pPr algn="ctr"/>
            <a:r>
              <a:rPr lang="tr-TR" b="1" dirty="0" smtClean="0">
                <a:latin typeface="Calibri" pitchFamily="34" charset="0"/>
              </a:rPr>
              <a:t>Etkileri</a:t>
            </a:r>
            <a:endParaRPr lang="tr-TR" b="1" dirty="0">
              <a:latin typeface="Calibri" pitchFamily="34" charset="0"/>
            </a:endParaRPr>
          </a:p>
        </p:txBody>
      </p:sp>
      <p:sp>
        <p:nvSpPr>
          <p:cNvPr id="3" name="2 İçerik Yer Tutucusu"/>
          <p:cNvSpPr>
            <a:spLocks noGrp="1"/>
          </p:cNvSpPr>
          <p:nvPr>
            <p:ph idx="1"/>
          </p:nvPr>
        </p:nvSpPr>
        <p:spPr>
          <a:xfrm>
            <a:off x="2589212" y="1371599"/>
            <a:ext cx="8915400" cy="5159829"/>
          </a:xfrm>
        </p:spPr>
        <p:txBody>
          <a:bodyPr>
            <a:noAutofit/>
          </a:bodyPr>
          <a:lstStyle/>
          <a:p>
            <a:r>
              <a:rPr lang="tr-TR" sz="2400" dirty="0" smtClean="0">
                <a:latin typeface="Calibri" pitchFamily="34" charset="0"/>
              </a:rPr>
              <a:t>Kalp damar sistemi üstünde ciddi etkileri vardır: Damar düz kasını gevşetir, </a:t>
            </a:r>
            <a:r>
              <a:rPr lang="tr-TR" sz="2400" dirty="0" err="1" smtClean="0">
                <a:latin typeface="Calibri" pitchFamily="34" charset="0"/>
              </a:rPr>
              <a:t>anginada</a:t>
            </a:r>
            <a:r>
              <a:rPr lang="tr-TR" sz="2400" dirty="0" smtClean="0">
                <a:latin typeface="Calibri" pitchFamily="34" charset="0"/>
              </a:rPr>
              <a:t> ağrıyı azaltır, kalp atım sayısı üzerindeki etkisi doza göre değişir, kalp kasının kasılmasını azaltır.</a:t>
            </a:r>
          </a:p>
          <a:p>
            <a:r>
              <a:rPr lang="tr-TR" sz="2400" dirty="0" smtClean="0">
                <a:latin typeface="Calibri" pitchFamily="34" charset="0"/>
              </a:rPr>
              <a:t>ADH hormonu salgılanmasını </a:t>
            </a:r>
            <a:r>
              <a:rPr lang="tr-TR" sz="2400" dirty="0" err="1" smtClean="0">
                <a:latin typeface="Calibri" pitchFamily="34" charset="0"/>
              </a:rPr>
              <a:t>inhibe</a:t>
            </a:r>
            <a:r>
              <a:rPr lang="tr-TR" sz="2400" dirty="0" smtClean="0">
                <a:latin typeface="Calibri" pitchFamily="34" charset="0"/>
              </a:rPr>
              <a:t> ederek idrara çıkmayı kolaylaştırır.</a:t>
            </a:r>
          </a:p>
          <a:p>
            <a:r>
              <a:rPr lang="tr-TR" sz="2400" dirty="0" smtClean="0">
                <a:latin typeface="Calibri" pitchFamily="34" charset="0"/>
              </a:rPr>
              <a:t>Kanda </a:t>
            </a:r>
            <a:r>
              <a:rPr lang="tr-TR" sz="2400" dirty="0" err="1" smtClean="0">
                <a:latin typeface="Calibri" pitchFamily="34" charset="0"/>
              </a:rPr>
              <a:t>trigliserid</a:t>
            </a:r>
            <a:r>
              <a:rPr lang="tr-TR" sz="2400" dirty="0" smtClean="0">
                <a:latin typeface="Calibri" pitchFamily="34" charset="0"/>
              </a:rPr>
              <a:t> düzeyini yükseltir.</a:t>
            </a:r>
          </a:p>
          <a:p>
            <a:r>
              <a:rPr lang="tr-TR" sz="2400" dirty="0" err="1" smtClean="0">
                <a:latin typeface="Calibri" pitchFamily="34" charset="0"/>
              </a:rPr>
              <a:t>Hiperglisemiye</a:t>
            </a:r>
            <a:r>
              <a:rPr lang="tr-TR" sz="2400" dirty="0" smtClean="0">
                <a:latin typeface="Calibri" pitchFamily="34" charset="0"/>
              </a:rPr>
              <a:t> sebep olur.</a:t>
            </a:r>
          </a:p>
          <a:p>
            <a:r>
              <a:rPr lang="tr-TR" sz="2400" dirty="0" smtClean="0">
                <a:latin typeface="Calibri" pitchFamily="34" charset="0"/>
              </a:rPr>
              <a:t>Böbrek üstü bezlerinden adrenalin ve </a:t>
            </a:r>
            <a:r>
              <a:rPr lang="tr-TR" sz="2400" dirty="0" err="1" smtClean="0">
                <a:latin typeface="Calibri" pitchFamily="34" charset="0"/>
              </a:rPr>
              <a:t>noradrenalin</a:t>
            </a:r>
            <a:r>
              <a:rPr lang="tr-TR" sz="2400" dirty="0" smtClean="0">
                <a:latin typeface="Calibri" pitchFamily="34" charset="0"/>
              </a:rPr>
              <a:t> salgılanmasını arttırır.</a:t>
            </a:r>
          </a:p>
          <a:p>
            <a:r>
              <a:rPr lang="tr-TR" sz="2400" dirty="0" smtClean="0">
                <a:latin typeface="Calibri" pitchFamily="34" charset="0"/>
              </a:rPr>
              <a:t>Erkeklerde testosteron hormonu düzeyini düşürür ve östrojen hormonu düzeyini yükseltir.</a:t>
            </a:r>
          </a:p>
          <a:p>
            <a:r>
              <a:rPr lang="tr-TR" sz="2400" dirty="0" smtClean="0">
                <a:latin typeface="Calibri" pitchFamily="34" charset="0"/>
              </a:rPr>
              <a:t>…</a:t>
            </a:r>
            <a:endParaRPr lang="tr-TR" sz="2400" dirty="0">
              <a:latin typeface="Calibri" pitchFamily="34" charset="0"/>
            </a:endParaRP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258</TotalTime>
  <Words>742</Words>
  <Application>Microsoft Office PowerPoint</Application>
  <PresentationFormat>Özel</PresentationFormat>
  <Paragraphs>78</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Wisp</vt:lpstr>
      <vt:lpstr>Bağımlılık yapan maddeler</vt:lpstr>
      <vt:lpstr>Tütün (Sigara)</vt:lpstr>
      <vt:lpstr>Etkileri</vt:lpstr>
      <vt:lpstr>Sigara Kullanımına Bağlı Ölüm Oranları </vt:lpstr>
      <vt:lpstr>Slayt 5</vt:lpstr>
      <vt:lpstr>Slayt 6</vt:lpstr>
      <vt:lpstr>Slayt 7</vt:lpstr>
      <vt:lpstr>Alkol</vt:lpstr>
      <vt:lpstr>Etkileri</vt:lpstr>
      <vt:lpstr>Yoksunluk Belirtileri</vt:lpstr>
      <vt:lpstr>Kafein</vt:lpstr>
      <vt:lpstr>Kafein</vt:lpstr>
      <vt:lpstr>Etki Mekanizması</vt:lpstr>
      <vt:lpstr>Bağımlılık</vt:lpstr>
      <vt:lpstr>Yoksunluk Belirtileri</vt:lpstr>
      <vt:lpstr>TEŞEKKÜRLER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BAĞIMLILIĞI İLE İLGİLİ İSTATİSTİKLER</dc:title>
  <dc:creator>MaryaM</dc:creator>
  <cp:lastModifiedBy>NAZAN</cp:lastModifiedBy>
  <cp:revision>87</cp:revision>
  <dcterms:created xsi:type="dcterms:W3CDTF">2019-09-21T18:36:17Z</dcterms:created>
  <dcterms:modified xsi:type="dcterms:W3CDTF">2019-09-30T16:29:54Z</dcterms:modified>
</cp:coreProperties>
</file>