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83" r:id="rId3"/>
    <p:sldId id="289" r:id="rId4"/>
    <p:sldId id="290" r:id="rId5"/>
    <p:sldId id="388" r:id="rId6"/>
    <p:sldId id="303" r:id="rId7"/>
    <p:sldId id="305" r:id="rId8"/>
    <p:sldId id="306" r:id="rId9"/>
    <p:sldId id="330" r:id="rId10"/>
    <p:sldId id="332" r:id="rId11"/>
    <p:sldId id="333" r:id="rId12"/>
    <p:sldId id="334" r:id="rId13"/>
    <p:sldId id="335" r:id="rId14"/>
    <p:sldId id="336" r:id="rId15"/>
    <p:sldId id="341" r:id="rId16"/>
    <p:sldId id="343" r:id="rId17"/>
    <p:sldId id="346" r:id="rId18"/>
    <p:sldId id="347" r:id="rId19"/>
    <p:sldId id="355" r:id="rId20"/>
    <p:sldId id="356" r:id="rId21"/>
    <p:sldId id="359" r:id="rId22"/>
    <p:sldId id="360" r:id="rId23"/>
    <p:sldId id="361" r:id="rId24"/>
    <p:sldId id="362" r:id="rId25"/>
    <p:sldId id="363" r:id="rId26"/>
    <p:sldId id="364" r:id="rId27"/>
    <p:sldId id="365" r:id="rId28"/>
    <p:sldId id="366" r:id="rId29"/>
    <p:sldId id="367" r:id="rId30"/>
    <p:sldId id="368" r:id="rId31"/>
    <p:sldId id="389" r:id="rId32"/>
    <p:sldId id="390" r:id="rId33"/>
    <p:sldId id="426" r:id="rId34"/>
    <p:sldId id="391" r:id="rId35"/>
    <p:sldId id="392" r:id="rId36"/>
    <p:sldId id="427" r:id="rId37"/>
    <p:sldId id="420" r:id="rId38"/>
    <p:sldId id="421" r:id="rId39"/>
    <p:sldId id="422" r:id="rId40"/>
    <p:sldId id="386" r:id="rId4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FC600-B84A-4D90-B612-87B1B4A128ED}" type="datetimeFigureOut">
              <a:rPr lang="tr-TR" smtClean="0"/>
              <a:t>12.05.2019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83D360-5889-4612-BF96-EDEFE81C6A1D}" type="slidenum">
              <a:rPr lang="tr-TR" smtClean="0"/>
              <a:t>‹#›</a:t>
            </a:fld>
            <a:endParaRPr lang="tr-TR"/>
          </a:p>
        </p:txBody>
      </p:sp>
    </p:spTree>
    <p:extLst>
      <p:ext uri="{BB962C8B-B14F-4D97-AF65-F5344CB8AC3E}">
        <p14:creationId xmlns:p14="http://schemas.microsoft.com/office/powerpoint/2010/main" val="2930897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289184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Rot="1" noChangeAspect="1" noChangeArrowheads="1" noTextEdit="1"/>
          </p:cNvSpPr>
          <p:nvPr>
            <p:ph type="sldImg"/>
          </p:nvPr>
        </p:nvSpPr>
        <p:spPr>
          <a:ln/>
        </p:spPr>
      </p:sp>
      <p:sp>
        <p:nvSpPr>
          <p:cNvPr id="7782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102144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Rot="1" noChangeAspect="1" noChangeArrowheads="1" noTextEdit="1"/>
          </p:cNvSpPr>
          <p:nvPr>
            <p:ph type="sldImg"/>
          </p:nvPr>
        </p:nvSpPr>
        <p:spPr>
          <a:ln/>
        </p:spPr>
      </p:sp>
      <p:sp>
        <p:nvSpPr>
          <p:cNvPr id="8806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7764569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Rot="1" noChangeAspect="1" noChangeArrowheads="1" noTextEdit="1"/>
          </p:cNvSpPr>
          <p:nvPr>
            <p:ph type="sldImg"/>
          </p:nvPr>
        </p:nvSpPr>
        <p:spPr>
          <a:ln/>
        </p:spPr>
      </p:sp>
      <p:sp>
        <p:nvSpPr>
          <p:cNvPr id="9625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2528235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Rot="1" noChangeAspect="1" noChangeArrowheads="1" noTextEdit="1"/>
          </p:cNvSpPr>
          <p:nvPr>
            <p:ph type="sldImg"/>
          </p:nvPr>
        </p:nvSpPr>
        <p:spPr>
          <a:ln/>
        </p:spPr>
      </p:sp>
      <p:sp>
        <p:nvSpPr>
          <p:cNvPr id="9830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8064796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Rot="1" noChangeAspect="1" noChangeArrowheads="1" noTextEdit="1"/>
          </p:cNvSpPr>
          <p:nvPr>
            <p:ph type="sldImg"/>
          </p:nvPr>
        </p:nvSpPr>
        <p:spPr>
          <a:ln/>
        </p:spPr>
      </p:sp>
      <p:sp>
        <p:nvSpPr>
          <p:cNvPr id="11469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40126925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Grp="1" noRot="1" noChangeAspect="1" noChangeArrowheads="1" noTextEdit="1"/>
          </p:cNvSpPr>
          <p:nvPr>
            <p:ph type="sldImg"/>
          </p:nvPr>
        </p:nvSpPr>
        <p:spPr>
          <a:ln/>
        </p:spPr>
      </p:sp>
      <p:sp>
        <p:nvSpPr>
          <p:cNvPr id="11673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6525684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2"/>
          <p:cNvSpPr>
            <a:spLocks noGrp="1" noRot="1" noChangeAspect="1" noChangeArrowheads="1" noTextEdit="1"/>
          </p:cNvSpPr>
          <p:nvPr>
            <p:ph type="sldImg"/>
          </p:nvPr>
        </p:nvSpPr>
        <p:spPr>
          <a:ln/>
        </p:spPr>
      </p:sp>
      <p:sp>
        <p:nvSpPr>
          <p:cNvPr id="12288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3353974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2"/>
          <p:cNvSpPr>
            <a:spLocks noGrp="1" noRot="1" noChangeAspect="1" noChangeArrowheads="1" noTextEdit="1"/>
          </p:cNvSpPr>
          <p:nvPr>
            <p:ph type="sldImg"/>
          </p:nvPr>
        </p:nvSpPr>
        <p:spPr>
          <a:ln/>
        </p:spPr>
      </p:sp>
      <p:sp>
        <p:nvSpPr>
          <p:cNvPr id="12493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42124190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2"/>
          <p:cNvSpPr>
            <a:spLocks noGrp="1" noRot="1" noChangeAspect="1" noChangeArrowheads="1" noTextEdit="1"/>
          </p:cNvSpPr>
          <p:nvPr>
            <p:ph type="sldImg"/>
          </p:nvPr>
        </p:nvSpPr>
        <p:spPr>
          <a:ln/>
        </p:spPr>
      </p:sp>
      <p:sp>
        <p:nvSpPr>
          <p:cNvPr id="12697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42712799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2"/>
          <p:cNvSpPr>
            <a:spLocks noGrp="1" noRot="1" noChangeAspect="1" noChangeArrowheads="1" noTextEdit="1"/>
          </p:cNvSpPr>
          <p:nvPr>
            <p:ph type="sldImg"/>
          </p:nvPr>
        </p:nvSpPr>
        <p:spPr>
          <a:ln/>
        </p:spPr>
      </p:sp>
      <p:sp>
        <p:nvSpPr>
          <p:cNvPr id="12902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573590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ChangeArrowheads="1" noTextEdit="1"/>
          </p:cNvSpPr>
          <p:nvPr>
            <p:ph type="sldImg"/>
          </p:nvPr>
        </p:nvSpPr>
        <p:spPr>
          <a:ln/>
        </p:spPr>
      </p:sp>
      <p:sp>
        <p:nvSpPr>
          <p:cNvPr id="2662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9924164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2"/>
          <p:cNvSpPr>
            <a:spLocks noGrp="1" noRot="1" noChangeAspect="1" noChangeArrowheads="1" noTextEdit="1"/>
          </p:cNvSpPr>
          <p:nvPr>
            <p:ph type="sldImg"/>
          </p:nvPr>
        </p:nvSpPr>
        <p:spPr>
          <a:ln/>
        </p:spPr>
      </p:sp>
      <p:sp>
        <p:nvSpPr>
          <p:cNvPr id="13107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4592835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Grp="1" noRot="1" noChangeAspect="1" noChangeArrowheads="1" noTextEdit="1"/>
          </p:cNvSpPr>
          <p:nvPr>
            <p:ph type="sldImg"/>
          </p:nvPr>
        </p:nvSpPr>
        <p:spPr>
          <a:ln/>
        </p:spPr>
      </p:sp>
      <p:sp>
        <p:nvSpPr>
          <p:cNvPr id="13312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8293500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Grp="1" noRot="1" noChangeAspect="1" noChangeArrowheads="1" noTextEdit="1"/>
          </p:cNvSpPr>
          <p:nvPr>
            <p:ph type="sldImg"/>
          </p:nvPr>
        </p:nvSpPr>
        <p:spPr>
          <a:ln/>
        </p:spPr>
      </p:sp>
      <p:sp>
        <p:nvSpPr>
          <p:cNvPr id="13517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552283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2"/>
          <p:cNvSpPr>
            <a:spLocks noGrp="1" noRot="1" noChangeAspect="1" noChangeArrowheads="1" noTextEdit="1"/>
          </p:cNvSpPr>
          <p:nvPr>
            <p:ph type="sldImg"/>
          </p:nvPr>
        </p:nvSpPr>
        <p:spPr>
          <a:ln/>
        </p:spPr>
      </p:sp>
      <p:sp>
        <p:nvSpPr>
          <p:cNvPr id="13721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3021587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2"/>
          <p:cNvSpPr>
            <a:spLocks noGrp="1" noRot="1" noChangeAspect="1" noChangeArrowheads="1" noTextEdit="1"/>
          </p:cNvSpPr>
          <p:nvPr>
            <p:ph type="sldImg"/>
          </p:nvPr>
        </p:nvSpPr>
        <p:spPr>
          <a:ln/>
        </p:spPr>
      </p:sp>
      <p:sp>
        <p:nvSpPr>
          <p:cNvPr id="13926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3077111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2"/>
          <p:cNvSpPr>
            <a:spLocks noGrp="1" noRot="1" noChangeAspect="1" noChangeArrowheads="1" noTextEdit="1"/>
          </p:cNvSpPr>
          <p:nvPr>
            <p:ph type="sldImg"/>
          </p:nvPr>
        </p:nvSpPr>
        <p:spPr>
          <a:ln/>
        </p:spPr>
      </p:sp>
      <p:sp>
        <p:nvSpPr>
          <p:cNvPr id="14131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1086976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Rectangle 2"/>
          <p:cNvSpPr>
            <a:spLocks noGrp="1" noRot="1" noChangeAspect="1" noChangeArrowheads="1" noTextEdit="1"/>
          </p:cNvSpPr>
          <p:nvPr>
            <p:ph type="sldImg"/>
          </p:nvPr>
        </p:nvSpPr>
        <p:spPr>
          <a:ln/>
        </p:spPr>
      </p:sp>
      <p:sp>
        <p:nvSpPr>
          <p:cNvPr id="17613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25322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noTextEdit="1"/>
          </p:cNvSpPr>
          <p:nvPr>
            <p:ph type="sldImg"/>
          </p:nvPr>
        </p:nvSpPr>
        <p:spPr>
          <a:ln/>
        </p:spPr>
      </p:sp>
      <p:sp>
        <p:nvSpPr>
          <p:cNvPr id="2867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042833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noChangeArrowheads="1" noTextEdit="1"/>
          </p:cNvSpPr>
          <p:nvPr>
            <p:ph type="sldImg"/>
          </p:nvPr>
        </p:nvSpPr>
        <p:spPr>
          <a:ln/>
        </p:spPr>
      </p:sp>
      <p:sp>
        <p:nvSpPr>
          <p:cNvPr id="5120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125064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ChangeArrowheads="1" noTextEdit="1"/>
          </p:cNvSpPr>
          <p:nvPr>
            <p:ph type="sldImg"/>
          </p:nvPr>
        </p:nvSpPr>
        <p:spPr>
          <a:ln/>
        </p:spPr>
      </p:sp>
      <p:sp>
        <p:nvSpPr>
          <p:cNvPr id="5529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994977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Rot="1" noChangeAspect="1" noChangeArrowheads="1" noTextEdit="1"/>
          </p:cNvSpPr>
          <p:nvPr>
            <p:ph type="sldImg"/>
          </p:nvPr>
        </p:nvSpPr>
        <p:spPr>
          <a:ln/>
        </p:spPr>
      </p:sp>
      <p:sp>
        <p:nvSpPr>
          <p:cNvPr id="6758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027910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Rot="1" noChangeAspect="1" noChangeArrowheads="1" noTextEdit="1"/>
          </p:cNvSpPr>
          <p:nvPr>
            <p:ph type="sldImg"/>
          </p:nvPr>
        </p:nvSpPr>
        <p:spPr>
          <a:ln/>
        </p:spPr>
      </p:sp>
      <p:sp>
        <p:nvSpPr>
          <p:cNvPr id="7168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266579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Rot="1" noChangeAspect="1" noChangeArrowheads="1" noTextEdit="1"/>
          </p:cNvSpPr>
          <p:nvPr>
            <p:ph type="sldImg"/>
          </p:nvPr>
        </p:nvSpPr>
        <p:spPr>
          <a:ln/>
        </p:spPr>
      </p:sp>
      <p:sp>
        <p:nvSpPr>
          <p:cNvPr id="7373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0312814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Rot="1" noChangeAspect="1" noChangeArrowheads="1" noTextEdit="1"/>
          </p:cNvSpPr>
          <p:nvPr>
            <p:ph type="sldImg"/>
          </p:nvPr>
        </p:nvSpPr>
        <p:spPr>
          <a:ln/>
        </p:spPr>
      </p:sp>
      <p:sp>
        <p:nvSpPr>
          <p:cNvPr id="7577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543948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732CD86-1B19-4BC4-B4F5-703B9E7E6B5C}" type="datetimeFigureOut">
              <a:rPr lang="tr-TR" smtClean="0"/>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4216768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732CD86-1B19-4BC4-B4F5-703B9E7E6B5C}" type="datetimeFigureOut">
              <a:rPr lang="tr-TR" smtClean="0"/>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4207335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732CD86-1B19-4BC4-B4F5-703B9E7E6B5C}" type="datetimeFigureOut">
              <a:rPr lang="tr-TR" smtClean="0"/>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2126360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732CD86-1B19-4BC4-B4F5-703B9E7E6B5C}" type="datetimeFigureOut">
              <a:rPr lang="tr-TR" smtClean="0"/>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1246092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732CD86-1B19-4BC4-B4F5-703B9E7E6B5C}" type="datetimeFigureOut">
              <a:rPr lang="tr-TR" smtClean="0"/>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1235675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732CD86-1B19-4BC4-B4F5-703B9E7E6B5C}" type="datetimeFigureOut">
              <a:rPr lang="tr-TR" smtClean="0"/>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4211748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732CD86-1B19-4BC4-B4F5-703B9E7E6B5C}" type="datetimeFigureOut">
              <a:rPr lang="tr-TR" smtClean="0"/>
              <a:t>12.05.2019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304283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732CD86-1B19-4BC4-B4F5-703B9E7E6B5C}" type="datetimeFigureOut">
              <a:rPr lang="tr-TR" smtClean="0"/>
              <a:t>12.05.2019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1422789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732CD86-1B19-4BC4-B4F5-703B9E7E6B5C}" type="datetimeFigureOut">
              <a:rPr lang="tr-TR" smtClean="0"/>
              <a:t>12.05.2019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2498506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732CD86-1B19-4BC4-B4F5-703B9E7E6B5C}" type="datetimeFigureOut">
              <a:rPr lang="tr-TR" smtClean="0"/>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242631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732CD86-1B19-4BC4-B4F5-703B9E7E6B5C}" type="datetimeFigureOut">
              <a:rPr lang="tr-TR" smtClean="0"/>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1545267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32CD86-1B19-4BC4-B4F5-703B9E7E6B5C}" type="datetimeFigureOut">
              <a:rPr lang="tr-TR" smtClean="0"/>
              <a:t>12.05.2019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ED2541-D0BA-4956-A3C1-51348A7DF974}" type="slidenum">
              <a:rPr lang="tr-TR" smtClean="0"/>
              <a:t>‹#›</a:t>
            </a:fld>
            <a:endParaRPr lang="tr-TR"/>
          </a:p>
        </p:txBody>
      </p:sp>
    </p:spTree>
    <p:extLst>
      <p:ext uri="{BB962C8B-B14F-4D97-AF65-F5344CB8AC3E}">
        <p14:creationId xmlns:p14="http://schemas.microsoft.com/office/powerpoint/2010/main" val="452136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Kriz İletişimi </a:t>
            </a:r>
            <a:endParaRPr lang="tr-TR" dirty="0"/>
          </a:p>
        </p:txBody>
      </p:sp>
      <p:sp>
        <p:nvSpPr>
          <p:cNvPr id="3" name="Alt Başlık 2"/>
          <p:cNvSpPr>
            <a:spLocks noGrp="1"/>
          </p:cNvSpPr>
          <p:nvPr>
            <p:ph type="subTitle" idx="1"/>
          </p:nvPr>
        </p:nvSpPr>
        <p:spPr/>
        <p:txBody>
          <a:bodyPr>
            <a:normAutofit/>
          </a:bodyPr>
          <a:lstStyle/>
          <a:p>
            <a:endParaRPr lang="tr-TR" sz="3000" dirty="0"/>
          </a:p>
        </p:txBody>
      </p:sp>
    </p:spTree>
    <p:extLst>
      <p:ext uri="{BB962C8B-B14F-4D97-AF65-F5344CB8AC3E}">
        <p14:creationId xmlns:p14="http://schemas.microsoft.com/office/powerpoint/2010/main" val="2583761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69634" name="2 İçerik Yer Tutucusu"/>
          <p:cNvSpPr>
            <a:spLocks noGrp="1"/>
          </p:cNvSpPr>
          <p:nvPr>
            <p:ph idx="1"/>
          </p:nvPr>
        </p:nvSpPr>
        <p:spPr/>
        <p:txBody>
          <a:bodyPr/>
          <a:lstStyle/>
          <a:p>
            <a:r>
              <a:rPr lang="tr-TR" altLang="tr-TR" dirty="0" err="1" smtClean="0"/>
              <a:t>Yaşanan</a:t>
            </a:r>
            <a:r>
              <a:rPr lang="tr-TR" altLang="tr-TR" dirty="0" smtClean="0"/>
              <a:t> krizin </a:t>
            </a:r>
            <a:r>
              <a:rPr lang="tr-TR" altLang="tr-TR" dirty="0" err="1" smtClean="0"/>
              <a:t>büyüklüğüne</a:t>
            </a:r>
            <a:r>
              <a:rPr lang="tr-TR" altLang="tr-TR" dirty="0" smtClean="0"/>
              <a:t> </a:t>
            </a:r>
            <a:r>
              <a:rPr lang="tr-TR" altLang="tr-TR" dirty="0" err="1" smtClean="0"/>
              <a:t>bağlı</a:t>
            </a:r>
            <a:r>
              <a:rPr lang="tr-TR" altLang="tr-TR" dirty="0" smtClean="0"/>
              <a:t> olarak kriz </a:t>
            </a:r>
            <a:r>
              <a:rPr lang="tr-TR" altLang="tr-TR" dirty="0" err="1" smtClean="0"/>
              <a:t>iletişimi</a:t>
            </a:r>
            <a:r>
              <a:rPr lang="tr-TR" altLang="tr-TR" dirty="0" smtClean="0"/>
              <a:t> sürecinde sadece belirli hedef kitlelerle </a:t>
            </a:r>
            <a:r>
              <a:rPr lang="tr-TR" altLang="tr-TR" dirty="0" err="1" smtClean="0"/>
              <a:t>iletişime</a:t>
            </a:r>
            <a:r>
              <a:rPr lang="tr-TR" altLang="tr-TR" dirty="0" smtClean="0"/>
              <a:t> girmek ya da kurumun tüm mevcut hedef kitlelerini göz önünde bulundurmak gerekebilir.</a:t>
            </a:r>
          </a:p>
          <a:p>
            <a:endParaRPr lang="tr-TR" altLang="tr-TR" dirty="0" smtClean="0"/>
          </a:p>
        </p:txBody>
      </p:sp>
    </p:spTree>
    <p:extLst>
      <p:ext uri="{BB962C8B-B14F-4D97-AF65-F5344CB8AC3E}">
        <p14:creationId xmlns:p14="http://schemas.microsoft.com/office/powerpoint/2010/main" val="14529462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Bir Kriz İletişimi Planı</a:t>
            </a:r>
          </a:p>
        </p:txBody>
      </p:sp>
      <p:sp>
        <p:nvSpPr>
          <p:cNvPr id="70658" name="2 İçerik Yer Tutucusu"/>
          <p:cNvSpPr>
            <a:spLocks noGrp="1"/>
          </p:cNvSpPr>
          <p:nvPr>
            <p:ph idx="1"/>
          </p:nvPr>
        </p:nvSpPr>
        <p:spPr/>
        <p:txBody>
          <a:bodyPr/>
          <a:lstStyle/>
          <a:p>
            <a:r>
              <a:rPr lang="tr-TR" altLang="tr-TR" dirty="0" smtClean="0"/>
              <a:t>Kriz durumunda örgütün göstereceği tavra ilişkin ayrıntılı bir yönerge sağlamalı,</a:t>
            </a:r>
          </a:p>
          <a:p>
            <a:r>
              <a:rPr lang="tr-TR" altLang="tr-TR" dirty="0" smtClean="0"/>
              <a:t>Potansiyel acil durumları öngörerek yanıtlar geliştirmeli,</a:t>
            </a:r>
          </a:p>
          <a:p>
            <a:r>
              <a:rPr lang="tr-TR" altLang="tr-TR" dirty="0" smtClean="0"/>
              <a:t>Gerekli ekipmanları ve personeli tespit etmeli,</a:t>
            </a:r>
          </a:p>
          <a:p>
            <a:r>
              <a:rPr lang="tr-TR" altLang="tr-TR" dirty="0" smtClean="0"/>
              <a:t>Kriz dönemlerine ilişkin prosedürlere dair kılavuzlar ve kontrol listeleri sunmalı.</a:t>
            </a:r>
          </a:p>
          <a:p>
            <a:endParaRPr lang="tr-TR" altLang="tr-TR" dirty="0" smtClean="0"/>
          </a:p>
          <a:p>
            <a:endParaRPr lang="tr-TR" altLang="tr-TR" dirty="0"/>
          </a:p>
        </p:txBody>
      </p:sp>
    </p:spTree>
    <p:extLst>
      <p:ext uri="{BB962C8B-B14F-4D97-AF65-F5344CB8AC3E}">
        <p14:creationId xmlns:p14="http://schemas.microsoft.com/office/powerpoint/2010/main" val="21282491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Kriz Dönemlerinde İletişim Kurarken</a:t>
            </a:r>
            <a:endParaRPr lang="tr-TR" altLang="tr-TR"/>
          </a:p>
        </p:txBody>
      </p:sp>
      <p:sp>
        <p:nvSpPr>
          <p:cNvPr id="72706" name="2 İçerik Yer Tutucusu"/>
          <p:cNvSpPr>
            <a:spLocks noGrp="1"/>
          </p:cNvSpPr>
          <p:nvPr>
            <p:ph idx="1"/>
          </p:nvPr>
        </p:nvSpPr>
        <p:spPr/>
        <p:txBody>
          <a:bodyPr/>
          <a:lstStyle/>
          <a:p>
            <a:r>
              <a:rPr lang="tr-TR" altLang="tr-TR" smtClean="0"/>
              <a:t>Söyleyin</a:t>
            </a:r>
          </a:p>
          <a:p>
            <a:r>
              <a:rPr lang="tr-TR" altLang="tr-TR" smtClean="0"/>
              <a:t>Hızlı bir şekilde söyleyin</a:t>
            </a:r>
          </a:p>
          <a:p>
            <a:r>
              <a:rPr lang="tr-TR" altLang="tr-TR" smtClean="0"/>
              <a:t>Doğruyu hızlı bir şekilde söyleyin</a:t>
            </a:r>
          </a:p>
          <a:p>
            <a:endParaRPr lang="tr-TR" altLang="tr-TR" smtClean="0"/>
          </a:p>
        </p:txBody>
      </p:sp>
    </p:spTree>
    <p:extLst>
      <p:ext uri="{BB962C8B-B14F-4D97-AF65-F5344CB8AC3E}">
        <p14:creationId xmlns:p14="http://schemas.microsoft.com/office/powerpoint/2010/main" val="3891435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Kriz iletişimi kurarken temel ilkeler</a:t>
            </a:r>
            <a:endParaRPr lang="tr-TR" altLang="tr-TR"/>
          </a:p>
        </p:txBody>
      </p:sp>
      <p:sp>
        <p:nvSpPr>
          <p:cNvPr id="74754" name="2 İçerik Yer Tutucusu"/>
          <p:cNvSpPr>
            <a:spLocks noGrp="1"/>
          </p:cNvSpPr>
          <p:nvPr>
            <p:ph idx="1"/>
          </p:nvPr>
        </p:nvSpPr>
        <p:spPr/>
        <p:txBody>
          <a:bodyPr/>
          <a:lstStyle/>
          <a:p>
            <a:r>
              <a:rPr lang="tr-TR" altLang="tr-TR" dirty="0" smtClean="0"/>
              <a:t>Dürüstlük</a:t>
            </a:r>
          </a:p>
          <a:p>
            <a:r>
              <a:rPr lang="tr-TR" altLang="tr-TR" dirty="0" smtClean="0"/>
              <a:t>Öncelik</a:t>
            </a:r>
          </a:p>
          <a:p>
            <a:r>
              <a:rPr lang="tr-TR" altLang="tr-TR" dirty="0" smtClean="0"/>
              <a:t>Tutarlılık</a:t>
            </a:r>
          </a:p>
          <a:p>
            <a:r>
              <a:rPr lang="tr-TR" altLang="tr-TR" dirty="0" smtClean="0"/>
              <a:t>İlgi </a:t>
            </a:r>
          </a:p>
          <a:p>
            <a:endParaRPr lang="tr-TR" altLang="tr-TR" dirty="0" smtClean="0"/>
          </a:p>
        </p:txBody>
      </p:sp>
    </p:spTree>
    <p:extLst>
      <p:ext uri="{BB962C8B-B14F-4D97-AF65-F5344CB8AC3E}">
        <p14:creationId xmlns:p14="http://schemas.microsoft.com/office/powerpoint/2010/main" val="2859386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Hedef gruplar</a:t>
            </a:r>
          </a:p>
        </p:txBody>
      </p:sp>
      <p:sp>
        <p:nvSpPr>
          <p:cNvPr id="76802" name="2 İçerik Yer Tutucusu"/>
          <p:cNvSpPr>
            <a:spLocks noGrp="1"/>
          </p:cNvSpPr>
          <p:nvPr>
            <p:ph idx="1"/>
          </p:nvPr>
        </p:nvSpPr>
        <p:spPr/>
        <p:txBody>
          <a:bodyPr/>
          <a:lstStyle/>
          <a:p>
            <a:r>
              <a:rPr lang="tr-TR" altLang="tr-TR" dirty="0" smtClean="0"/>
              <a:t>Çalışanlar</a:t>
            </a:r>
          </a:p>
          <a:p>
            <a:r>
              <a:rPr lang="tr-TR" altLang="tr-TR" dirty="0" smtClean="0"/>
              <a:t>Medya</a:t>
            </a:r>
          </a:p>
          <a:p>
            <a:r>
              <a:rPr lang="tr-TR" altLang="tr-TR" dirty="0" smtClean="0"/>
              <a:t>Yönetsel  kuruluşlar</a:t>
            </a:r>
          </a:p>
          <a:p>
            <a:r>
              <a:rPr lang="tr-TR" altLang="tr-TR" dirty="0" smtClean="0"/>
              <a:t>Özel ilgi grupları</a:t>
            </a:r>
          </a:p>
        </p:txBody>
      </p:sp>
    </p:spTree>
    <p:extLst>
      <p:ext uri="{BB962C8B-B14F-4D97-AF65-F5344CB8AC3E}">
        <p14:creationId xmlns:p14="http://schemas.microsoft.com/office/powerpoint/2010/main" val="1716359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Medya </a:t>
            </a:r>
          </a:p>
        </p:txBody>
      </p:sp>
      <p:sp>
        <p:nvSpPr>
          <p:cNvPr id="87042" name="2 İçerik Yer Tutucusu"/>
          <p:cNvSpPr>
            <a:spLocks noGrp="1"/>
          </p:cNvSpPr>
          <p:nvPr>
            <p:ph idx="1"/>
          </p:nvPr>
        </p:nvSpPr>
        <p:spPr/>
        <p:txBody>
          <a:bodyPr/>
          <a:lstStyle/>
          <a:p>
            <a:r>
              <a:rPr lang="tr-TR" altLang="tr-TR" smtClean="0"/>
              <a:t>Yerel</a:t>
            </a:r>
          </a:p>
          <a:p>
            <a:r>
              <a:rPr lang="tr-TR" altLang="tr-TR" smtClean="0"/>
              <a:t>Ulusal</a:t>
            </a:r>
          </a:p>
          <a:p>
            <a:r>
              <a:rPr lang="tr-TR" altLang="tr-TR" smtClean="0"/>
              <a:t>Uluslararası</a:t>
            </a:r>
          </a:p>
          <a:p>
            <a:r>
              <a:rPr lang="tr-TR" altLang="tr-TR" smtClean="0"/>
              <a:t>Uzmanlaşmış</a:t>
            </a:r>
          </a:p>
        </p:txBody>
      </p:sp>
      <p:pic>
        <p:nvPicPr>
          <p:cNvPr id="87043" name="Picture 2" descr="C:\Users\Pınar\Desktop\MEDYA_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6063" y="857250"/>
            <a:ext cx="3333750" cy="457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8936005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Kriz sürecinde medya ile ilişkiler</a:t>
            </a:r>
          </a:p>
        </p:txBody>
      </p:sp>
      <p:sp>
        <p:nvSpPr>
          <p:cNvPr id="91138" name="2 İçerik Yer Tutucusu"/>
          <p:cNvSpPr>
            <a:spLocks noGrp="1"/>
          </p:cNvSpPr>
          <p:nvPr>
            <p:ph idx="1"/>
          </p:nvPr>
        </p:nvSpPr>
        <p:spPr/>
        <p:txBody>
          <a:bodyPr>
            <a:normAutofit fontScale="92500" lnSpcReduction="10000"/>
          </a:bodyPr>
          <a:lstStyle/>
          <a:p>
            <a:r>
              <a:rPr lang="tr-TR" altLang="tr-TR" dirty="0" smtClean="0"/>
              <a:t>Kriz dönemlerinde </a:t>
            </a:r>
            <a:r>
              <a:rPr lang="tr-TR" altLang="tr-TR" dirty="0" err="1" smtClean="0"/>
              <a:t>iletişim</a:t>
            </a:r>
            <a:r>
              <a:rPr lang="tr-TR" altLang="tr-TR" dirty="0" smtClean="0"/>
              <a:t> kurulması gereken en hayati hedef kitle medyadır çünkü insanlar kurumun </a:t>
            </a:r>
            <a:r>
              <a:rPr lang="tr-TR" altLang="tr-TR" dirty="0" err="1" smtClean="0"/>
              <a:t>yaşadığı</a:t>
            </a:r>
            <a:r>
              <a:rPr lang="tr-TR" altLang="tr-TR" dirty="0" smtClean="0"/>
              <a:t> kriz durumuna </a:t>
            </a:r>
            <a:r>
              <a:rPr lang="tr-TR" altLang="tr-TR" dirty="0" err="1" smtClean="0"/>
              <a:t>ilişkin</a:t>
            </a:r>
            <a:r>
              <a:rPr lang="tr-TR" altLang="tr-TR" dirty="0" smtClean="0"/>
              <a:t> bilgiyi medya </a:t>
            </a:r>
            <a:r>
              <a:rPr lang="tr-TR" altLang="tr-TR" dirty="0" err="1" smtClean="0"/>
              <a:t>dolayımıyla</a:t>
            </a:r>
            <a:r>
              <a:rPr lang="tr-TR" altLang="tr-TR" dirty="0" smtClean="0"/>
              <a:t> edinirler. Bu nedenden dolayı kriz sırasında ve sonrasında medyayla </a:t>
            </a:r>
            <a:r>
              <a:rPr lang="tr-TR" altLang="tr-TR" dirty="0" err="1" smtClean="0"/>
              <a:t>sağlıklı</a:t>
            </a:r>
            <a:r>
              <a:rPr lang="tr-TR" altLang="tr-TR" dirty="0" smtClean="0"/>
              <a:t> bir </a:t>
            </a:r>
            <a:r>
              <a:rPr lang="tr-TR" altLang="tr-TR" dirty="0" err="1" smtClean="0"/>
              <a:t>iletişim</a:t>
            </a:r>
            <a:r>
              <a:rPr lang="tr-TR" altLang="tr-TR" dirty="0" smtClean="0"/>
              <a:t> kurmak ve medyaya krize </a:t>
            </a:r>
            <a:r>
              <a:rPr lang="tr-TR" altLang="tr-TR" dirty="0" err="1" smtClean="0"/>
              <a:t>ilişkin</a:t>
            </a:r>
            <a:r>
              <a:rPr lang="tr-TR" altLang="tr-TR" dirty="0" smtClean="0"/>
              <a:t> </a:t>
            </a:r>
            <a:r>
              <a:rPr lang="tr-TR" altLang="tr-TR" dirty="0" err="1" smtClean="0"/>
              <a:t>aradığı</a:t>
            </a:r>
            <a:r>
              <a:rPr lang="tr-TR" altLang="tr-TR" dirty="0" smtClean="0"/>
              <a:t> bilgiyi sunmak çok önemlidir.</a:t>
            </a:r>
          </a:p>
          <a:p>
            <a:r>
              <a:rPr lang="tr-TR" altLang="tr-TR" dirty="0" smtClean="0"/>
              <a:t> Kurum medya ile bilgi </a:t>
            </a:r>
            <a:r>
              <a:rPr lang="tr-TR" altLang="tr-TR" dirty="0" err="1" smtClean="0"/>
              <a:t>paylaşmaya</a:t>
            </a:r>
            <a:r>
              <a:rPr lang="tr-TR" altLang="tr-TR" dirty="0" smtClean="0"/>
              <a:t> </a:t>
            </a:r>
            <a:r>
              <a:rPr lang="tr-TR" altLang="tr-TR" dirty="0" err="1" smtClean="0"/>
              <a:t>yanaşmadığı</a:t>
            </a:r>
            <a:r>
              <a:rPr lang="tr-TR" altLang="tr-TR" dirty="0" smtClean="0"/>
              <a:t> takdirde medya mensupları bu bilgileri </a:t>
            </a:r>
            <a:r>
              <a:rPr lang="tr-TR" altLang="tr-TR" dirty="0" err="1" smtClean="0"/>
              <a:t>başka</a:t>
            </a:r>
            <a:r>
              <a:rPr lang="tr-TR" altLang="tr-TR" dirty="0" smtClean="0"/>
              <a:t> kaynaklardan edinmeye yönelecekler ve bu da kurumun bilgi </a:t>
            </a:r>
            <a:r>
              <a:rPr lang="tr-TR" altLang="tr-TR" dirty="0" err="1" smtClean="0"/>
              <a:t>akışı</a:t>
            </a:r>
            <a:r>
              <a:rPr lang="tr-TR" altLang="tr-TR" dirty="0" smtClean="0"/>
              <a:t> üzerindeki kontrolünü ortadan kaldıracaktır. Kurumun kriz öncesinde olası bir kriz durumunda </a:t>
            </a:r>
            <a:r>
              <a:rPr lang="tr-TR" altLang="tr-TR" dirty="0" err="1" smtClean="0"/>
              <a:t>iletişim</a:t>
            </a:r>
            <a:r>
              <a:rPr lang="tr-TR" altLang="tr-TR" dirty="0" smtClean="0"/>
              <a:t> içinde olması gereken medya organlarını, bu medya organları içinde olası </a:t>
            </a:r>
            <a:r>
              <a:rPr lang="tr-TR" altLang="tr-TR" dirty="0" err="1" smtClean="0"/>
              <a:t>bağlantı</a:t>
            </a:r>
            <a:r>
              <a:rPr lang="tr-TR" altLang="tr-TR" dirty="0" smtClean="0"/>
              <a:t> isimlerini ve </a:t>
            </a:r>
            <a:r>
              <a:rPr lang="tr-TR" altLang="tr-TR" dirty="0" err="1" smtClean="0"/>
              <a:t>erişim</a:t>
            </a:r>
            <a:r>
              <a:rPr lang="tr-TR" altLang="tr-TR" dirty="0" smtClean="0"/>
              <a:t> bilgilerini önceden belirlemesi ve medyayla bu süreçte </a:t>
            </a:r>
            <a:r>
              <a:rPr lang="tr-TR" altLang="tr-TR" dirty="0" err="1" smtClean="0"/>
              <a:t>ilişkileri</a:t>
            </a:r>
            <a:r>
              <a:rPr lang="tr-TR" altLang="tr-TR" dirty="0" smtClean="0"/>
              <a:t> yönetmeye </a:t>
            </a:r>
            <a:r>
              <a:rPr lang="tr-TR" altLang="tr-TR" dirty="0" err="1" smtClean="0"/>
              <a:t>ilişkin</a:t>
            </a:r>
            <a:r>
              <a:rPr lang="tr-TR" altLang="tr-TR" dirty="0" smtClean="0"/>
              <a:t> bir stratejiyi önceden </a:t>
            </a:r>
            <a:r>
              <a:rPr lang="tr-TR" altLang="tr-TR" dirty="0" err="1" smtClean="0"/>
              <a:t>geliştirmesi</a:t>
            </a:r>
            <a:r>
              <a:rPr lang="tr-TR" altLang="tr-TR" dirty="0" smtClean="0"/>
              <a:t> önem </a:t>
            </a:r>
            <a:r>
              <a:rPr lang="tr-TR" altLang="tr-TR" dirty="0" err="1" smtClean="0"/>
              <a:t>taşır</a:t>
            </a:r>
            <a:r>
              <a:rPr lang="tr-TR" altLang="tr-TR" dirty="0" smtClean="0"/>
              <a:t>.</a:t>
            </a:r>
          </a:p>
          <a:p>
            <a:endParaRPr lang="tr-TR" altLang="tr-TR" dirty="0"/>
          </a:p>
        </p:txBody>
      </p:sp>
    </p:spTree>
    <p:extLst>
      <p:ext uri="{BB962C8B-B14F-4D97-AF65-F5344CB8AC3E}">
        <p14:creationId xmlns:p14="http://schemas.microsoft.com/office/powerpoint/2010/main" val="3458609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Kriz iletişimi takımı</a:t>
            </a:r>
          </a:p>
        </p:txBody>
      </p:sp>
      <p:sp>
        <p:nvSpPr>
          <p:cNvPr id="95234" name="2 İçerik Yer Tutucusu"/>
          <p:cNvSpPr>
            <a:spLocks noGrp="1"/>
          </p:cNvSpPr>
          <p:nvPr>
            <p:ph idx="1"/>
          </p:nvPr>
        </p:nvSpPr>
        <p:spPr/>
        <p:txBody>
          <a:bodyPr/>
          <a:lstStyle/>
          <a:p>
            <a:r>
              <a:rPr lang="tr-TR" altLang="tr-TR" dirty="0" smtClean="0"/>
              <a:t>Krize ilişkin enformasyonu medya </a:t>
            </a:r>
            <a:r>
              <a:rPr lang="tr-TR" altLang="tr-TR" dirty="0" err="1" smtClean="0"/>
              <a:t>dolayımıyla</a:t>
            </a:r>
            <a:r>
              <a:rPr lang="tr-TR" altLang="tr-TR" dirty="0" smtClean="0"/>
              <a:t> kamu ile paylaşır,</a:t>
            </a:r>
          </a:p>
          <a:p>
            <a:r>
              <a:rPr lang="tr-TR" altLang="tr-TR" dirty="0" smtClean="0"/>
              <a:t>Basın bültenleri hazırlar ve dağıtır,</a:t>
            </a:r>
          </a:p>
          <a:p>
            <a:r>
              <a:rPr lang="tr-TR" altLang="tr-TR" dirty="0" smtClean="0"/>
              <a:t>Medyaya ve kamuya ulaşacak tüm materyalleri denetler,</a:t>
            </a:r>
          </a:p>
          <a:p>
            <a:r>
              <a:rPr lang="tr-TR" altLang="tr-TR" dirty="0" smtClean="0"/>
              <a:t>Medyadan gelecek soruları yanıtlar,</a:t>
            </a:r>
          </a:p>
          <a:p>
            <a:r>
              <a:rPr lang="tr-TR" altLang="tr-TR" dirty="0" smtClean="0"/>
              <a:t>Medya kontak listesini oluşturur ve günceller,</a:t>
            </a:r>
          </a:p>
          <a:p>
            <a:endParaRPr lang="tr-TR" altLang="tr-TR" dirty="0" smtClean="0"/>
          </a:p>
        </p:txBody>
      </p:sp>
    </p:spTree>
    <p:extLst>
      <p:ext uri="{BB962C8B-B14F-4D97-AF65-F5344CB8AC3E}">
        <p14:creationId xmlns:p14="http://schemas.microsoft.com/office/powerpoint/2010/main" val="203840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97282" name="2 İçerik Yer Tutucusu"/>
          <p:cNvSpPr>
            <a:spLocks noGrp="1"/>
          </p:cNvSpPr>
          <p:nvPr>
            <p:ph idx="1"/>
          </p:nvPr>
        </p:nvSpPr>
        <p:spPr/>
        <p:txBody>
          <a:bodyPr/>
          <a:lstStyle/>
          <a:p>
            <a:r>
              <a:rPr lang="tr-TR" altLang="tr-TR" smtClean="0"/>
              <a:t>Krizi sürekli takip eder ve bilgileri günceller,</a:t>
            </a:r>
          </a:p>
          <a:p>
            <a:r>
              <a:rPr lang="tr-TR" altLang="tr-TR" smtClean="0"/>
              <a:t>Kaynakların her an uygun durumda olduğu konusundan emin olur (insanlar, ekipmanlar, kaynaklar),</a:t>
            </a:r>
          </a:p>
          <a:p>
            <a:r>
              <a:rPr lang="tr-TR" altLang="tr-TR" smtClean="0"/>
              <a:t>Kriz döneminde konuşacak sözcüye gerekli desteği sağlar,</a:t>
            </a:r>
          </a:p>
          <a:p>
            <a:r>
              <a:rPr lang="tr-TR" altLang="tr-TR" smtClean="0"/>
              <a:t>Telefon, email vb. ile gelecek soruları yanıtlar,</a:t>
            </a:r>
          </a:p>
          <a:p>
            <a:r>
              <a:rPr lang="tr-TR" altLang="tr-TR" smtClean="0"/>
              <a:t>Sosyal paylaşım ağlarını kontrol altında tutar,</a:t>
            </a:r>
          </a:p>
          <a:p>
            <a:r>
              <a:rPr lang="tr-TR" altLang="tr-TR" smtClean="0"/>
              <a:t>Web sitesini kriz durumuna uygun hale getirir.</a:t>
            </a:r>
          </a:p>
          <a:p>
            <a:endParaRPr lang="tr-TR" altLang="tr-TR"/>
          </a:p>
        </p:txBody>
      </p:sp>
    </p:spTree>
    <p:extLst>
      <p:ext uri="{BB962C8B-B14F-4D97-AF65-F5344CB8AC3E}">
        <p14:creationId xmlns:p14="http://schemas.microsoft.com/office/powerpoint/2010/main" val="36401485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Medyayla İlişkiler</a:t>
            </a:r>
          </a:p>
        </p:txBody>
      </p:sp>
      <p:sp>
        <p:nvSpPr>
          <p:cNvPr id="4" name="İçerik Yer Tutucusu 3"/>
          <p:cNvSpPr>
            <a:spLocks noGrp="1"/>
          </p:cNvSpPr>
          <p:nvPr>
            <p:ph idx="1"/>
          </p:nvPr>
        </p:nvSpPr>
        <p:spPr/>
        <p:txBody>
          <a:bodyPr/>
          <a:lstStyle/>
          <a:p>
            <a:endParaRPr lang="tr-TR"/>
          </a:p>
        </p:txBody>
      </p:sp>
      <p:pic>
        <p:nvPicPr>
          <p:cNvPr id="113667" name="Picture 2" descr="C:\Users\Pınar\Desktop\shapeimage_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9876" y="1500188"/>
            <a:ext cx="7643813" cy="4786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134560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dirty="0" smtClean="0"/>
              <a:t>Kriz Nedir?</a:t>
            </a:r>
          </a:p>
        </p:txBody>
      </p:sp>
      <p:sp>
        <p:nvSpPr>
          <p:cNvPr id="3" name="2 İçerik Yer Tutucusu"/>
          <p:cNvSpPr>
            <a:spLocks noGrp="1"/>
          </p:cNvSpPr>
          <p:nvPr>
            <p:ph idx="1"/>
          </p:nvPr>
        </p:nvSpPr>
        <p:spPr/>
        <p:txBody>
          <a:bodyPr/>
          <a:lstStyle/>
          <a:p>
            <a:pPr lvl="8"/>
            <a:endParaRPr lang="tr-TR" dirty="0" smtClean="0"/>
          </a:p>
          <a:p>
            <a:pPr lvl="8"/>
            <a:r>
              <a:rPr lang="tr-TR" sz="2400" dirty="0" smtClean="0"/>
              <a:t>Kriz, bir kurumun kriz öngörme ve önleme mekanizmalarını yetersiz bırakan, üst düzey hedeflerini ve işleyiş düzenini tehdit eden, bazen kurumun yaşamını tehlikeye sokan, karar verilip uygulamaya geçilmeden önce tepki süresini kısıtlayan ve oluşumuyla da karar vericiler için sürpriz niteliği taşıyarak kurumda gerilim yaratan durumdur. </a:t>
            </a:r>
          </a:p>
          <a:p>
            <a:pPr lvl="8"/>
            <a:endParaRPr lang="tr-TR" dirty="0"/>
          </a:p>
        </p:txBody>
      </p:sp>
      <p:sp>
        <p:nvSpPr>
          <p:cNvPr id="5" name="4 Metin kutusu"/>
          <p:cNvSpPr txBox="1"/>
          <p:nvPr/>
        </p:nvSpPr>
        <p:spPr>
          <a:xfrm>
            <a:off x="2952750" y="3286125"/>
            <a:ext cx="1398588" cy="369888"/>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endParaRPr lang="tr-TR">
              <a:solidFill>
                <a:prstClr val="black"/>
              </a:solidFill>
            </a:endParaRPr>
          </a:p>
        </p:txBody>
      </p:sp>
      <p:pic>
        <p:nvPicPr>
          <p:cNvPr id="18436" name="Picture 3" descr="C:\Users\Pınar\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0652" y="2298700"/>
            <a:ext cx="2071688" cy="2714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41465610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Ne tür krizler medya için haberdir?</a:t>
            </a:r>
            <a:endParaRPr lang="tr-TR" altLang="tr-TR"/>
          </a:p>
        </p:txBody>
      </p:sp>
      <p:sp>
        <p:nvSpPr>
          <p:cNvPr id="115714" name="2 İçerik Yer Tutucusu"/>
          <p:cNvSpPr>
            <a:spLocks noGrp="1"/>
          </p:cNvSpPr>
          <p:nvPr>
            <p:ph idx="1"/>
          </p:nvPr>
        </p:nvSpPr>
        <p:spPr/>
        <p:txBody>
          <a:bodyPr/>
          <a:lstStyle/>
          <a:p>
            <a:r>
              <a:rPr lang="tr-TR" altLang="tr-TR" smtClean="0"/>
              <a:t>Yaşanan olayın coğrafi konumu</a:t>
            </a:r>
          </a:p>
          <a:p>
            <a:r>
              <a:rPr lang="tr-TR" altLang="tr-TR" smtClean="0"/>
              <a:t>Yaşanan olayın maddi boyutu</a:t>
            </a:r>
          </a:p>
          <a:p>
            <a:r>
              <a:rPr lang="tr-TR" altLang="tr-TR" smtClean="0"/>
              <a:t>Olaydaki can kayıpları</a:t>
            </a:r>
          </a:p>
          <a:p>
            <a:r>
              <a:rPr lang="tr-TR" altLang="tr-TR" smtClean="0"/>
              <a:t>Olayda kamuoyunca tanınan kişilerin adlarının geçiyor olması</a:t>
            </a:r>
          </a:p>
          <a:p>
            <a:r>
              <a:rPr lang="tr-TR" altLang="tr-TR" smtClean="0"/>
              <a:t>Toplumu birebir etkileyecek sonuçların olması</a:t>
            </a:r>
          </a:p>
          <a:p>
            <a:endParaRPr lang="tr-TR" altLang="tr-TR" smtClean="0"/>
          </a:p>
        </p:txBody>
      </p:sp>
    </p:spTree>
    <p:extLst>
      <p:ext uri="{BB962C8B-B14F-4D97-AF65-F5344CB8AC3E}">
        <p14:creationId xmlns:p14="http://schemas.microsoft.com/office/powerpoint/2010/main" val="30824347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Basın Toplantısı</a:t>
            </a:r>
          </a:p>
        </p:txBody>
      </p:sp>
      <p:sp>
        <p:nvSpPr>
          <p:cNvPr id="4" name="İçerik Yer Tutucusu 3"/>
          <p:cNvSpPr>
            <a:spLocks noGrp="1"/>
          </p:cNvSpPr>
          <p:nvPr>
            <p:ph idx="1"/>
          </p:nvPr>
        </p:nvSpPr>
        <p:spPr/>
        <p:txBody>
          <a:bodyPr/>
          <a:lstStyle/>
          <a:p>
            <a:endParaRPr lang="tr-TR"/>
          </a:p>
        </p:txBody>
      </p:sp>
      <p:pic>
        <p:nvPicPr>
          <p:cNvPr id="121859" name="Picture 2" descr="C:\Users\Pınar\Desktop\2309742807_9dae52cacf.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1313" y="1428751"/>
            <a:ext cx="7643812" cy="4976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5204903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altLang="tr-TR" dirty="0" smtClean="0"/>
              <a:t>Basın toplantısı sırasında</a:t>
            </a:r>
          </a:p>
        </p:txBody>
      </p:sp>
      <p:sp>
        <p:nvSpPr>
          <p:cNvPr id="123906" name="2 İçerik Yer Tutucusu"/>
          <p:cNvSpPr>
            <a:spLocks noGrp="1"/>
          </p:cNvSpPr>
          <p:nvPr>
            <p:ph idx="1"/>
          </p:nvPr>
        </p:nvSpPr>
        <p:spPr/>
        <p:txBody>
          <a:bodyPr/>
          <a:lstStyle/>
          <a:p>
            <a:r>
              <a:rPr lang="tr-TR" altLang="tr-TR" smtClean="0"/>
              <a:t>Kriz durumuna ilişkin olarak sadece bilinen durumu açıklayın ve kriz durumundan etkilenenlere ilgi gösterdiğinizi belli edin,</a:t>
            </a:r>
          </a:p>
          <a:p>
            <a:r>
              <a:rPr lang="tr-TR" altLang="tr-TR" smtClean="0"/>
              <a:t>Var olan krizi önemsiz gördüğünüz duygusunu yaratmayın, </a:t>
            </a:r>
          </a:p>
          <a:p>
            <a:r>
              <a:rPr lang="tr-TR" altLang="tr-TR" smtClean="0"/>
              <a:t>İyi haberleri değerlendirin,</a:t>
            </a:r>
          </a:p>
          <a:p>
            <a:r>
              <a:rPr lang="tr-TR" altLang="tr-TR" smtClean="0"/>
              <a:t>Spekülasyonlarda bulunmayın,</a:t>
            </a:r>
          </a:p>
          <a:p>
            <a:r>
              <a:rPr lang="tr-TR" altLang="tr-TR" smtClean="0"/>
              <a:t>Tutarlı olun,</a:t>
            </a:r>
          </a:p>
          <a:p>
            <a:r>
              <a:rPr lang="tr-TR" altLang="tr-TR" smtClean="0"/>
              <a:t>Tehlikeyi kabul edin.</a:t>
            </a:r>
          </a:p>
          <a:p>
            <a:endParaRPr lang="tr-TR" altLang="tr-TR" smtClean="0"/>
          </a:p>
          <a:p>
            <a:endParaRPr lang="tr-TR" altLang="tr-TR"/>
          </a:p>
        </p:txBody>
      </p:sp>
    </p:spTree>
    <p:extLst>
      <p:ext uri="{BB962C8B-B14F-4D97-AF65-F5344CB8AC3E}">
        <p14:creationId xmlns:p14="http://schemas.microsoft.com/office/powerpoint/2010/main" val="3631145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altLang="tr-TR" smtClean="0"/>
              <a:t>Basın toplantısı sırasında karşılaşılabilecek olası sorular nelerdir?</a:t>
            </a:r>
            <a:endParaRPr lang="tr-TR" altLang="tr-TR"/>
          </a:p>
        </p:txBody>
      </p:sp>
      <p:sp>
        <p:nvSpPr>
          <p:cNvPr id="125954" name="2 İçerik Yer Tutucusu"/>
          <p:cNvSpPr>
            <a:spLocks noGrp="1"/>
          </p:cNvSpPr>
          <p:nvPr>
            <p:ph idx="1"/>
          </p:nvPr>
        </p:nvSpPr>
        <p:spPr/>
        <p:txBody>
          <a:bodyPr/>
          <a:lstStyle/>
          <a:p>
            <a:r>
              <a:rPr lang="tr-TR" altLang="tr-TR" dirty="0" smtClean="0"/>
              <a:t>Ne oldu?</a:t>
            </a:r>
          </a:p>
          <a:p>
            <a:r>
              <a:rPr lang="tr-TR" altLang="tr-TR" dirty="0" smtClean="0"/>
              <a:t>Ne zaman oldu?</a:t>
            </a:r>
          </a:p>
          <a:p>
            <a:r>
              <a:rPr lang="tr-TR" altLang="tr-TR" dirty="0" smtClean="0"/>
              <a:t>Nerede oldu?</a:t>
            </a:r>
          </a:p>
          <a:p>
            <a:r>
              <a:rPr lang="tr-TR" altLang="tr-TR" dirty="0" smtClean="0"/>
              <a:t>Neden oldu?</a:t>
            </a:r>
          </a:p>
          <a:p>
            <a:r>
              <a:rPr lang="tr-TR" altLang="tr-TR" dirty="0" smtClean="0"/>
              <a:t>Bu konuya ilişkin olarak ne yaptınız/ne yapacaksınız?</a:t>
            </a:r>
          </a:p>
          <a:p>
            <a:r>
              <a:rPr lang="tr-TR" altLang="tr-TR" dirty="0" smtClean="0"/>
              <a:t>Kimse yaralandı mı ya da hayatını kaybetti mi? Eğer öyleyse adları nedir?</a:t>
            </a:r>
            <a:endParaRPr lang="tr-TR" altLang="tr-TR" dirty="0"/>
          </a:p>
        </p:txBody>
      </p:sp>
    </p:spTree>
    <p:extLst>
      <p:ext uri="{BB962C8B-B14F-4D97-AF65-F5344CB8AC3E}">
        <p14:creationId xmlns:p14="http://schemas.microsoft.com/office/powerpoint/2010/main" val="2069142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128002" name="2 İçerik Yer Tutucusu"/>
          <p:cNvSpPr>
            <a:spLocks noGrp="1"/>
          </p:cNvSpPr>
          <p:nvPr>
            <p:ph idx="1"/>
          </p:nvPr>
        </p:nvSpPr>
        <p:spPr/>
        <p:txBody>
          <a:bodyPr>
            <a:normAutofit/>
          </a:bodyPr>
          <a:lstStyle/>
          <a:p>
            <a:r>
              <a:rPr lang="tr-TR" altLang="tr-TR" dirty="0" smtClean="0"/>
              <a:t>Ne kadar hasar var?</a:t>
            </a:r>
          </a:p>
          <a:p>
            <a:r>
              <a:rPr lang="tr-TR" altLang="tr-TR" dirty="0" smtClean="0"/>
              <a:t>Ne gibi güvenlik önlemleri alındı?</a:t>
            </a:r>
          </a:p>
          <a:p>
            <a:r>
              <a:rPr lang="tr-TR" altLang="tr-TR" dirty="0" smtClean="0"/>
              <a:t>Suçlu kim?</a:t>
            </a:r>
          </a:p>
          <a:p>
            <a:r>
              <a:rPr lang="tr-TR" altLang="tr-TR" dirty="0" smtClean="0"/>
              <a:t>Sorumluluğu kabul ediyor musunuz?</a:t>
            </a:r>
          </a:p>
          <a:p>
            <a:r>
              <a:rPr lang="tr-TR" altLang="tr-TR" dirty="0" smtClean="0"/>
              <a:t>Daha önce böyle bir kriz olmuş muydu?</a:t>
            </a:r>
          </a:p>
          <a:p>
            <a:r>
              <a:rPr lang="tr-TR" altLang="tr-TR" dirty="0" smtClean="0"/>
              <a:t>Tehlike devam ediyor mu?</a:t>
            </a:r>
          </a:p>
          <a:p>
            <a:r>
              <a:rPr lang="tr-TR" altLang="tr-TR" dirty="0" smtClean="0"/>
              <a:t>Daha çok enformasyona ne zaman erişebileceğiz?</a:t>
            </a:r>
            <a:endParaRPr lang="tr-TR" altLang="tr-TR" dirty="0"/>
          </a:p>
        </p:txBody>
      </p:sp>
    </p:spTree>
    <p:extLst>
      <p:ext uri="{BB962C8B-B14F-4D97-AF65-F5344CB8AC3E}">
        <p14:creationId xmlns:p14="http://schemas.microsoft.com/office/powerpoint/2010/main" val="390189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Toplantı sırasında </a:t>
            </a:r>
            <a:endParaRPr lang="tr-TR" dirty="0"/>
          </a:p>
        </p:txBody>
      </p:sp>
      <p:sp>
        <p:nvSpPr>
          <p:cNvPr id="130050" name="2 İçerik Yer Tutucusu"/>
          <p:cNvSpPr>
            <a:spLocks noGrp="1"/>
          </p:cNvSpPr>
          <p:nvPr>
            <p:ph idx="1"/>
          </p:nvPr>
        </p:nvSpPr>
        <p:spPr/>
        <p:txBody>
          <a:bodyPr/>
          <a:lstStyle/>
          <a:p>
            <a:r>
              <a:rPr lang="tr-TR" altLang="tr-TR" smtClean="0"/>
              <a:t>Sakın espri yapmayın,</a:t>
            </a:r>
          </a:p>
          <a:p>
            <a:r>
              <a:rPr lang="tr-TR" altLang="tr-TR" smtClean="0"/>
              <a:t>Dedikoduları dedikoduyu tekrar etmeden çürütün, </a:t>
            </a:r>
          </a:p>
          <a:p>
            <a:r>
              <a:rPr lang="tr-TR" altLang="tr-TR" smtClean="0"/>
              <a:t>Yavaş ve dikkatli konuşun, attığınız adımların dönüşü olmayabilir,</a:t>
            </a:r>
          </a:p>
          <a:p>
            <a:r>
              <a:rPr lang="tr-TR" altLang="tr-TR" smtClean="0"/>
              <a:t>Eğer gazeteciler tarafından sorulmazsa ekstra ayrıntılı bilgi vermeyin,</a:t>
            </a:r>
          </a:p>
          <a:p>
            <a:r>
              <a:rPr lang="tr-TR" altLang="tr-TR" smtClean="0"/>
              <a:t>Mesajınızı vurgulayın;</a:t>
            </a:r>
          </a:p>
          <a:p>
            <a:pPr lvl="1"/>
            <a:r>
              <a:rPr lang="tr-TR" altLang="tr-TR" smtClean="0"/>
              <a:t>Hatırlamamız gereken…</a:t>
            </a:r>
          </a:p>
          <a:p>
            <a:pPr lvl="1"/>
            <a:r>
              <a:rPr lang="tr-TR" altLang="tr-TR" smtClean="0"/>
              <a:t>Bu soruyu yanıtlayamam ama şunu söyleyebilirim ki…</a:t>
            </a:r>
          </a:p>
          <a:p>
            <a:pPr lvl="1"/>
            <a:r>
              <a:rPr lang="tr-TR" altLang="tr-TR" smtClean="0"/>
              <a:t>Tekrar etmek isterim ki…</a:t>
            </a:r>
          </a:p>
          <a:p>
            <a:endParaRPr lang="tr-TR" altLang="tr-TR"/>
          </a:p>
        </p:txBody>
      </p:sp>
    </p:spTree>
    <p:extLst>
      <p:ext uri="{BB962C8B-B14F-4D97-AF65-F5344CB8AC3E}">
        <p14:creationId xmlns:p14="http://schemas.microsoft.com/office/powerpoint/2010/main" val="8449105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Basın toplantısı kontrol listesi</a:t>
            </a:r>
          </a:p>
        </p:txBody>
      </p:sp>
      <p:sp>
        <p:nvSpPr>
          <p:cNvPr id="4" name="İçerik Yer Tutucusu 3"/>
          <p:cNvSpPr>
            <a:spLocks noGrp="1"/>
          </p:cNvSpPr>
          <p:nvPr>
            <p:ph idx="1"/>
          </p:nvPr>
        </p:nvSpPr>
        <p:spPr/>
        <p:txBody>
          <a:bodyPr/>
          <a:lstStyle/>
          <a:p>
            <a:endParaRPr lang="tr-TR"/>
          </a:p>
        </p:txBody>
      </p:sp>
      <p:pic>
        <p:nvPicPr>
          <p:cNvPr id="132099" name="Picture 2" descr="C:\Users\Pınar\Desktop\checklis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10188" y="1857376"/>
            <a:ext cx="2419350" cy="4181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2567815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Toplantıyı zamanlarken</a:t>
            </a:r>
          </a:p>
        </p:txBody>
      </p:sp>
      <p:sp>
        <p:nvSpPr>
          <p:cNvPr id="134146" name="2 İçerik Yer Tutucusu"/>
          <p:cNvSpPr>
            <a:spLocks noGrp="1"/>
          </p:cNvSpPr>
          <p:nvPr>
            <p:ph idx="1"/>
          </p:nvPr>
        </p:nvSpPr>
        <p:spPr/>
        <p:txBody>
          <a:bodyPr/>
          <a:lstStyle/>
          <a:p>
            <a:r>
              <a:rPr lang="tr-TR" altLang="tr-TR" dirty="0" smtClean="0"/>
              <a:t>Basın toplantısını yapacağınız zamana karar vermeden önce aynı saatte medyanın gündeminde daha önemli bir olay olup olmadığını kontrol edin,</a:t>
            </a:r>
          </a:p>
          <a:p>
            <a:r>
              <a:rPr lang="tr-TR" altLang="tr-TR" dirty="0" smtClean="0"/>
              <a:t>Diğer kurumların toplantınızdan haberdar olmasını istiyor musunuz buna karar verin ve bu kurumları davet edin,</a:t>
            </a:r>
          </a:p>
          <a:p>
            <a:r>
              <a:rPr lang="tr-TR" altLang="tr-TR" dirty="0" smtClean="0"/>
              <a:t>Basın toplantısı saatinin haber bültenlerine ya da gazete baskılarına yetişecek şekilde ayarlayın,</a:t>
            </a:r>
          </a:p>
          <a:p>
            <a:r>
              <a:rPr lang="tr-TR" altLang="tr-TR" dirty="0" smtClean="0"/>
              <a:t>Zamanınızın sınırlı olduğunu unutmayın ve önceden zamanı nasıl kullanacağınızı planlayın.</a:t>
            </a:r>
          </a:p>
          <a:p>
            <a:endParaRPr lang="tr-TR" altLang="tr-TR" dirty="0"/>
          </a:p>
        </p:txBody>
      </p:sp>
    </p:spTree>
    <p:extLst>
      <p:ext uri="{BB962C8B-B14F-4D97-AF65-F5344CB8AC3E}">
        <p14:creationId xmlns:p14="http://schemas.microsoft.com/office/powerpoint/2010/main" val="2768389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Toplantıyı duyururken</a:t>
            </a:r>
          </a:p>
        </p:txBody>
      </p:sp>
      <p:sp>
        <p:nvSpPr>
          <p:cNvPr id="136194" name="2 İçerik Yer Tutucusu"/>
          <p:cNvSpPr>
            <a:spLocks noGrp="1"/>
          </p:cNvSpPr>
          <p:nvPr>
            <p:ph idx="1"/>
          </p:nvPr>
        </p:nvSpPr>
        <p:spPr/>
        <p:txBody>
          <a:bodyPr/>
          <a:lstStyle/>
          <a:p>
            <a:r>
              <a:rPr lang="tr-TR" altLang="tr-TR" smtClean="0"/>
              <a:t>Medyayı en sık kullandıkları iletişim aracıyla bilgilendirin. </a:t>
            </a:r>
          </a:p>
          <a:p>
            <a:r>
              <a:rPr lang="tr-TR" altLang="tr-TR" smtClean="0"/>
              <a:t>Onlara tarihi, zamanı ve yeri söyleyin ve gerekliyse ayrıntılı bir tarif ya da kroki verin.</a:t>
            </a:r>
          </a:p>
          <a:p>
            <a:r>
              <a:rPr lang="tr-TR" altLang="tr-TR" smtClean="0"/>
              <a:t>Onlara neden bahsedeceğinize ilişkin özlü bir bilgi verin.</a:t>
            </a:r>
          </a:p>
          <a:p>
            <a:r>
              <a:rPr lang="tr-TR" altLang="tr-TR" smtClean="0"/>
              <a:t>Onları eğer söz konusuysa sınırlamalar konusunda bilgilendirin.</a:t>
            </a:r>
          </a:p>
        </p:txBody>
      </p:sp>
    </p:spTree>
    <p:extLst>
      <p:ext uri="{BB962C8B-B14F-4D97-AF65-F5344CB8AC3E}">
        <p14:creationId xmlns:p14="http://schemas.microsoft.com/office/powerpoint/2010/main" val="24495421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Toplantının lojistiği için</a:t>
            </a:r>
          </a:p>
        </p:txBody>
      </p:sp>
      <p:sp>
        <p:nvSpPr>
          <p:cNvPr id="138242" name="2 İçerik Yer Tutucusu"/>
          <p:cNvSpPr>
            <a:spLocks noGrp="1"/>
          </p:cNvSpPr>
          <p:nvPr>
            <p:ph idx="1"/>
          </p:nvPr>
        </p:nvSpPr>
        <p:spPr/>
        <p:txBody>
          <a:bodyPr/>
          <a:lstStyle/>
          <a:p>
            <a:r>
              <a:rPr lang="tr-TR" altLang="tr-TR" dirty="0" smtClean="0"/>
              <a:t>Toplantı için uygun bir mekan hazırlayın. Odanın küçük olmasındansa büyük olması tercih sebebidir.</a:t>
            </a:r>
          </a:p>
          <a:p>
            <a:r>
              <a:rPr lang="tr-TR" altLang="tr-TR" dirty="0" smtClean="0"/>
              <a:t>Mekanın gerekli teknik donanımlara sahip olduğundan emin olun. Teknik altyapıyı toplantıdan bir saat önce ve on beş dakika önce kontrol edin.</a:t>
            </a:r>
          </a:p>
          <a:p>
            <a:r>
              <a:rPr lang="tr-TR" altLang="tr-TR" dirty="0" smtClean="0"/>
              <a:t>Basının mekan içinde nasıl konuşlanacağı konusunda görevli olacak birisini belirleyin.</a:t>
            </a:r>
          </a:p>
          <a:p>
            <a:r>
              <a:rPr lang="tr-TR" altLang="tr-TR" dirty="0" smtClean="0"/>
              <a:t>Eğer gerekliyse basın dosyaları hazırlayın ve sayının yeteri kadar olduğuna emin olun. </a:t>
            </a:r>
          </a:p>
          <a:p>
            <a:endParaRPr lang="tr-TR" altLang="tr-TR" dirty="0" smtClean="0"/>
          </a:p>
          <a:p>
            <a:endParaRPr lang="tr-TR" altLang="tr-TR" dirty="0"/>
          </a:p>
        </p:txBody>
      </p:sp>
    </p:spTree>
    <p:extLst>
      <p:ext uri="{BB962C8B-B14F-4D97-AF65-F5344CB8AC3E}">
        <p14:creationId xmlns:p14="http://schemas.microsoft.com/office/powerpoint/2010/main" val="1516166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Doğabilecek Krizlerin Kökenleri </a:t>
            </a:r>
          </a:p>
        </p:txBody>
      </p:sp>
      <p:sp>
        <p:nvSpPr>
          <p:cNvPr id="25602" name="2 İçerik Yer Tutucusu"/>
          <p:cNvSpPr>
            <a:spLocks noGrp="1"/>
          </p:cNvSpPr>
          <p:nvPr>
            <p:ph idx="1"/>
          </p:nvPr>
        </p:nvSpPr>
        <p:spPr/>
        <p:txBody>
          <a:bodyPr/>
          <a:lstStyle/>
          <a:p>
            <a:r>
              <a:rPr lang="tr-TR" altLang="tr-TR" smtClean="0"/>
              <a:t>İç Çevre Faktörleri</a:t>
            </a:r>
          </a:p>
          <a:p>
            <a:r>
              <a:rPr lang="tr-TR" altLang="tr-TR" smtClean="0"/>
              <a:t>Dış Çevre Faktörleri</a:t>
            </a:r>
          </a:p>
          <a:p>
            <a:endParaRPr lang="tr-TR" altLang="tr-TR" smtClean="0"/>
          </a:p>
        </p:txBody>
      </p:sp>
    </p:spTree>
    <p:extLst>
      <p:ext uri="{BB962C8B-B14F-4D97-AF65-F5344CB8AC3E}">
        <p14:creationId xmlns:p14="http://schemas.microsoft.com/office/powerpoint/2010/main" val="25412515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Basın toplantısında konuşacak yetkili için</a:t>
            </a:r>
            <a:endParaRPr lang="tr-TR" altLang="tr-TR"/>
          </a:p>
        </p:txBody>
      </p:sp>
      <p:sp>
        <p:nvSpPr>
          <p:cNvPr id="140290" name="2 İçerik Yer Tutucusu"/>
          <p:cNvSpPr>
            <a:spLocks noGrp="1"/>
          </p:cNvSpPr>
          <p:nvPr>
            <p:ph idx="1"/>
          </p:nvPr>
        </p:nvSpPr>
        <p:spPr/>
        <p:txBody>
          <a:bodyPr>
            <a:normAutofit/>
          </a:bodyPr>
          <a:lstStyle/>
          <a:p>
            <a:r>
              <a:rPr lang="tr-TR" altLang="tr-TR" dirty="0" smtClean="0"/>
              <a:t>En az on beş dakika önce hazır olmalı,</a:t>
            </a:r>
          </a:p>
          <a:p>
            <a:r>
              <a:rPr lang="tr-TR" altLang="tr-TR" dirty="0" smtClean="0"/>
              <a:t>Elinde takip edeceği bir metin olmalı, </a:t>
            </a:r>
          </a:p>
          <a:p>
            <a:r>
              <a:rPr lang="tr-TR" altLang="tr-TR" dirty="0" smtClean="0"/>
              <a:t>Metniniz okumaya uygun bir fontta yazılmış olmalı ve sayfa düzeni yanlarına notlar almanıza izin vermeli,</a:t>
            </a:r>
          </a:p>
          <a:p>
            <a:r>
              <a:rPr lang="tr-TR" altLang="tr-TR" dirty="0" smtClean="0"/>
              <a:t>Sunum toplantı zamanlamasına uygun olmalı,</a:t>
            </a:r>
          </a:p>
          <a:p>
            <a:r>
              <a:rPr lang="tr-TR" altLang="tr-TR" dirty="0" smtClean="0"/>
              <a:t>Sunumunuz sırasında kullanılacak ekipmanlar uygun olmalı, </a:t>
            </a:r>
          </a:p>
          <a:p>
            <a:r>
              <a:rPr lang="tr-TR" altLang="tr-TR" dirty="0" smtClean="0"/>
              <a:t>Sunum sonrası gazetecilere soru sormaları için vakit ayırılmalı.</a:t>
            </a:r>
            <a:endParaRPr lang="tr-TR" altLang="tr-TR" dirty="0"/>
          </a:p>
        </p:txBody>
      </p:sp>
    </p:spTree>
    <p:extLst>
      <p:ext uri="{BB962C8B-B14F-4D97-AF65-F5344CB8AC3E}">
        <p14:creationId xmlns:p14="http://schemas.microsoft.com/office/powerpoint/2010/main" val="17992655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Medya ve Kriz İletişimi </a:t>
            </a:r>
            <a:endParaRPr lang="tr-TR" dirty="0"/>
          </a:p>
        </p:txBody>
      </p:sp>
      <p:sp>
        <p:nvSpPr>
          <p:cNvPr id="3" name="İçerik Yer Tutucusu 2"/>
          <p:cNvSpPr>
            <a:spLocks noGrp="1"/>
          </p:cNvSpPr>
          <p:nvPr>
            <p:ph sz="half" idx="1"/>
          </p:nvPr>
        </p:nvSpPr>
        <p:spPr/>
        <p:txBody>
          <a:bodyPr>
            <a:normAutofit lnSpcReduction="10000"/>
          </a:bodyPr>
          <a:lstStyle/>
          <a:p>
            <a:r>
              <a:rPr lang="tr-TR" dirty="0"/>
              <a:t>Yeni iletişim teknolojilerinde, özellikle de internet alanında yaşanan gelişmeler günümüzde kriz yönetimi konusu üzerinde </a:t>
            </a:r>
            <a:r>
              <a:rPr lang="tr-TR" dirty="0" smtClean="0"/>
              <a:t>kaçınılmaz olarak </a:t>
            </a:r>
            <a:r>
              <a:rPr lang="tr-TR" dirty="0"/>
              <a:t>etkili olmaktadır</a:t>
            </a:r>
            <a:r>
              <a:rPr lang="tr-TR" dirty="0" smtClean="0"/>
              <a:t>.</a:t>
            </a:r>
          </a:p>
          <a:p>
            <a:r>
              <a:rPr lang="tr-TR" dirty="0" smtClean="0"/>
              <a:t> </a:t>
            </a:r>
            <a:r>
              <a:rPr lang="tr-TR" dirty="0"/>
              <a:t>İlk önce gelişen web 1.0 ve sonrasında gelişen web 2.0 kriz yönetiminin yeniden ele alınmasını gerekli hale getirmiştir. </a:t>
            </a:r>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59414" y="2026227"/>
            <a:ext cx="5954531" cy="3667991"/>
          </a:xfrm>
        </p:spPr>
      </p:pic>
    </p:spTree>
    <p:extLst>
      <p:ext uri="{BB962C8B-B14F-4D97-AF65-F5344CB8AC3E}">
        <p14:creationId xmlns:p14="http://schemas.microsoft.com/office/powerpoint/2010/main" val="33175965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Web 1.0</a:t>
            </a:r>
            <a:endParaRPr lang="tr-TR" dirty="0"/>
          </a:p>
        </p:txBody>
      </p:sp>
      <p:sp>
        <p:nvSpPr>
          <p:cNvPr id="3" name="İçerik Yer Tutucusu 2"/>
          <p:cNvSpPr>
            <a:spLocks noGrp="1"/>
          </p:cNvSpPr>
          <p:nvPr>
            <p:ph sz="half" idx="1"/>
          </p:nvPr>
        </p:nvSpPr>
        <p:spPr/>
        <p:txBody>
          <a:bodyPr>
            <a:normAutofit/>
          </a:bodyPr>
          <a:lstStyle/>
          <a:p>
            <a:r>
              <a:rPr lang="tr-TR" dirty="0" smtClean="0"/>
              <a:t> </a:t>
            </a:r>
            <a:r>
              <a:rPr lang="tr-TR" dirty="0"/>
              <a:t>Kurumsal web siteleri özellikle kriz dönemlerinde kurumun mesajlarının medya tarafından </a:t>
            </a:r>
            <a:r>
              <a:rPr lang="tr-TR" dirty="0" err="1" smtClean="0"/>
              <a:t>dolayımlanmadan</a:t>
            </a:r>
            <a:r>
              <a:rPr lang="tr-TR" dirty="0" smtClean="0"/>
              <a:t> hedef </a:t>
            </a:r>
            <a:r>
              <a:rPr lang="tr-TR" dirty="0"/>
              <a:t>kitlelere ulaşmasını mümkün kıldığı için kriz yönetimi bağlamında oldukça önemlidir.  </a:t>
            </a:r>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19800" y="1953490"/>
            <a:ext cx="5990587" cy="3532910"/>
          </a:xfrm>
        </p:spPr>
      </p:pic>
    </p:spTree>
    <p:extLst>
      <p:ext uri="{BB962C8B-B14F-4D97-AF65-F5344CB8AC3E}">
        <p14:creationId xmlns:p14="http://schemas.microsoft.com/office/powerpoint/2010/main" val="4264402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Kurumun kriz durumları için önceden hazırladığı web sayfası taslakları olması ve kriz ortaya çıktığı anda bu taslakları kullanıma konulması krize hızlı bir şekilde yanıt vermeyi mümkün kılacaktır. Kriz iletişimine ilişkin sayfanın mümkünse ana içerikten ayrı konumlanması  ve kriz sayfalarında ana sayfaya link olması tercih edilmelidir. </a:t>
            </a:r>
          </a:p>
          <a:p>
            <a:pPr marL="0" indent="0">
              <a:buNone/>
            </a:pPr>
            <a:endParaRPr lang="tr-TR" dirty="0"/>
          </a:p>
        </p:txBody>
      </p:sp>
    </p:spTree>
    <p:extLst>
      <p:ext uri="{BB962C8B-B14F-4D97-AF65-F5344CB8AC3E}">
        <p14:creationId xmlns:p14="http://schemas.microsoft.com/office/powerpoint/2010/main" val="1197608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Web 2.0</a:t>
            </a:r>
            <a:endParaRPr lang="tr-TR" dirty="0"/>
          </a:p>
        </p:txBody>
      </p:sp>
      <p:sp>
        <p:nvSpPr>
          <p:cNvPr id="3" name="İçerik Yer Tutucusu 2"/>
          <p:cNvSpPr>
            <a:spLocks noGrp="1"/>
          </p:cNvSpPr>
          <p:nvPr>
            <p:ph sz="half" idx="1"/>
          </p:nvPr>
        </p:nvSpPr>
        <p:spPr/>
        <p:txBody>
          <a:bodyPr/>
          <a:lstStyle/>
          <a:p>
            <a:r>
              <a:rPr lang="tr-TR" dirty="0"/>
              <a:t>Web 2.0 en basit </a:t>
            </a:r>
            <a:r>
              <a:rPr lang="tr-TR" dirty="0" err="1"/>
              <a:t>bic</a:t>
            </a:r>
            <a:r>
              <a:rPr lang="tr-TR" dirty="0" err="1" smtClean="0"/>
              <a:t>̧imiyle</a:t>
            </a:r>
            <a:r>
              <a:rPr lang="tr-TR" dirty="0" smtClean="0"/>
              <a:t> ikinci </a:t>
            </a:r>
            <a:r>
              <a:rPr lang="tr-TR" dirty="0"/>
              <a:t>nesil internet hizmetlerini tanımlar ve internet kullanıcılarının </a:t>
            </a:r>
            <a:r>
              <a:rPr lang="tr-TR" dirty="0" err="1"/>
              <a:t>ortaklaşa</a:t>
            </a:r>
            <a:r>
              <a:rPr lang="tr-TR" dirty="0"/>
              <a:t> ve </a:t>
            </a:r>
            <a:r>
              <a:rPr lang="tr-TR" dirty="0" err="1"/>
              <a:t>paylaşarak</a:t>
            </a:r>
            <a:r>
              <a:rPr lang="tr-TR" dirty="0"/>
              <a:t> </a:t>
            </a:r>
            <a:r>
              <a:rPr lang="tr-TR" dirty="0" err="1"/>
              <a:t>yarattığı</a:t>
            </a:r>
            <a:r>
              <a:rPr lang="tr-TR" dirty="0"/>
              <a:t> bir sistemi </a:t>
            </a:r>
            <a:r>
              <a:rPr lang="tr-TR" dirty="0" err="1"/>
              <a:t>sistemi</a:t>
            </a:r>
            <a:r>
              <a:rPr lang="tr-TR" dirty="0"/>
              <a:t> tarif eder. </a:t>
            </a:r>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826828" y="1825625"/>
            <a:ext cx="4652016" cy="4533611"/>
          </a:xfrm>
        </p:spPr>
      </p:pic>
    </p:spTree>
    <p:extLst>
      <p:ext uri="{BB962C8B-B14F-4D97-AF65-F5344CB8AC3E}">
        <p14:creationId xmlns:p14="http://schemas.microsoft.com/office/powerpoint/2010/main" val="4746787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Web 2.0 kullanıcıların merkezi sitelerle </a:t>
            </a:r>
            <a:r>
              <a:rPr lang="tr-TR" dirty="0" err="1"/>
              <a:t>etkileşimde</a:t>
            </a:r>
            <a:r>
              <a:rPr lang="tr-TR" dirty="0"/>
              <a:t> bulunabildikleri ve onlara bilgi </a:t>
            </a:r>
            <a:r>
              <a:rPr lang="tr-TR" dirty="0" err="1"/>
              <a:t>sağlayabildikleri</a:t>
            </a:r>
            <a:r>
              <a:rPr lang="tr-TR" dirty="0"/>
              <a:t>, bu bilginin bir araya getirilerek </a:t>
            </a:r>
            <a:r>
              <a:rPr lang="tr-TR" dirty="0" err="1"/>
              <a:t>başkalarının</a:t>
            </a:r>
            <a:r>
              <a:rPr lang="tr-TR" dirty="0"/>
              <a:t> da kullanımına </a:t>
            </a:r>
            <a:r>
              <a:rPr lang="tr-TR" dirty="0" err="1"/>
              <a:t>sunulduğunu</a:t>
            </a:r>
            <a:r>
              <a:rPr lang="tr-TR" dirty="0"/>
              <a:t> </a:t>
            </a:r>
            <a:r>
              <a:rPr lang="tr-TR" dirty="0" err="1"/>
              <a:t>görebildikleri</a:t>
            </a:r>
            <a:r>
              <a:rPr lang="tr-TR" dirty="0"/>
              <a:t> iki </a:t>
            </a:r>
            <a:r>
              <a:rPr lang="tr-TR" dirty="0" err="1"/>
              <a:t>yönlu</a:t>
            </a:r>
            <a:r>
              <a:rPr lang="tr-TR" dirty="0"/>
              <a:t>̈ bir </a:t>
            </a:r>
            <a:r>
              <a:rPr lang="tr-TR" dirty="0" err="1"/>
              <a:t>işbirliğidir</a:t>
            </a:r>
            <a:r>
              <a:rPr lang="tr-TR" dirty="0"/>
              <a:t>. Bu yeni </a:t>
            </a:r>
            <a:r>
              <a:rPr lang="tr-TR" dirty="0" err="1"/>
              <a:t>gelişen</a:t>
            </a:r>
            <a:r>
              <a:rPr lang="tr-TR" dirty="0"/>
              <a:t> alanın </a:t>
            </a:r>
            <a:r>
              <a:rPr lang="tr-TR" dirty="0" err="1"/>
              <a:t>bileşenlerinden</a:t>
            </a:r>
            <a:r>
              <a:rPr lang="tr-TR" dirty="0"/>
              <a:t> birisi de sosyal medyadır. </a:t>
            </a:r>
          </a:p>
        </p:txBody>
      </p:sp>
      <p:sp>
        <p:nvSpPr>
          <p:cNvPr id="4" name="İçerik Yer Tutucusu 3"/>
          <p:cNvSpPr>
            <a:spLocks noGrp="1"/>
          </p:cNvSpPr>
          <p:nvPr>
            <p:ph sz="half" idx="4294967295"/>
          </p:nvPr>
        </p:nvSpPr>
        <p:spPr>
          <a:xfrm>
            <a:off x="7010400" y="1825625"/>
            <a:ext cx="5181600" cy="4351338"/>
          </a:xfrm>
        </p:spPr>
        <p:txBody>
          <a:bodyPr/>
          <a:lstStyle/>
          <a:p>
            <a:r>
              <a:rPr lang="tr-TR" dirty="0" smtClean="0"/>
              <a:t>. </a:t>
            </a:r>
            <a:endParaRPr lang="tr-TR" dirty="0"/>
          </a:p>
        </p:txBody>
      </p:sp>
    </p:spTree>
    <p:extLst>
      <p:ext uri="{BB962C8B-B14F-4D97-AF65-F5344CB8AC3E}">
        <p14:creationId xmlns:p14="http://schemas.microsoft.com/office/powerpoint/2010/main" val="18814264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3" name="İçerik Yer Tutucusu 2"/>
          <p:cNvSpPr>
            <a:spLocks noGrp="1"/>
          </p:cNvSpPr>
          <p:nvPr>
            <p:ph sz="half" idx="1"/>
          </p:nvPr>
        </p:nvSpPr>
        <p:spPr/>
        <p:txBody>
          <a:bodyPr/>
          <a:lstStyle/>
          <a:p>
            <a:r>
              <a:rPr lang="tr-TR" dirty="0" err="1"/>
              <a:t>Sağladığı</a:t>
            </a:r>
            <a:r>
              <a:rPr lang="tr-TR" dirty="0"/>
              <a:t> dinamik ortamla, sosyal medya </a:t>
            </a:r>
            <a:r>
              <a:rPr lang="tr-TR" dirty="0" err="1"/>
              <a:t>tüm</a:t>
            </a:r>
            <a:r>
              <a:rPr lang="tr-TR" dirty="0"/>
              <a:t> kamu kategorilerini daha </a:t>
            </a:r>
            <a:r>
              <a:rPr lang="tr-TR" dirty="0" err="1"/>
              <a:t>güçlendirmis</a:t>
            </a:r>
            <a:r>
              <a:rPr lang="tr-TR" dirty="0"/>
              <a:t>̧ ve </a:t>
            </a:r>
            <a:r>
              <a:rPr lang="tr-TR" dirty="0" err="1"/>
              <a:t>tüm</a:t>
            </a:r>
            <a:r>
              <a:rPr lang="tr-TR" dirty="0"/>
              <a:t> kurumların </a:t>
            </a:r>
            <a:r>
              <a:rPr lang="tr-TR" dirty="0" err="1"/>
              <a:t>çalışanları</a:t>
            </a:r>
            <a:r>
              <a:rPr lang="tr-TR" dirty="0"/>
              <a:t>, vatandaşları ve medya gibi kamu kategorileriyle olan </a:t>
            </a:r>
            <a:r>
              <a:rPr lang="tr-TR" dirty="0" err="1"/>
              <a:t>iletişimlerini</a:t>
            </a:r>
            <a:r>
              <a:rPr lang="tr-TR" dirty="0"/>
              <a:t> </a:t>
            </a:r>
            <a:r>
              <a:rPr lang="tr-TR" dirty="0" err="1"/>
              <a:t>dönüştürmüştür</a:t>
            </a:r>
            <a:endParaRPr lang="tr-TR" dirty="0"/>
          </a:p>
        </p:txBody>
      </p:sp>
      <p:pic>
        <p:nvPicPr>
          <p:cNvPr id="6" name="İçerik Yer Tutucusu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72200" y="2274094"/>
            <a:ext cx="5181600" cy="3454400"/>
          </a:xfrm>
        </p:spPr>
      </p:pic>
    </p:spTree>
    <p:extLst>
      <p:ext uri="{BB962C8B-B14F-4D97-AF65-F5344CB8AC3E}">
        <p14:creationId xmlns:p14="http://schemas.microsoft.com/office/powerpoint/2010/main" val="22282375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endParaRPr lang="tr-TR"/>
          </a:p>
        </p:txBody>
      </p:sp>
      <p:sp>
        <p:nvSpPr>
          <p:cNvPr id="6" name="İçerik Yer Tutucusu 5"/>
          <p:cNvSpPr>
            <a:spLocks noGrp="1"/>
          </p:cNvSpPr>
          <p:nvPr>
            <p:ph idx="1"/>
          </p:nvPr>
        </p:nvSpPr>
        <p:spPr/>
        <p:txBody>
          <a:bodyPr>
            <a:normAutofit lnSpcReduction="10000"/>
          </a:bodyPr>
          <a:lstStyle/>
          <a:p>
            <a:r>
              <a:rPr lang="tr-TR" dirty="0" err="1"/>
              <a:t>Çevirimiçi</a:t>
            </a:r>
            <a:r>
              <a:rPr lang="tr-TR" dirty="0"/>
              <a:t> kullanıcıların neredeyse milyarlarla ifade edildiği günümüzde sosyal medya ortamı aynı zamanda işletmeler için kriz durumlarının ortaya çıkmasına neden olabilir. İşletmeler üzerinde etkili olabilecek krizler sosyal medya üzerinden iki şekilde ortaya çıkabilir:</a:t>
            </a:r>
          </a:p>
          <a:p>
            <a:pPr marL="0" indent="0">
              <a:buNone/>
            </a:pPr>
            <a:r>
              <a:rPr lang="tr-TR" dirty="0" smtClean="0"/>
              <a:t>• Kullanıcılar </a:t>
            </a:r>
            <a:r>
              <a:rPr lang="tr-TR" dirty="0"/>
              <a:t>tarafından </a:t>
            </a:r>
            <a:r>
              <a:rPr lang="tr-TR" dirty="0" err="1"/>
              <a:t>çevirimiçi</a:t>
            </a:r>
            <a:r>
              <a:rPr lang="tr-TR" dirty="0"/>
              <a:t> olarak üretilen çeşitli içerikler, çevirim içi olarak paylaşılabilirler (Örneğin </a:t>
            </a:r>
            <a:r>
              <a:rPr lang="tr-TR" dirty="0" smtClean="0"/>
              <a:t>şirketinize ilişkin kasıtlı </a:t>
            </a:r>
            <a:r>
              <a:rPr lang="tr-TR" dirty="0"/>
              <a:t>ve anonim elektronik postalar dolaşıma sokulabilir.)</a:t>
            </a:r>
          </a:p>
          <a:p>
            <a:pPr marL="0" indent="0">
              <a:buNone/>
            </a:pPr>
            <a:r>
              <a:rPr lang="tr-TR" dirty="0" smtClean="0"/>
              <a:t>• Kullanıcılar </a:t>
            </a:r>
            <a:r>
              <a:rPr lang="tr-TR" dirty="0"/>
              <a:t>tarafından </a:t>
            </a:r>
            <a:r>
              <a:rPr lang="tr-TR" dirty="0" err="1"/>
              <a:t>çevirimdışı</a:t>
            </a:r>
            <a:r>
              <a:rPr lang="tr-TR" dirty="0"/>
              <a:t> olarak üretilen çeşitli içerikler </a:t>
            </a:r>
            <a:r>
              <a:rPr lang="tr-TR" dirty="0" err="1"/>
              <a:t>çevirimiçi</a:t>
            </a:r>
            <a:r>
              <a:rPr lang="tr-TR" dirty="0"/>
              <a:t> olarak paylaşılabilir (Örneğin </a:t>
            </a:r>
            <a:r>
              <a:rPr lang="tr-TR" dirty="0" smtClean="0"/>
              <a:t>şirketinize ilişkin çalışanların çektiği görüntüler video </a:t>
            </a:r>
            <a:r>
              <a:rPr lang="tr-TR" dirty="0"/>
              <a:t>paylaşım sitelerine yüklenebilir.) </a:t>
            </a:r>
          </a:p>
        </p:txBody>
      </p:sp>
    </p:spTree>
    <p:extLst>
      <p:ext uri="{BB962C8B-B14F-4D97-AF65-F5344CB8AC3E}">
        <p14:creationId xmlns:p14="http://schemas.microsoft.com/office/powerpoint/2010/main" val="36403100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Kriz öncesi, sosyal medya yaklaşmakta olan bir krizin belirtilerini önceden fark etmek için takip edilmelidir. </a:t>
            </a:r>
            <a:r>
              <a:rPr lang="tr-TR" dirty="0" err="1"/>
              <a:t>Ilgili</a:t>
            </a:r>
            <a:r>
              <a:rPr lang="tr-TR" dirty="0"/>
              <a:t> </a:t>
            </a:r>
            <a:r>
              <a:rPr lang="tr-TR" dirty="0" err="1"/>
              <a:t>bloglar</a:t>
            </a:r>
            <a:r>
              <a:rPr lang="tr-TR" dirty="0"/>
              <a:t>, </a:t>
            </a:r>
            <a:r>
              <a:rPr lang="tr-TR" dirty="0" err="1"/>
              <a:t>mikrobloglar</a:t>
            </a:r>
            <a:r>
              <a:rPr lang="tr-TR" dirty="0"/>
              <a:t>, sosyal ağlar ve benzerleri kriz yönetimi bağlamında mutlaka sürekli takip edilmelidir. </a:t>
            </a:r>
          </a:p>
        </p:txBody>
      </p:sp>
    </p:spTree>
    <p:extLst>
      <p:ext uri="{BB962C8B-B14F-4D97-AF65-F5344CB8AC3E}">
        <p14:creationId xmlns:p14="http://schemas.microsoft.com/office/powerpoint/2010/main" val="5389605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Kriz sırasında sosyal medyanın kullanımında temelde izlenmesi gereken üç kural vardır: </a:t>
            </a:r>
          </a:p>
          <a:p>
            <a:pPr marL="0" indent="0">
              <a:buNone/>
            </a:pPr>
            <a:r>
              <a:rPr lang="tr-TR" dirty="0" smtClean="0"/>
              <a:t>	• Hazır </a:t>
            </a:r>
            <a:r>
              <a:rPr lang="tr-TR" dirty="0"/>
              <a:t>bulun.</a:t>
            </a:r>
          </a:p>
          <a:p>
            <a:pPr marL="0" indent="0">
              <a:buNone/>
            </a:pPr>
            <a:r>
              <a:rPr lang="tr-TR" dirty="0" smtClean="0"/>
              <a:t>	• Hareketin </a:t>
            </a:r>
            <a:r>
              <a:rPr lang="tr-TR" dirty="0"/>
              <a:t>olduğu yerde hazır bulun.</a:t>
            </a:r>
          </a:p>
          <a:p>
            <a:pPr marL="0" indent="0">
              <a:buNone/>
            </a:pPr>
            <a:r>
              <a:rPr lang="tr-TR" dirty="0" smtClean="0"/>
              <a:t>	• Hareketin </a:t>
            </a:r>
            <a:r>
              <a:rPr lang="tr-TR" dirty="0"/>
              <a:t>olduğu yerde krizden önce hazır bulun. </a:t>
            </a:r>
          </a:p>
          <a:p>
            <a:endParaRPr lang="tr-TR" dirty="0"/>
          </a:p>
        </p:txBody>
      </p:sp>
    </p:spTree>
    <p:extLst>
      <p:ext uri="{BB962C8B-B14F-4D97-AF65-F5344CB8AC3E}">
        <p14:creationId xmlns:p14="http://schemas.microsoft.com/office/powerpoint/2010/main" val="126512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İç Çevre Faktörleri</a:t>
            </a:r>
          </a:p>
        </p:txBody>
      </p:sp>
      <p:sp>
        <p:nvSpPr>
          <p:cNvPr id="27650" name="2 İçerik Yer Tutucusu"/>
          <p:cNvSpPr>
            <a:spLocks noGrp="1"/>
          </p:cNvSpPr>
          <p:nvPr>
            <p:ph idx="1"/>
          </p:nvPr>
        </p:nvSpPr>
        <p:spPr/>
        <p:txBody>
          <a:bodyPr/>
          <a:lstStyle/>
          <a:p>
            <a:r>
              <a:rPr lang="tr-TR" altLang="tr-TR" dirty="0" smtClean="0"/>
              <a:t>Örgütün çevresini izlerken takındığı genel tutum</a:t>
            </a:r>
          </a:p>
          <a:p>
            <a:r>
              <a:rPr lang="tr-TR" altLang="tr-TR" dirty="0" smtClean="0"/>
              <a:t>Örgütlerdeki hiyerarşik yapılanmalardan kaynaklanan problemler</a:t>
            </a:r>
          </a:p>
          <a:p>
            <a:r>
              <a:rPr lang="tr-TR" altLang="tr-TR" dirty="0" smtClean="0"/>
              <a:t>Üst düzey yönetimin yönetim anlayışı ve otoriteyi kullanma biçimi</a:t>
            </a:r>
          </a:p>
          <a:p>
            <a:endParaRPr lang="tr-TR" altLang="tr-TR" dirty="0" smtClean="0"/>
          </a:p>
        </p:txBody>
      </p:sp>
    </p:spTree>
    <p:extLst>
      <p:ext uri="{BB962C8B-B14F-4D97-AF65-F5344CB8AC3E}">
        <p14:creationId xmlns:p14="http://schemas.microsoft.com/office/powerpoint/2010/main" val="19715632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Kriz Sonrası Takip</a:t>
            </a:r>
          </a:p>
        </p:txBody>
      </p:sp>
      <p:sp>
        <p:nvSpPr>
          <p:cNvPr id="175106" name="2 İçerik Yer Tutucusu"/>
          <p:cNvSpPr>
            <a:spLocks noGrp="1"/>
          </p:cNvSpPr>
          <p:nvPr>
            <p:ph idx="1"/>
          </p:nvPr>
        </p:nvSpPr>
        <p:spPr/>
        <p:txBody>
          <a:bodyPr/>
          <a:lstStyle/>
          <a:p>
            <a:r>
              <a:rPr lang="tr-TR" altLang="tr-TR" smtClean="0"/>
              <a:t>Vaadettiğiniz materyalleri göndererek basınla etkileşiminizi sonlandırın,</a:t>
            </a:r>
          </a:p>
          <a:p>
            <a:r>
              <a:rPr lang="tr-TR" altLang="tr-TR" smtClean="0"/>
              <a:t>Kriz sonrasında ekstra özen gösterenlere teşekkür notları gönderin,</a:t>
            </a:r>
          </a:p>
          <a:p>
            <a:r>
              <a:rPr lang="tr-TR" altLang="tr-TR" smtClean="0"/>
              <a:t>Krizden etkilenenlerle ilgilenildiğine ve ihtiyaçlarının giderildiğine emin olun,</a:t>
            </a:r>
          </a:p>
          <a:p>
            <a:r>
              <a:rPr lang="tr-TR" altLang="tr-TR" smtClean="0"/>
              <a:t>Kriz tamamıyla unutulana kadar uyanık olun. </a:t>
            </a:r>
          </a:p>
        </p:txBody>
      </p:sp>
    </p:spTree>
    <p:extLst>
      <p:ext uri="{BB962C8B-B14F-4D97-AF65-F5344CB8AC3E}">
        <p14:creationId xmlns:p14="http://schemas.microsoft.com/office/powerpoint/2010/main" val="6082216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Dış Çevre Faktörleri</a:t>
            </a:r>
            <a:endParaRPr lang="tr-TR" dirty="0"/>
          </a:p>
        </p:txBody>
      </p:sp>
      <p:sp>
        <p:nvSpPr>
          <p:cNvPr id="3" name="İçerik Yer Tutucusu 2"/>
          <p:cNvSpPr>
            <a:spLocks noGrp="1"/>
          </p:cNvSpPr>
          <p:nvPr>
            <p:ph idx="1"/>
          </p:nvPr>
        </p:nvSpPr>
        <p:spPr/>
        <p:txBody>
          <a:bodyPr/>
          <a:lstStyle/>
          <a:p>
            <a:r>
              <a:rPr lang="tr-TR" dirty="0"/>
              <a:t>Doğal faktörler</a:t>
            </a:r>
          </a:p>
          <a:p>
            <a:r>
              <a:rPr lang="tr-TR" dirty="0"/>
              <a:t>Ekonomik faktörler</a:t>
            </a:r>
          </a:p>
          <a:p>
            <a:r>
              <a:rPr lang="tr-TR" dirty="0"/>
              <a:t>Teknolojik faktörler</a:t>
            </a:r>
          </a:p>
          <a:p>
            <a:r>
              <a:rPr lang="tr-TR" dirty="0"/>
              <a:t>Hukuki faktörler</a:t>
            </a:r>
          </a:p>
          <a:p>
            <a:r>
              <a:rPr lang="tr-TR" dirty="0"/>
              <a:t>Siyasi faktörler</a:t>
            </a:r>
          </a:p>
          <a:p>
            <a:r>
              <a:rPr lang="tr-TR" dirty="0"/>
              <a:t>Toplumsal ve kültürel faktörler</a:t>
            </a:r>
          </a:p>
          <a:p>
            <a:r>
              <a:rPr lang="tr-TR" dirty="0"/>
              <a:t>Uluslararası faktörler</a:t>
            </a:r>
          </a:p>
        </p:txBody>
      </p:sp>
    </p:spTree>
    <p:extLst>
      <p:ext uri="{BB962C8B-B14F-4D97-AF65-F5344CB8AC3E}">
        <p14:creationId xmlns:p14="http://schemas.microsoft.com/office/powerpoint/2010/main" val="430429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Kriz Yönetimi Nedir?</a:t>
            </a:r>
          </a:p>
        </p:txBody>
      </p:sp>
      <p:sp>
        <p:nvSpPr>
          <p:cNvPr id="50178" name="2 İçerik Yer Tutucusu"/>
          <p:cNvSpPr>
            <a:spLocks noGrp="1"/>
          </p:cNvSpPr>
          <p:nvPr>
            <p:ph idx="1"/>
          </p:nvPr>
        </p:nvSpPr>
        <p:spPr/>
        <p:txBody>
          <a:bodyPr/>
          <a:lstStyle/>
          <a:p>
            <a:r>
              <a:rPr lang="tr-TR" altLang="tr-TR" smtClean="0"/>
              <a:t>Kriz olarak nitelendirilen durumu ortadan kaldırmak için planlı, sistematik ve rasyonel bir şekilde uygulanan faaliyetler topluluğudur. </a:t>
            </a:r>
          </a:p>
          <a:p>
            <a:endParaRPr lang="tr-TR" altLang="tr-TR" smtClean="0"/>
          </a:p>
        </p:txBody>
      </p:sp>
      <p:pic>
        <p:nvPicPr>
          <p:cNvPr id="50179" name="Picture 2" descr="C:\Users\Pınar\Desktop\crisis-management-online-crisis-pr-social-media-crisi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1375" y="3786189"/>
            <a:ext cx="6572250" cy="2643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846123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Kriz Yönetimi Süreci </a:t>
            </a:r>
          </a:p>
        </p:txBody>
      </p:sp>
      <p:sp>
        <p:nvSpPr>
          <p:cNvPr id="53250" name="2 İçerik Yer Tutucusu"/>
          <p:cNvSpPr>
            <a:spLocks noGrp="1"/>
          </p:cNvSpPr>
          <p:nvPr>
            <p:ph idx="1"/>
          </p:nvPr>
        </p:nvSpPr>
        <p:spPr/>
        <p:txBody>
          <a:bodyPr/>
          <a:lstStyle/>
          <a:p>
            <a:r>
              <a:rPr lang="tr-TR" altLang="tr-TR" dirty="0" smtClean="0"/>
              <a:t>Kriz yönetimi süreci, </a:t>
            </a:r>
            <a:r>
              <a:rPr lang="tr-TR" altLang="tr-TR" b="1" dirty="0" smtClean="0"/>
              <a:t>krize hazırlıklı olmayı, krizi yönetmeyi ve krizi </a:t>
            </a:r>
            <a:r>
              <a:rPr lang="tr-TR" altLang="tr-TR" b="1" dirty="0" err="1" smtClean="0"/>
              <a:t>değerlendirmeyi</a:t>
            </a:r>
            <a:r>
              <a:rPr lang="tr-TR" altLang="tr-TR" b="1" dirty="0" smtClean="0"/>
              <a:t> </a:t>
            </a:r>
            <a:r>
              <a:rPr lang="tr-TR" altLang="tr-TR" dirty="0" smtClean="0"/>
              <a:t>içeren döngüsel bir süreçtir ve etkili bir planlamayı gerektirir. </a:t>
            </a:r>
          </a:p>
          <a:p>
            <a:r>
              <a:rPr lang="tr-TR" altLang="tr-TR" dirty="0" smtClean="0"/>
              <a:t>Krizin yönetimi sürecinin ayrılmaz bir parçası da krizin </a:t>
            </a:r>
            <a:r>
              <a:rPr lang="tr-TR" altLang="tr-TR" dirty="0" err="1" smtClean="0"/>
              <a:t>iletişiminin</a:t>
            </a:r>
            <a:r>
              <a:rPr lang="tr-TR" altLang="tr-TR" dirty="0" smtClean="0"/>
              <a:t> yönetilmesidir. Hedef kitleler krizin neden </a:t>
            </a:r>
            <a:r>
              <a:rPr lang="tr-TR" altLang="tr-TR" dirty="0" err="1" smtClean="0"/>
              <a:t>önlenemediğini</a:t>
            </a:r>
            <a:r>
              <a:rPr lang="tr-TR" altLang="tr-TR" dirty="0" smtClean="0"/>
              <a:t>, kurumun kriz sürecini yönetmek için ne gibi adımlar </a:t>
            </a:r>
            <a:r>
              <a:rPr lang="tr-TR" altLang="tr-TR" dirty="0" err="1" smtClean="0"/>
              <a:t>attığını</a:t>
            </a:r>
            <a:r>
              <a:rPr lang="tr-TR" altLang="tr-TR" dirty="0" smtClean="0"/>
              <a:t> ve kriz sonrasında </a:t>
            </a:r>
            <a:r>
              <a:rPr lang="tr-TR" altLang="tr-TR" dirty="0" err="1" smtClean="0"/>
              <a:t>herşeyin</a:t>
            </a:r>
            <a:r>
              <a:rPr lang="tr-TR" altLang="tr-TR" dirty="0" smtClean="0"/>
              <a:t> normale dönmesi için ne gibi planları olduğunu bilmek isterler. Uygun bilginin belirli hedef kitlelerle zamanında </a:t>
            </a:r>
            <a:r>
              <a:rPr lang="tr-TR" altLang="tr-TR" dirty="0" err="1" smtClean="0"/>
              <a:t>paylaşılması</a:t>
            </a:r>
            <a:r>
              <a:rPr lang="tr-TR" altLang="tr-TR" dirty="0" smtClean="0"/>
              <a:t> etkili bir kriz yönetiminin olmazsa olmaz bir parçasıdır.</a:t>
            </a:r>
            <a:endParaRPr lang="tr-TR" altLang="tr-TR" dirty="0"/>
          </a:p>
        </p:txBody>
      </p:sp>
    </p:spTree>
    <p:extLst>
      <p:ext uri="{BB962C8B-B14F-4D97-AF65-F5344CB8AC3E}">
        <p14:creationId xmlns:p14="http://schemas.microsoft.com/office/powerpoint/2010/main" val="571578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p:cNvSpPr>
          <p:nvPr>
            <p:ph type="title"/>
          </p:nvPr>
        </p:nvSpPr>
        <p:spPr/>
        <p:txBody>
          <a:bodyPr/>
          <a:lstStyle/>
          <a:p>
            <a:r>
              <a:rPr lang="tr-TR" altLang="tr-TR" smtClean="0"/>
              <a:t>Kriz Yönetiminin Unsurları</a:t>
            </a:r>
          </a:p>
        </p:txBody>
      </p:sp>
      <p:sp>
        <p:nvSpPr>
          <p:cNvPr id="54274" name="Rectangle 3"/>
          <p:cNvSpPr>
            <a:spLocks noGrp="1"/>
          </p:cNvSpPr>
          <p:nvPr>
            <p:ph idx="1"/>
          </p:nvPr>
        </p:nvSpPr>
        <p:spPr/>
        <p:txBody>
          <a:bodyPr/>
          <a:lstStyle/>
          <a:p>
            <a:r>
              <a:rPr lang="tr-TR" altLang="tr-TR" smtClean="0"/>
              <a:t>Krize hazırlıklı olma</a:t>
            </a:r>
          </a:p>
          <a:p>
            <a:r>
              <a:rPr lang="tr-TR" altLang="tr-TR" smtClean="0"/>
              <a:t>Krizin bildirilmesi</a:t>
            </a:r>
          </a:p>
          <a:p>
            <a:r>
              <a:rPr lang="tr-TR" altLang="tr-TR" smtClean="0"/>
              <a:t>Kriz iletişimi</a:t>
            </a:r>
          </a:p>
          <a:p>
            <a:r>
              <a:rPr lang="tr-TR" altLang="tr-TR" smtClean="0"/>
              <a:t>Krizin telafisi</a:t>
            </a:r>
          </a:p>
          <a:p>
            <a:endParaRPr lang="tr-TR" altLang="tr-TR" smtClean="0"/>
          </a:p>
        </p:txBody>
      </p:sp>
    </p:spTree>
    <p:extLst>
      <p:ext uri="{BB962C8B-B14F-4D97-AF65-F5344CB8AC3E}">
        <p14:creationId xmlns:p14="http://schemas.microsoft.com/office/powerpoint/2010/main" val="4035990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mtClean="0"/>
              <a:t>Kriz İletişimi Nedir?</a:t>
            </a:r>
          </a:p>
        </p:txBody>
      </p:sp>
      <p:sp>
        <p:nvSpPr>
          <p:cNvPr id="66562" name="2 İçerik Yer Tutucusu"/>
          <p:cNvSpPr>
            <a:spLocks noGrp="1"/>
          </p:cNvSpPr>
          <p:nvPr>
            <p:ph idx="1"/>
          </p:nvPr>
        </p:nvSpPr>
        <p:spPr/>
        <p:txBody>
          <a:bodyPr/>
          <a:lstStyle/>
          <a:p>
            <a:r>
              <a:rPr lang="tr-TR" altLang="tr-TR" dirty="0" smtClean="0"/>
              <a:t>Kriz iletişimi kriz öncesi, kriz dönemi ve kriz sonrası iletişim çabalarını kapsayan uzun süreli bir iştir. </a:t>
            </a:r>
          </a:p>
          <a:p>
            <a:r>
              <a:rPr lang="tr-TR" altLang="tr-TR" dirty="0" smtClean="0"/>
              <a:t>Kriz öncesi çabalar kriz unsurlarının fark edilmesini ve alınması gereken önlemler için yol gösterici olmayı amaçlar. Kriz sonrası iletişim çabaları ise algıları etkilemek, pozitif imajı devam ettirmek ve imajı yeniden oluşturmak içindir.</a:t>
            </a:r>
          </a:p>
          <a:p>
            <a:endParaRPr lang="tr-TR" altLang="tr-TR" dirty="0" smtClean="0"/>
          </a:p>
        </p:txBody>
      </p:sp>
    </p:spTree>
    <p:extLst>
      <p:ext uri="{BB962C8B-B14F-4D97-AF65-F5344CB8AC3E}">
        <p14:creationId xmlns:p14="http://schemas.microsoft.com/office/powerpoint/2010/main" val="39243304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124</TotalTime>
  <Words>1527</Words>
  <Application>Microsoft Office PowerPoint</Application>
  <PresentationFormat>Geniş ekran</PresentationFormat>
  <Paragraphs>157</Paragraphs>
  <Slides>40</Slides>
  <Notes>26</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40</vt:i4>
      </vt:variant>
    </vt:vector>
  </HeadingPairs>
  <TitlesOfParts>
    <vt:vector size="44" baseType="lpstr">
      <vt:lpstr>Arial</vt:lpstr>
      <vt:lpstr>Calibri</vt:lpstr>
      <vt:lpstr>Calibri Light</vt:lpstr>
      <vt:lpstr>Office Teması</vt:lpstr>
      <vt:lpstr>Kriz İletişimi </vt:lpstr>
      <vt:lpstr>Kriz Nedir?</vt:lpstr>
      <vt:lpstr>Doğabilecek Krizlerin Kökenleri </vt:lpstr>
      <vt:lpstr>İç Çevre Faktörleri</vt:lpstr>
      <vt:lpstr>Dış Çevre Faktörleri</vt:lpstr>
      <vt:lpstr>Kriz Yönetimi Nedir?</vt:lpstr>
      <vt:lpstr>Kriz Yönetimi Süreci </vt:lpstr>
      <vt:lpstr>Kriz Yönetiminin Unsurları</vt:lpstr>
      <vt:lpstr>Kriz İletişimi Nedir?</vt:lpstr>
      <vt:lpstr>PowerPoint Sunusu</vt:lpstr>
      <vt:lpstr>Bir Kriz İletişimi Planı</vt:lpstr>
      <vt:lpstr>Kriz Dönemlerinde İletişim Kurarken</vt:lpstr>
      <vt:lpstr>Kriz iletişimi kurarken temel ilkeler</vt:lpstr>
      <vt:lpstr>Hedef gruplar</vt:lpstr>
      <vt:lpstr>Medya </vt:lpstr>
      <vt:lpstr>Kriz sürecinde medya ile ilişkiler</vt:lpstr>
      <vt:lpstr>Kriz iletişimi takımı</vt:lpstr>
      <vt:lpstr>PowerPoint Sunusu</vt:lpstr>
      <vt:lpstr>Medyayla İlişkiler</vt:lpstr>
      <vt:lpstr>Ne tür krizler medya için haberdir?</vt:lpstr>
      <vt:lpstr>Basın Toplantısı</vt:lpstr>
      <vt:lpstr>Basın toplantısı sırasında</vt:lpstr>
      <vt:lpstr>Basın toplantısı sırasında karşılaşılabilecek olası sorular nelerdir?</vt:lpstr>
      <vt:lpstr>PowerPoint Sunusu</vt:lpstr>
      <vt:lpstr>Toplantı sırasında </vt:lpstr>
      <vt:lpstr>Basın toplantısı kontrol listesi</vt:lpstr>
      <vt:lpstr>Toplantıyı zamanlarken</vt:lpstr>
      <vt:lpstr>Toplantıyı duyururken</vt:lpstr>
      <vt:lpstr>Toplantının lojistiği için</vt:lpstr>
      <vt:lpstr>Basın toplantısında konuşacak yetkili için</vt:lpstr>
      <vt:lpstr>Yeni Medya ve Kriz İletişimi </vt:lpstr>
      <vt:lpstr>Web 1.0</vt:lpstr>
      <vt:lpstr>PowerPoint Sunusu</vt:lpstr>
      <vt:lpstr>Web 2.0</vt:lpstr>
      <vt:lpstr>PowerPoint Sunusu</vt:lpstr>
      <vt:lpstr>PowerPoint Sunusu</vt:lpstr>
      <vt:lpstr>PowerPoint Sunusu</vt:lpstr>
      <vt:lpstr>PowerPoint Sunusu</vt:lpstr>
      <vt:lpstr>PowerPoint Sunusu</vt:lpstr>
      <vt:lpstr>Kriz Sonrası Takip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Kriz Yönetimi ve Kriz İletişimi</dc:title>
  <dc:creator>PINAR ÖZDEMİR</dc:creator>
  <cp:lastModifiedBy>ilef</cp:lastModifiedBy>
  <cp:revision>21</cp:revision>
  <dcterms:created xsi:type="dcterms:W3CDTF">2016-10-25T12:00:50Z</dcterms:created>
  <dcterms:modified xsi:type="dcterms:W3CDTF">2019-05-12T15:06:00Z</dcterms:modified>
</cp:coreProperties>
</file>