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8" r:id="rId3"/>
    <p:sldId id="269" r:id="rId4"/>
    <p:sldId id="343" r:id="rId5"/>
    <p:sldId id="369" r:id="rId6"/>
    <p:sldId id="305" r:id="rId7"/>
    <p:sldId id="277" r:id="rId8"/>
    <p:sldId id="283" r:id="rId9"/>
    <p:sldId id="338" r:id="rId10"/>
    <p:sldId id="339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31060-ED8A-450C-9141-AEA80105093B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12F1-9847-414E-A708-77DCA27414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E7C90-57B6-4C50-A105-CDF1A8CF746B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863FC-157A-4D5B-905A-861A21ADE6E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74ED6-F41D-4453-967B-D6696F3EFC08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2BDF0-4919-4A37-85CC-09FAF1F441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289B9-3EC8-4EC4-8928-DE175C2CFAA0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A6ECD-6A53-4332-9668-74C9DEDAF8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21773-BDE9-438B-AA27-7309735402C3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2F174-499B-4F19-8754-EE5C1E5372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3300-9A82-449C-B8C0-27E1AC60CAD8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8074-01F0-42FA-A51D-1DBFA53751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26E6-6E04-475D-99D6-A582ADD903DC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66CE2-B804-4D71-A883-4FB3ED35A5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558D9-8983-4C10-8812-5CB511C63CF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1D3E-A7EB-44BB-B92F-E567659118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272E0-FE44-425E-9949-1A3A50AA75EC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FDFD-5F29-427B-B08E-7D57096E65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DBE4-3404-4271-A187-CED279195E77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C5D47-7EFF-4F68-ABEE-C5E76FBBA1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4AA51-3767-419C-A62D-4EA67F27C7DF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38C8-411D-408D-951D-55021F5E14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5A605C-1AAD-4E46-ADE3-4889B991443E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491556-5335-4FEF-B511-3C033292F1D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339752" y="2564904"/>
            <a:ext cx="4968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3200" b="1" dirty="0">
                <a:ea typeface="Times New Roman" pitchFamily="18" charset="0"/>
                <a:cs typeface="Arial" charset="0"/>
              </a:rPr>
              <a:t>BİLGİYİ İŞLEME MODELİ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2 İçerik Yer Tutucusu"/>
          <p:cNvSpPr>
            <a:spLocks noGrp="1"/>
          </p:cNvSpPr>
          <p:nvPr>
            <p:ph idx="1"/>
          </p:nvPr>
        </p:nvSpPr>
        <p:spPr>
          <a:xfrm>
            <a:off x="474663" y="1255713"/>
            <a:ext cx="8229600" cy="4525962"/>
          </a:xfrm>
        </p:spPr>
        <p:txBody>
          <a:bodyPr/>
          <a:lstStyle/>
          <a:p>
            <a:pPr marL="0" indent="450850" algn="just">
              <a:spcBef>
                <a:spcPct val="0"/>
              </a:spcBef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Bu modelin temel ilkelerinden biri, bilgilerin kaydedilmesi gerektiğidir. Bunu sağlayan süreç </a:t>
            </a:r>
            <a:r>
              <a:rPr lang="tr-TR" sz="2800" b="1" dirty="0" err="1" smtClean="0">
                <a:latin typeface="Arial" charset="0"/>
                <a:ea typeface="Times New Roman" pitchFamily="18" charset="0"/>
                <a:cs typeface="Arial" charset="0"/>
              </a:rPr>
              <a:t>Dikkat</a:t>
            </a:r>
            <a:r>
              <a:rPr lang="tr-TR" sz="2800" dirty="0" err="1" smtClean="0">
                <a:latin typeface="Arial" charset="0"/>
                <a:ea typeface="Times New Roman" pitchFamily="18" charset="0"/>
                <a:cs typeface="Arial" charset="0"/>
              </a:rPr>
              <a:t>'tir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.</a:t>
            </a:r>
          </a:p>
        </p:txBody>
      </p:sp>
      <p:sp>
        <p:nvSpPr>
          <p:cNvPr id="103426" name="Rectangle 1"/>
          <p:cNvSpPr>
            <a:spLocks noChangeArrowheads="1"/>
          </p:cNvSpPr>
          <p:nvPr/>
        </p:nvSpPr>
        <p:spPr bwMode="auto">
          <a:xfrm>
            <a:off x="611188" y="309563"/>
            <a:ext cx="7956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tr-TR" sz="2800" b="1" dirty="0">
                <a:ea typeface="Times New Roman" pitchFamily="18" charset="0"/>
                <a:cs typeface="Arial" charset="0"/>
              </a:rPr>
              <a:t>Bilgiyi İşleme Modelinin Eğitim Ortamında Uygulanması</a:t>
            </a:r>
            <a:endParaRPr lang="tr-TR" sz="2800" dirty="0">
              <a:ea typeface="Times New Roman" pitchFamily="18" charset="0"/>
              <a:cs typeface="Arial" charset="0"/>
            </a:endParaRPr>
          </a:p>
        </p:txBody>
      </p:sp>
      <p:sp>
        <p:nvSpPr>
          <p:cNvPr id="103429" name="2 İçerik Yer Tutucusu"/>
          <p:cNvSpPr>
            <a:spLocks/>
          </p:cNvSpPr>
          <p:nvPr/>
        </p:nvSpPr>
        <p:spPr bwMode="auto">
          <a:xfrm>
            <a:off x="474663" y="2636912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50850" algn="just" eaLnBrk="0" hangingPunct="0">
              <a:buFont typeface="Arial" charset="0"/>
              <a:buNone/>
            </a:pPr>
            <a:r>
              <a:rPr lang="tr-TR" sz="2800" dirty="0">
                <a:ea typeface="Times New Roman" pitchFamily="18" charset="0"/>
                <a:cs typeface="Arial" charset="0"/>
              </a:rPr>
              <a:t>Öğrencilere yürütücü bilişle ilgili olarak etkili öğrenme için bazı bilişi yönetme becerileri ya da çalışma becerileri kazandırılabilir. Bunlar; ana fikrin bulunması, özetleme, bilgiyi organize etme, not alma, altını çizme ya da fosforlu kalemle işaretleme, konuyla ilgili kendi kendine sorular sorma ve öğrendiklerini anlamlandırmadır.</a:t>
            </a:r>
          </a:p>
          <a:p>
            <a:pPr indent="450850" algn="just" eaLnBrk="0" hangingPunct="0">
              <a:buFont typeface="Arial" charset="0"/>
              <a:buNone/>
            </a:pPr>
            <a:endParaRPr lang="tr-TR" sz="2800" dirty="0">
              <a:ea typeface="Times New Roman" pitchFamily="18" charset="0"/>
              <a:cs typeface="Arial" charset="0"/>
            </a:endParaRPr>
          </a:p>
          <a:p>
            <a:pPr indent="450850">
              <a:spcBef>
                <a:spcPct val="20000"/>
              </a:spcBef>
              <a:buFont typeface="Arial" charset="0"/>
              <a:buChar char="•"/>
            </a:pPr>
            <a:endParaRPr lang="tr-TR" sz="28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tr-TR" sz="2800" dirty="0" smtClean="0">
                <a:latin typeface="Arial" charset="0"/>
              </a:rPr>
              <a:t>      Bilgiyi işleme modeline göre insan zihninde öğrenmenin oluşumu üç ana </a:t>
            </a:r>
            <a:r>
              <a:rPr lang="tr-TR" sz="2800" dirty="0" smtClean="0">
                <a:latin typeface="Arial" charset="0"/>
              </a:rPr>
              <a:t>öğe </a:t>
            </a:r>
            <a:r>
              <a:rPr lang="tr-TR" sz="2800" dirty="0">
                <a:latin typeface="Arial" charset="0"/>
              </a:rPr>
              <a:t>i</a:t>
            </a:r>
            <a:r>
              <a:rPr lang="tr-TR" sz="2800" dirty="0" smtClean="0">
                <a:latin typeface="Arial" charset="0"/>
              </a:rPr>
              <a:t>le </a:t>
            </a:r>
            <a:r>
              <a:rPr lang="tr-TR" sz="2800" dirty="0" smtClean="0">
                <a:latin typeface="Arial" charset="0"/>
              </a:rPr>
              <a:t>açıklanabilir. </a:t>
            </a:r>
            <a:r>
              <a:rPr lang="tr-TR" sz="2800" dirty="0" smtClean="0">
                <a:latin typeface="Arial" charset="0"/>
              </a:rPr>
              <a:t>Bunlar, </a:t>
            </a:r>
            <a:r>
              <a:rPr lang="tr-TR" sz="2800" dirty="0" smtClean="0">
                <a:latin typeface="Arial" charset="0"/>
              </a:rPr>
              <a:t>bilgi depoları, bilişsel süreçler ve yürütücü süreçlerdir.</a:t>
            </a:r>
          </a:p>
          <a:p>
            <a:endParaRPr lang="tr-T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088" y="1989138"/>
            <a:ext cx="81375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tr-TR" sz="2400" b="1">
                <a:ea typeface="Times New Roman" pitchFamily="18" charset="0"/>
                <a:cs typeface="Arial" charset="0"/>
              </a:rPr>
              <a:t>Bilgi Depoları</a:t>
            </a:r>
            <a:endParaRPr lang="tr-TR" sz="2400">
              <a:ea typeface="Times New Roman" pitchFamily="18" charset="0"/>
              <a:cs typeface="Arial" charset="0"/>
            </a:endParaRPr>
          </a:p>
          <a:p>
            <a:pPr indent="450850" algn="just" eaLnBrk="0" hangingPunct="0"/>
            <a:r>
              <a:rPr lang="tr-TR" sz="2400">
                <a:ea typeface="Times New Roman" pitchFamily="18" charset="0"/>
                <a:cs typeface="Arial" charset="0"/>
              </a:rPr>
              <a:t>Bilgi depoları, bilginin tutulduğu ve bilgiyi işlemenin gerçekleştiği depolardır. Üç ana bellek deposu vardır: </a:t>
            </a:r>
          </a:p>
          <a:p>
            <a:pPr indent="450850" algn="just" eaLnBrk="0" hangingPunct="0">
              <a:buFontTx/>
              <a:buAutoNum type="arabicParenR"/>
            </a:pPr>
            <a:r>
              <a:rPr lang="tr-TR" sz="2400">
                <a:ea typeface="Times New Roman" pitchFamily="18" charset="0"/>
                <a:cs typeface="Arial" charset="0"/>
              </a:rPr>
              <a:t>Duyusal bellek (duyusal kayıt)</a:t>
            </a:r>
          </a:p>
          <a:p>
            <a:pPr indent="450850" algn="just" eaLnBrk="0" hangingPunct="0">
              <a:buFontTx/>
              <a:buAutoNum type="arabicParenR"/>
            </a:pPr>
            <a:r>
              <a:rPr lang="tr-TR" sz="2400">
                <a:ea typeface="Times New Roman" pitchFamily="18" charset="0"/>
                <a:cs typeface="Arial" charset="0"/>
              </a:rPr>
              <a:t>Kısa süreli bellek (çalışan bellek) </a:t>
            </a:r>
          </a:p>
          <a:p>
            <a:pPr indent="450850" algn="just" eaLnBrk="0" hangingPunct="0">
              <a:buFontTx/>
              <a:buAutoNum type="arabicParenR"/>
            </a:pPr>
            <a:r>
              <a:rPr lang="tr-TR" sz="2400">
                <a:ea typeface="Times New Roman" pitchFamily="18" charset="0"/>
                <a:cs typeface="Arial" charset="0"/>
              </a:rPr>
              <a:t>Uzun süreli bellek.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2714625"/>
          </a:xfrm>
        </p:spPr>
        <p:txBody>
          <a:bodyPr/>
          <a:lstStyle/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Kısa süreli bellek 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duyusal 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kayıttan aktarılan sınırlı miktardaki bilgiyi kısa süreli depolama görevi üstlenmektedir. Bu süre yaklaşık 15-20 saniyedir. Kapasitesi ise 7+2 birimdir.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endParaRPr lang="tr-TR" sz="28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450850" algn="just" eaLnBrk="1" hangingPunct="1">
              <a:tabLst>
                <a:tab pos="630238" algn="l"/>
              </a:tabLst>
            </a:pPr>
            <a:endParaRPr lang="tr-TR" sz="2800" dirty="0" smtClean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xfrm>
            <a:off x="179512" y="908720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       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Uzun süreli bellek sürekli bilgi deposu olarak kabul edilir. Kısa süreli bellekte işlenmiş olan bilgi uzun süreli belleğe gönderilerek 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depolanır</a:t>
            </a:r>
            <a:r>
              <a:rPr lang="tr-TR" sz="2800" dirty="0">
                <a:latin typeface="Arial" charset="0"/>
                <a:ea typeface="Times New Roman" pitchFamily="18" charset="0"/>
                <a:cs typeface="Arial" charset="0"/>
              </a:rPr>
              <a:t>,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kapasitesi 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sınırsızdır.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    Depolama şekli </a:t>
            </a:r>
            <a:r>
              <a:rPr lang="tr-TR" sz="2800" dirty="0" err="1" smtClean="0">
                <a:latin typeface="Arial" charset="0"/>
                <a:ea typeface="Times New Roman" pitchFamily="18" charset="0"/>
                <a:cs typeface="Arial" charset="0"/>
              </a:rPr>
              <a:t>işlemsel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ve </a:t>
            </a:r>
            <a:r>
              <a:rPr lang="tr-TR" sz="2800" dirty="0" err="1" smtClean="0">
                <a:latin typeface="Arial" charset="0"/>
                <a:ea typeface="Times New Roman" pitchFamily="18" charset="0"/>
                <a:cs typeface="Arial" charset="0"/>
              </a:rPr>
              <a:t>bildirimsel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biçimdedir. Depolama ise iki tür bellekte yapılır. Birincisi </a:t>
            </a:r>
            <a:r>
              <a:rPr lang="tr-TR" sz="2800" dirty="0" err="1" smtClean="0">
                <a:latin typeface="Arial" charset="0"/>
                <a:ea typeface="Times New Roman" pitchFamily="18" charset="0"/>
                <a:cs typeface="Arial" charset="0"/>
              </a:rPr>
              <a:t>anısal</a:t>
            </a: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bellek, yaşantılara yönelik olayların depolandığı yerdir. Anlamsal bellek ise, kısa süreli bellekten gönderilen örgütlenmiş bilgi ve bütünleri kapsar.</a:t>
            </a:r>
            <a:endParaRPr lang="tr-TR" sz="2800" dirty="0" smtClean="0">
              <a:ea typeface="Times New Roman" pitchFamily="18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g03.blogcu.com/images/k/a/f/kafkeff/de6cf7a2e06bb0d412f02347a2635be0_1299694584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b="6804"/>
          <a:stretch>
            <a:fillRect/>
          </a:stretch>
        </p:blipFill>
        <p:spPr>
          <a:xfrm>
            <a:off x="571472" y="857232"/>
            <a:ext cx="8001056" cy="5000660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683568" y="1183060"/>
            <a:ext cx="81724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tr-TR" sz="2800" b="1" dirty="0">
                <a:ea typeface="Times New Roman" pitchFamily="18" charset="0"/>
                <a:cs typeface="Arial" charset="0"/>
              </a:rPr>
              <a:t>Bilişsel Süreçler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indent="450850"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Bilişsel süreçler, bir bilgi deposundan diğerine bilgi akışını sağlayan "zihinsel eylemlerdir. Her bir bilgi deposu arasındaki bilgi akışını düzenleyen bilişsel süreçler ve bunların işlevleri birbirinden farklıdır. </a:t>
            </a:r>
          </a:p>
          <a:p>
            <a:pPr indent="450850"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Bu süreçler; dikkat, algılama, tekrar, kodlama ve geri getirme olarak sınıflandırılmaktadır.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467544" y="1556792"/>
            <a:ext cx="80994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>
              <a:tabLst>
                <a:tab pos="630238" algn="l"/>
              </a:tabLst>
            </a:pPr>
            <a:r>
              <a:rPr lang="tr-TR" sz="2800" b="1" dirty="0">
                <a:ea typeface="Times New Roman" pitchFamily="18" charset="0"/>
                <a:cs typeface="Arial" charset="0"/>
              </a:rPr>
              <a:t>Yürütücü Süreçler/Bilişi Yönetme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indent="450850" algn="just" eaLnBrk="0" hangingPunct="0">
              <a:tabLst>
                <a:tab pos="630238" algn="l"/>
              </a:tabLst>
            </a:pPr>
            <a:r>
              <a:rPr lang="tr-TR" sz="2800" dirty="0">
                <a:ea typeface="Times New Roman" pitchFamily="18" charset="0"/>
                <a:cs typeface="Arial" charset="0"/>
              </a:rPr>
              <a:t>Zihinsel süreçte bilgi akışı kendiliğinden meydana gelmez. Bu akışı bilinçli olarak yönlendiren süreçler vardır. Bunlara yürütücü süreçler denir. Bunlar bilgi akışını bilinçli olarak yönlendiren süreçlerdir. </a:t>
            </a:r>
          </a:p>
          <a:p>
            <a:pPr indent="450850" algn="just" eaLnBrk="0" hangingPunct="0">
              <a:tabLst>
                <a:tab pos="630238" algn="l"/>
              </a:tabLst>
            </a:pPr>
            <a:endParaRPr lang="tr-TR" sz="28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000500"/>
          </a:xfrm>
        </p:spPr>
        <p:txBody>
          <a:bodyPr/>
          <a:lstStyle/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Bilişi yönetme sürecinde kullanılan davranışlar altı basamakta toplanabilir: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Sorular sormak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Planlamak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Uygulamak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İzleme ve kontrol etmek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Yenilemek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•	Kendi kendini test etmek</a:t>
            </a:r>
          </a:p>
          <a:p>
            <a:pPr marL="0" indent="450850" algn="just">
              <a:spcBef>
                <a:spcPct val="0"/>
              </a:spcBef>
              <a:buFont typeface="Arial" charset="0"/>
              <a:buNone/>
              <a:tabLst>
                <a:tab pos="630238" algn="l"/>
              </a:tabLst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Bu davranışların etkin kullanımı süreci yönlendirmede etkilidir. </a:t>
            </a:r>
            <a:endParaRPr lang="tr-TR" sz="2800" dirty="0" smtClean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318</Words>
  <Application>Microsoft Office PowerPoint</Application>
  <PresentationFormat>Ekran Gösterisi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Bengü</dc:creator>
  <cp:lastModifiedBy>saba</cp:lastModifiedBy>
  <cp:revision>100</cp:revision>
  <dcterms:created xsi:type="dcterms:W3CDTF">2012-04-25T21:34:58Z</dcterms:created>
  <dcterms:modified xsi:type="dcterms:W3CDTF">2018-02-14T07:50:26Z</dcterms:modified>
</cp:coreProperties>
</file>