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68" r:id="rId3"/>
    <p:sldId id="269" r:id="rId4"/>
    <p:sldId id="343" r:id="rId5"/>
    <p:sldId id="369" r:id="rId6"/>
    <p:sldId id="305" r:id="rId7"/>
    <p:sldId id="277" r:id="rId8"/>
    <p:sldId id="283" r:id="rId9"/>
    <p:sldId id="338" r:id="rId10"/>
    <p:sldId id="339" r:id="rId11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3F1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831060-ED8A-450C-9141-AEA80105093B}" type="datetimeFigureOut">
              <a:rPr lang="tr-TR"/>
              <a:pPr>
                <a:defRPr/>
              </a:pPr>
              <a:t>14.2.2018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E212F1-9847-414E-A708-77DCA27414A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8E7C90-57B6-4C50-A105-CDF1A8CF746B}" type="datetimeFigureOut">
              <a:rPr lang="tr-TR"/>
              <a:pPr>
                <a:defRPr/>
              </a:pPr>
              <a:t>14.2.2018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D863FC-157A-4D5B-905A-861A21ADE6E8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774ED6-F41D-4453-967B-D6696F3EFC08}" type="datetimeFigureOut">
              <a:rPr lang="tr-TR"/>
              <a:pPr>
                <a:defRPr/>
              </a:pPr>
              <a:t>14.2.2018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D2BDF0-4919-4A37-85CC-09FAF1F4413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7289B9-3EC8-4EC4-8928-DE175C2CFAA0}" type="datetimeFigureOut">
              <a:rPr lang="tr-TR"/>
              <a:pPr>
                <a:defRPr/>
              </a:pPr>
              <a:t>14.2.2018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3A6ECD-6A53-4332-9668-74C9DEDAF8F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921773-BDE9-438B-AA27-7309735402C3}" type="datetimeFigureOut">
              <a:rPr lang="tr-TR"/>
              <a:pPr>
                <a:defRPr/>
              </a:pPr>
              <a:t>14.2.2018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E2F174-499B-4F19-8754-EE5C1E53725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683300-9A82-449C-B8C0-27E1AC60CAD8}" type="datetimeFigureOut">
              <a:rPr lang="tr-TR"/>
              <a:pPr>
                <a:defRPr/>
              </a:pPr>
              <a:t>14.2.2018</a:t>
            </a:fld>
            <a:endParaRPr lang="tr-TR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C38074-01F0-42FA-A51D-1DBFA5375101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B126E6-6E04-475D-99D6-A582ADD903DC}" type="datetimeFigureOut">
              <a:rPr lang="tr-TR"/>
              <a:pPr>
                <a:defRPr/>
              </a:pPr>
              <a:t>14.2.2018</a:t>
            </a:fld>
            <a:endParaRPr lang="tr-TR"/>
          </a:p>
        </p:txBody>
      </p:sp>
      <p:sp>
        <p:nvSpPr>
          <p:cNvPr id="8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366CE2-B804-4D71-A883-4FB3ED35A561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8558D9-8983-4C10-8812-5CB511C63CF9}" type="datetimeFigureOut">
              <a:rPr lang="tr-TR"/>
              <a:pPr>
                <a:defRPr/>
              </a:pPr>
              <a:t>14.2.2018</a:t>
            </a:fld>
            <a:endParaRPr lang="tr-TR"/>
          </a:p>
        </p:txBody>
      </p:sp>
      <p:sp>
        <p:nvSpPr>
          <p:cNvPr id="4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251D3E-A7EB-44BB-B92F-E567659118B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9272E0-FE44-425E-9949-1A3A50AA75EC}" type="datetimeFigureOut">
              <a:rPr lang="tr-TR"/>
              <a:pPr>
                <a:defRPr/>
              </a:pPr>
              <a:t>14.2.2018</a:t>
            </a:fld>
            <a:endParaRPr lang="tr-TR"/>
          </a:p>
        </p:txBody>
      </p:sp>
      <p:sp>
        <p:nvSpPr>
          <p:cNvPr id="3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FCFDFD-5F29-427B-B08E-7D57096E65E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6ADBE4-3404-4271-A187-CED279195E77}" type="datetimeFigureOut">
              <a:rPr lang="tr-TR"/>
              <a:pPr>
                <a:defRPr/>
              </a:pPr>
              <a:t>14.2.2018</a:t>
            </a:fld>
            <a:endParaRPr lang="tr-TR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CC5D47-7EFF-4F68-ABEE-C5E76FBBA148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84AA51-3767-419C-A62D-4EA67F27C7DF}" type="datetimeFigureOut">
              <a:rPr lang="tr-TR"/>
              <a:pPr>
                <a:defRPr/>
              </a:pPr>
              <a:t>14.2.2018</a:t>
            </a:fld>
            <a:endParaRPr lang="tr-TR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8138C8-411D-408D-951D-55021F5E146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Başlık Yer Tutucusu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1027" name="2 Metin Yer Tutucusu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F5A605C-1AAD-4E46-ADE3-4889B991443E}" type="datetimeFigureOut">
              <a:rPr lang="tr-TR"/>
              <a:pPr>
                <a:defRPr/>
              </a:pPr>
              <a:t>14.2.2018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A491556-5335-4FEF-B511-3C033292F1D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2339752" y="2564904"/>
            <a:ext cx="496887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tr-TR" sz="3200" b="1" dirty="0">
                <a:ea typeface="Times New Roman" pitchFamily="18" charset="0"/>
                <a:cs typeface="Arial" charset="0"/>
              </a:rPr>
              <a:t>BİLGİYİ İŞLEME MODELİ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5" name="2 İçerik Yer Tutucusu"/>
          <p:cNvSpPr>
            <a:spLocks noGrp="1"/>
          </p:cNvSpPr>
          <p:nvPr>
            <p:ph idx="1"/>
          </p:nvPr>
        </p:nvSpPr>
        <p:spPr>
          <a:xfrm>
            <a:off x="474663" y="1255713"/>
            <a:ext cx="8229600" cy="4525962"/>
          </a:xfrm>
        </p:spPr>
        <p:txBody>
          <a:bodyPr/>
          <a:lstStyle/>
          <a:p>
            <a:pPr marL="0" indent="450850" algn="just">
              <a:spcBef>
                <a:spcPct val="0"/>
              </a:spcBef>
              <a:buFont typeface="Arial" charset="0"/>
              <a:buNone/>
            </a:pPr>
            <a:r>
              <a:rPr lang="tr-TR" sz="2800" dirty="0" smtClean="0">
                <a:latin typeface="Arial" charset="0"/>
                <a:ea typeface="Times New Roman" pitchFamily="18" charset="0"/>
                <a:cs typeface="Arial" charset="0"/>
              </a:rPr>
              <a:t>Bu modelin temel ilkelerinden biri, bilgilerin kaydedilmesi gerektiğidir. Bunu sağlayan süreç </a:t>
            </a:r>
            <a:r>
              <a:rPr lang="tr-TR" sz="2800" b="1" dirty="0" err="1" smtClean="0">
                <a:latin typeface="Arial" charset="0"/>
                <a:ea typeface="Times New Roman" pitchFamily="18" charset="0"/>
                <a:cs typeface="Arial" charset="0"/>
              </a:rPr>
              <a:t>Dikkat</a:t>
            </a:r>
            <a:r>
              <a:rPr lang="tr-TR" sz="2800" dirty="0" err="1" smtClean="0">
                <a:latin typeface="Arial" charset="0"/>
                <a:ea typeface="Times New Roman" pitchFamily="18" charset="0"/>
                <a:cs typeface="Arial" charset="0"/>
              </a:rPr>
              <a:t>'tir</a:t>
            </a:r>
            <a:r>
              <a:rPr lang="tr-TR" sz="2800" dirty="0" smtClean="0">
                <a:latin typeface="Arial" charset="0"/>
                <a:ea typeface="Times New Roman" pitchFamily="18" charset="0"/>
                <a:cs typeface="Arial" charset="0"/>
              </a:rPr>
              <a:t>.</a:t>
            </a:r>
          </a:p>
        </p:txBody>
      </p:sp>
      <p:sp>
        <p:nvSpPr>
          <p:cNvPr id="103426" name="Rectangle 1"/>
          <p:cNvSpPr>
            <a:spLocks noChangeArrowheads="1"/>
          </p:cNvSpPr>
          <p:nvPr/>
        </p:nvSpPr>
        <p:spPr bwMode="auto">
          <a:xfrm>
            <a:off x="611188" y="309563"/>
            <a:ext cx="795655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50850" algn="just"/>
            <a:r>
              <a:rPr lang="tr-TR" sz="2800" b="1" dirty="0">
                <a:ea typeface="Times New Roman" pitchFamily="18" charset="0"/>
                <a:cs typeface="Arial" charset="0"/>
              </a:rPr>
              <a:t>Bilgiyi İşleme Modelinin Eğitim Ortamında Uygulanması</a:t>
            </a:r>
            <a:endParaRPr lang="tr-TR" sz="2800" dirty="0">
              <a:ea typeface="Times New Roman" pitchFamily="18" charset="0"/>
              <a:cs typeface="Arial" charset="0"/>
            </a:endParaRPr>
          </a:p>
        </p:txBody>
      </p:sp>
      <p:sp>
        <p:nvSpPr>
          <p:cNvPr id="103429" name="2 İçerik Yer Tutucusu"/>
          <p:cNvSpPr>
            <a:spLocks/>
          </p:cNvSpPr>
          <p:nvPr/>
        </p:nvSpPr>
        <p:spPr bwMode="auto">
          <a:xfrm>
            <a:off x="474663" y="2636912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indent="450850" algn="just" eaLnBrk="0" hangingPunct="0">
              <a:buFont typeface="Arial" charset="0"/>
              <a:buNone/>
            </a:pPr>
            <a:r>
              <a:rPr lang="tr-TR" sz="2800" dirty="0">
                <a:ea typeface="Times New Roman" pitchFamily="18" charset="0"/>
                <a:cs typeface="Arial" charset="0"/>
              </a:rPr>
              <a:t>Öğrencilere yürütücü bilişle ilgili olarak etkili öğrenme için bazı bilişi yönetme becerileri ya da çalışma becerileri kazandırılabilir. Bunlar; ana fikrin bulunması, özetleme, bilgiyi organize etme, not alma, altını çizme ya da fosforlu kalemle işaretleme, konuyla ilgili kendi kendine sorular sorma ve öğrendiklerini anlamlandırmadır.</a:t>
            </a:r>
          </a:p>
          <a:p>
            <a:pPr indent="450850" algn="just" eaLnBrk="0" hangingPunct="0">
              <a:buFont typeface="Arial" charset="0"/>
              <a:buNone/>
            </a:pPr>
            <a:endParaRPr lang="tr-TR" sz="2800" dirty="0">
              <a:ea typeface="Times New Roman" pitchFamily="18" charset="0"/>
              <a:cs typeface="Arial" charset="0"/>
            </a:endParaRPr>
          </a:p>
          <a:p>
            <a:pPr indent="450850">
              <a:spcBef>
                <a:spcPct val="20000"/>
              </a:spcBef>
              <a:buFont typeface="Arial" charset="0"/>
              <a:buChar char="•"/>
            </a:pPr>
            <a:endParaRPr lang="tr-TR" sz="2800" dirty="0">
              <a:latin typeface="Calibri" pitchFamily="34" charset="0"/>
              <a:ea typeface="Times New Roman" pitchFamily="18" charset="0"/>
              <a:cs typeface="Arial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1" name="Rectangle 3"/>
          <p:cNvSpPr>
            <a:spLocks noGrp="1"/>
          </p:cNvSpPr>
          <p:nvPr>
            <p:ph type="body" idx="1"/>
          </p:nvPr>
        </p:nvSpPr>
        <p:spPr>
          <a:xfrm>
            <a:off x="395536" y="2060848"/>
            <a:ext cx="8229600" cy="4525963"/>
          </a:xfrm>
        </p:spPr>
        <p:txBody>
          <a:bodyPr/>
          <a:lstStyle/>
          <a:p>
            <a:pPr algn="just">
              <a:spcBef>
                <a:spcPct val="0"/>
              </a:spcBef>
              <a:buFontTx/>
              <a:buNone/>
            </a:pPr>
            <a:r>
              <a:rPr lang="tr-TR" sz="2800" dirty="0" smtClean="0">
                <a:latin typeface="Arial" charset="0"/>
              </a:rPr>
              <a:t>      Bilgiyi işleme modeline göre insan zihninde öğrenmenin oluşumu üç ana </a:t>
            </a:r>
            <a:r>
              <a:rPr lang="tr-TR" sz="2800" dirty="0" smtClean="0">
                <a:latin typeface="Arial" charset="0"/>
              </a:rPr>
              <a:t>öğe </a:t>
            </a:r>
            <a:r>
              <a:rPr lang="tr-TR" sz="2800" dirty="0">
                <a:latin typeface="Arial" charset="0"/>
              </a:rPr>
              <a:t>i</a:t>
            </a:r>
            <a:r>
              <a:rPr lang="tr-TR" sz="2800" dirty="0" smtClean="0">
                <a:latin typeface="Arial" charset="0"/>
              </a:rPr>
              <a:t>le </a:t>
            </a:r>
            <a:r>
              <a:rPr lang="tr-TR" sz="2800" dirty="0" smtClean="0">
                <a:latin typeface="Arial" charset="0"/>
              </a:rPr>
              <a:t>açıklanabilir. </a:t>
            </a:r>
            <a:r>
              <a:rPr lang="tr-TR" sz="2800" dirty="0" smtClean="0">
                <a:latin typeface="Arial" charset="0"/>
              </a:rPr>
              <a:t>Bunlar, </a:t>
            </a:r>
            <a:r>
              <a:rPr lang="tr-TR" sz="2800" dirty="0" smtClean="0">
                <a:latin typeface="Arial" charset="0"/>
              </a:rPr>
              <a:t>bilgi depoları, bilişsel süreçler ve yürütücü süreçlerdir.</a:t>
            </a:r>
          </a:p>
          <a:p>
            <a:endParaRPr lang="tr-TR" sz="2800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827088" y="1989138"/>
            <a:ext cx="8137525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50850" algn="just"/>
            <a:r>
              <a:rPr lang="tr-TR" sz="2400" b="1">
                <a:ea typeface="Times New Roman" pitchFamily="18" charset="0"/>
                <a:cs typeface="Arial" charset="0"/>
              </a:rPr>
              <a:t>Bilgi Depoları</a:t>
            </a:r>
            <a:endParaRPr lang="tr-TR" sz="2400">
              <a:ea typeface="Times New Roman" pitchFamily="18" charset="0"/>
              <a:cs typeface="Arial" charset="0"/>
            </a:endParaRPr>
          </a:p>
          <a:p>
            <a:pPr indent="450850" algn="just" eaLnBrk="0" hangingPunct="0"/>
            <a:r>
              <a:rPr lang="tr-TR" sz="2400">
                <a:ea typeface="Times New Roman" pitchFamily="18" charset="0"/>
                <a:cs typeface="Arial" charset="0"/>
              </a:rPr>
              <a:t>Bilgi depoları, bilginin tutulduğu ve bilgiyi işlemenin gerçekleştiği depolardır. Üç ana bellek deposu vardır: </a:t>
            </a:r>
          </a:p>
          <a:p>
            <a:pPr indent="450850" algn="just" eaLnBrk="0" hangingPunct="0">
              <a:buFontTx/>
              <a:buAutoNum type="arabicParenR"/>
            </a:pPr>
            <a:r>
              <a:rPr lang="tr-TR" sz="2400">
                <a:ea typeface="Times New Roman" pitchFamily="18" charset="0"/>
                <a:cs typeface="Arial" charset="0"/>
              </a:rPr>
              <a:t>Duyusal bellek (duyusal kayıt)</a:t>
            </a:r>
          </a:p>
          <a:p>
            <a:pPr indent="450850" algn="just" eaLnBrk="0" hangingPunct="0">
              <a:buFontTx/>
              <a:buAutoNum type="arabicParenR"/>
            </a:pPr>
            <a:r>
              <a:rPr lang="tr-TR" sz="2400">
                <a:ea typeface="Times New Roman" pitchFamily="18" charset="0"/>
                <a:cs typeface="Arial" charset="0"/>
              </a:rPr>
              <a:t>Kısa süreli bellek (çalışan bellek) </a:t>
            </a:r>
          </a:p>
          <a:p>
            <a:pPr indent="450850" algn="just" eaLnBrk="0" hangingPunct="0">
              <a:buFontTx/>
              <a:buAutoNum type="arabicParenR"/>
            </a:pPr>
            <a:r>
              <a:rPr lang="tr-TR" sz="2400">
                <a:ea typeface="Times New Roman" pitchFamily="18" charset="0"/>
                <a:cs typeface="Arial" charset="0"/>
              </a:rPr>
              <a:t>Uzun süreli bellek.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1" name="2 İçerik Yer Tutucusu"/>
          <p:cNvSpPr>
            <a:spLocks noGrp="1"/>
          </p:cNvSpPr>
          <p:nvPr>
            <p:ph idx="1"/>
          </p:nvPr>
        </p:nvSpPr>
        <p:spPr>
          <a:xfrm>
            <a:off x="539552" y="1772816"/>
            <a:ext cx="8229600" cy="2714625"/>
          </a:xfrm>
        </p:spPr>
        <p:txBody>
          <a:bodyPr/>
          <a:lstStyle/>
          <a:p>
            <a:pPr marL="0" indent="450850" algn="just">
              <a:spcBef>
                <a:spcPct val="0"/>
              </a:spcBef>
              <a:buFont typeface="Arial" charset="0"/>
              <a:buNone/>
              <a:tabLst>
                <a:tab pos="630238" algn="l"/>
              </a:tabLst>
            </a:pPr>
            <a:r>
              <a:rPr lang="tr-TR" sz="2800" dirty="0" smtClean="0">
                <a:latin typeface="Arial" charset="0"/>
                <a:ea typeface="Times New Roman" pitchFamily="18" charset="0"/>
                <a:cs typeface="Arial" charset="0"/>
              </a:rPr>
              <a:t>Kısa süreli bellek </a:t>
            </a:r>
            <a:r>
              <a:rPr lang="tr-TR" sz="2800" dirty="0" smtClean="0">
                <a:latin typeface="Arial" charset="0"/>
                <a:ea typeface="Times New Roman" pitchFamily="18" charset="0"/>
                <a:cs typeface="Arial" charset="0"/>
              </a:rPr>
              <a:t>duyusal </a:t>
            </a:r>
            <a:r>
              <a:rPr lang="tr-TR" sz="2800" dirty="0" smtClean="0">
                <a:latin typeface="Arial" charset="0"/>
                <a:ea typeface="Times New Roman" pitchFamily="18" charset="0"/>
                <a:cs typeface="Arial" charset="0"/>
              </a:rPr>
              <a:t>kayıttan aktarılan sınırlı miktardaki bilgiyi kısa süreli depolama görevi üstlenmektedir. Bu süre yaklaşık 15-20 saniyedir. Kapasitesi ise 7+2 birimdir.</a:t>
            </a:r>
          </a:p>
          <a:p>
            <a:pPr marL="0" indent="450850" algn="just">
              <a:spcBef>
                <a:spcPct val="0"/>
              </a:spcBef>
              <a:buFont typeface="Arial" charset="0"/>
              <a:buNone/>
              <a:tabLst>
                <a:tab pos="630238" algn="l"/>
              </a:tabLst>
            </a:pPr>
            <a:endParaRPr lang="tr-TR" sz="2800" dirty="0" smtClean="0">
              <a:latin typeface="Arial" charset="0"/>
              <a:ea typeface="Times New Roman" pitchFamily="18" charset="0"/>
              <a:cs typeface="Arial" charset="0"/>
            </a:endParaRPr>
          </a:p>
          <a:p>
            <a:pPr marL="0" indent="450850" algn="just" eaLnBrk="1" hangingPunct="1">
              <a:tabLst>
                <a:tab pos="630238" algn="l"/>
              </a:tabLst>
            </a:pPr>
            <a:endParaRPr lang="tr-TR" sz="2800" dirty="0" smtClean="0">
              <a:ea typeface="Times New Roman" pitchFamily="18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5" name="Rectangle 3"/>
          <p:cNvSpPr>
            <a:spLocks noGrp="1"/>
          </p:cNvSpPr>
          <p:nvPr>
            <p:ph type="body" idx="1"/>
          </p:nvPr>
        </p:nvSpPr>
        <p:spPr>
          <a:xfrm>
            <a:off x="179512" y="908720"/>
            <a:ext cx="8229600" cy="4525962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buFont typeface="Arial" charset="0"/>
              <a:buNone/>
            </a:pPr>
            <a:r>
              <a:rPr lang="tr-TR" sz="2800" dirty="0" smtClean="0">
                <a:latin typeface="Arial" charset="0"/>
                <a:cs typeface="Arial" charset="0"/>
              </a:rPr>
              <a:t>       </a:t>
            </a:r>
            <a:r>
              <a:rPr lang="tr-TR" sz="2800" dirty="0" smtClean="0">
                <a:latin typeface="Arial" charset="0"/>
                <a:ea typeface="Times New Roman" pitchFamily="18" charset="0"/>
                <a:cs typeface="Arial" charset="0"/>
              </a:rPr>
              <a:t>Uzun süreli bellek sürekli bilgi deposu olarak kabul edilir. Kısa süreli bellekte işlenmiş olan bilgi uzun süreli belleğe gönderilerek </a:t>
            </a:r>
            <a:r>
              <a:rPr lang="tr-TR" sz="2800" dirty="0" smtClean="0">
                <a:latin typeface="Arial" charset="0"/>
                <a:ea typeface="Times New Roman" pitchFamily="18" charset="0"/>
                <a:cs typeface="Arial" charset="0"/>
              </a:rPr>
              <a:t>depolanır</a:t>
            </a:r>
            <a:r>
              <a:rPr lang="tr-TR" sz="2800" dirty="0">
                <a:latin typeface="Arial" charset="0"/>
                <a:ea typeface="Times New Roman" pitchFamily="18" charset="0"/>
                <a:cs typeface="Arial" charset="0"/>
              </a:rPr>
              <a:t>,</a:t>
            </a:r>
            <a:r>
              <a:rPr lang="tr-TR" sz="2800" dirty="0" smtClean="0">
                <a:latin typeface="Arial" charset="0"/>
                <a:ea typeface="Times New Roman" pitchFamily="18" charset="0"/>
                <a:cs typeface="Arial" charset="0"/>
              </a:rPr>
              <a:t> kapasitesi </a:t>
            </a:r>
            <a:r>
              <a:rPr lang="tr-TR" sz="2800" dirty="0" smtClean="0">
                <a:latin typeface="Arial" charset="0"/>
                <a:ea typeface="Times New Roman" pitchFamily="18" charset="0"/>
                <a:cs typeface="Arial" charset="0"/>
              </a:rPr>
              <a:t>sınırsızdır. </a:t>
            </a:r>
          </a:p>
          <a:p>
            <a:pPr algn="just" eaLnBrk="1" hangingPunct="1">
              <a:lnSpc>
                <a:spcPct val="90000"/>
              </a:lnSpc>
              <a:buFont typeface="Arial" charset="0"/>
              <a:buNone/>
            </a:pPr>
            <a:r>
              <a:rPr lang="tr-TR" sz="2800" dirty="0" smtClean="0">
                <a:latin typeface="Arial" charset="0"/>
                <a:ea typeface="Times New Roman" pitchFamily="18" charset="0"/>
                <a:cs typeface="Arial" charset="0"/>
              </a:rPr>
              <a:t>     Depolama şekli </a:t>
            </a:r>
            <a:r>
              <a:rPr lang="tr-TR" sz="2800" dirty="0" err="1" smtClean="0">
                <a:latin typeface="Arial" charset="0"/>
                <a:ea typeface="Times New Roman" pitchFamily="18" charset="0"/>
                <a:cs typeface="Arial" charset="0"/>
              </a:rPr>
              <a:t>işlemsel</a:t>
            </a:r>
            <a:r>
              <a:rPr lang="tr-TR" sz="2800" dirty="0" smtClean="0">
                <a:latin typeface="Arial" charset="0"/>
                <a:ea typeface="Times New Roman" pitchFamily="18" charset="0"/>
                <a:cs typeface="Arial" charset="0"/>
              </a:rPr>
              <a:t> ve </a:t>
            </a:r>
            <a:r>
              <a:rPr lang="tr-TR" sz="2800" dirty="0" err="1" smtClean="0">
                <a:latin typeface="Arial" charset="0"/>
                <a:ea typeface="Times New Roman" pitchFamily="18" charset="0"/>
                <a:cs typeface="Arial" charset="0"/>
              </a:rPr>
              <a:t>bildirimsel</a:t>
            </a:r>
            <a:r>
              <a:rPr lang="tr-TR" sz="2800" dirty="0" smtClean="0">
                <a:latin typeface="Arial" charset="0"/>
                <a:ea typeface="Times New Roman" pitchFamily="18" charset="0"/>
                <a:cs typeface="Arial" charset="0"/>
              </a:rPr>
              <a:t> biçimdedir. Depolama ise iki tür bellekte yapılır. Birincisi </a:t>
            </a:r>
            <a:r>
              <a:rPr lang="tr-TR" sz="2800" dirty="0" err="1" smtClean="0">
                <a:latin typeface="Arial" charset="0"/>
                <a:ea typeface="Times New Roman" pitchFamily="18" charset="0"/>
                <a:cs typeface="Arial" charset="0"/>
              </a:rPr>
              <a:t>anısal</a:t>
            </a:r>
            <a:r>
              <a:rPr lang="tr-TR" sz="2800" dirty="0" smtClean="0">
                <a:latin typeface="Arial" charset="0"/>
                <a:ea typeface="Times New Roman" pitchFamily="18" charset="0"/>
                <a:cs typeface="Arial" charset="0"/>
              </a:rPr>
              <a:t> bellek, yaşantılara yönelik olayların depolandığı yerdir. Anlamsal bellek ise, kısa süreli bellekten gönderilen örgütlenmiş bilgi ve bütünleri kapsar.</a:t>
            </a:r>
            <a:endParaRPr lang="tr-TR" sz="2800" dirty="0" smtClean="0">
              <a:ea typeface="Times New Roman" pitchFamily="18" charset="0"/>
              <a:cs typeface="Arial" charset="0"/>
            </a:endParaRPr>
          </a:p>
          <a:p>
            <a:pPr>
              <a:lnSpc>
                <a:spcPct val="90000"/>
              </a:lnSpc>
            </a:pPr>
            <a:endParaRPr lang="tr-TR" sz="2800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://img03.blogcu.com/images/k/a/f/kafkeff/de6cf7a2e06bb0d412f02347a2635be0_1299694584.gif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 b="6804"/>
          <a:stretch>
            <a:fillRect/>
          </a:stretch>
        </p:blipFill>
        <p:spPr>
          <a:xfrm>
            <a:off x="571472" y="857232"/>
            <a:ext cx="8001056" cy="5000660"/>
          </a:xfrm>
          <a:ln w="228600" cap="sq" cmpd="thickThin">
            <a:solidFill>
              <a:srgbClr val="000000"/>
            </a:solidFill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1"/>
          <p:cNvSpPr>
            <a:spLocks noChangeArrowheads="1"/>
          </p:cNvSpPr>
          <p:nvPr/>
        </p:nvSpPr>
        <p:spPr bwMode="auto">
          <a:xfrm>
            <a:off x="683568" y="1183060"/>
            <a:ext cx="8172450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50850" algn="just"/>
            <a:r>
              <a:rPr lang="tr-TR" sz="2800" b="1" dirty="0">
                <a:ea typeface="Times New Roman" pitchFamily="18" charset="0"/>
                <a:cs typeface="Arial" charset="0"/>
              </a:rPr>
              <a:t>Bilişsel Süreçler</a:t>
            </a:r>
            <a:endParaRPr lang="tr-TR" sz="2800" dirty="0">
              <a:ea typeface="Times New Roman" pitchFamily="18" charset="0"/>
              <a:cs typeface="Arial" charset="0"/>
            </a:endParaRPr>
          </a:p>
          <a:p>
            <a:pPr indent="450850" algn="just" eaLnBrk="0" hangingPunct="0"/>
            <a:r>
              <a:rPr lang="tr-TR" sz="2800" dirty="0">
                <a:ea typeface="Times New Roman" pitchFamily="18" charset="0"/>
                <a:cs typeface="Arial" charset="0"/>
              </a:rPr>
              <a:t>Bilişsel süreçler, bir bilgi deposundan diğerine bilgi akışını sağlayan "zihinsel eylemlerdir. Her bir bilgi deposu arasındaki bilgi akışını düzenleyen bilişsel süreçler ve bunların işlevleri birbirinden farklıdır. </a:t>
            </a:r>
          </a:p>
          <a:p>
            <a:pPr indent="450850" algn="just" eaLnBrk="0" hangingPunct="0"/>
            <a:r>
              <a:rPr lang="tr-TR" sz="2800" dirty="0">
                <a:ea typeface="Times New Roman" pitchFamily="18" charset="0"/>
                <a:cs typeface="Arial" charset="0"/>
              </a:rPr>
              <a:t>Bu süreçler; dikkat, algılama, tekrar, kodlama ve geri getirme olarak sınıflandırılmaktadır.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5" name="Rectangle 1"/>
          <p:cNvSpPr>
            <a:spLocks noChangeArrowheads="1"/>
          </p:cNvSpPr>
          <p:nvPr/>
        </p:nvSpPr>
        <p:spPr bwMode="auto">
          <a:xfrm>
            <a:off x="467544" y="1556792"/>
            <a:ext cx="8099425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50850" algn="just">
              <a:tabLst>
                <a:tab pos="630238" algn="l"/>
              </a:tabLst>
            </a:pPr>
            <a:r>
              <a:rPr lang="tr-TR" sz="2800" b="1" dirty="0">
                <a:ea typeface="Times New Roman" pitchFamily="18" charset="0"/>
                <a:cs typeface="Arial" charset="0"/>
              </a:rPr>
              <a:t>Yürütücü Süreçler/Bilişi Yönetme</a:t>
            </a:r>
            <a:endParaRPr lang="tr-TR" sz="2800" dirty="0">
              <a:ea typeface="Times New Roman" pitchFamily="18" charset="0"/>
              <a:cs typeface="Arial" charset="0"/>
            </a:endParaRPr>
          </a:p>
          <a:p>
            <a:pPr indent="450850" algn="just" eaLnBrk="0" hangingPunct="0">
              <a:tabLst>
                <a:tab pos="630238" algn="l"/>
              </a:tabLst>
            </a:pPr>
            <a:r>
              <a:rPr lang="tr-TR" sz="2800" dirty="0">
                <a:ea typeface="Times New Roman" pitchFamily="18" charset="0"/>
                <a:cs typeface="Arial" charset="0"/>
              </a:rPr>
              <a:t>Zihinsel süreçte bilgi akışı kendiliğinden meydana gelmez. Bu akışı bilinçli olarak yönlendiren süreçler vardır. Bunlara yürütücü süreçler denir. Bunlar bilgi akışını bilinçli olarak yönlendiren süreçlerdir. </a:t>
            </a:r>
          </a:p>
          <a:p>
            <a:pPr indent="450850" algn="just" eaLnBrk="0" hangingPunct="0">
              <a:tabLst>
                <a:tab pos="630238" algn="l"/>
              </a:tabLst>
            </a:pPr>
            <a:endParaRPr lang="tr-TR" sz="2800" dirty="0">
              <a:ea typeface="Times New Roman" pitchFamily="18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1" name="2 İçerik Yer Tutucusu"/>
          <p:cNvSpPr>
            <a:spLocks noGrp="1"/>
          </p:cNvSpPr>
          <p:nvPr>
            <p:ph idx="1"/>
          </p:nvPr>
        </p:nvSpPr>
        <p:spPr>
          <a:xfrm>
            <a:off x="467544" y="620688"/>
            <a:ext cx="8229600" cy="4000500"/>
          </a:xfrm>
        </p:spPr>
        <p:txBody>
          <a:bodyPr/>
          <a:lstStyle/>
          <a:p>
            <a:pPr marL="0" indent="450850" algn="just">
              <a:spcBef>
                <a:spcPct val="0"/>
              </a:spcBef>
              <a:buFont typeface="Arial" charset="0"/>
              <a:buNone/>
              <a:tabLst>
                <a:tab pos="630238" algn="l"/>
              </a:tabLst>
            </a:pPr>
            <a:r>
              <a:rPr lang="tr-TR" sz="2800" dirty="0" smtClean="0">
                <a:latin typeface="Arial" charset="0"/>
                <a:ea typeface="Times New Roman" pitchFamily="18" charset="0"/>
                <a:cs typeface="Arial" charset="0"/>
              </a:rPr>
              <a:t>Bilişi yönetme sürecinde kullanılan davranışlar altı basamakta toplanabilir:</a:t>
            </a:r>
          </a:p>
          <a:p>
            <a:pPr marL="0" indent="450850" algn="just">
              <a:spcBef>
                <a:spcPct val="0"/>
              </a:spcBef>
              <a:buFont typeface="Arial" charset="0"/>
              <a:buNone/>
              <a:tabLst>
                <a:tab pos="630238" algn="l"/>
              </a:tabLst>
            </a:pPr>
            <a:r>
              <a:rPr lang="tr-TR" sz="2800" dirty="0" smtClean="0">
                <a:latin typeface="Arial" charset="0"/>
                <a:ea typeface="Times New Roman" pitchFamily="18" charset="0"/>
                <a:cs typeface="Arial" charset="0"/>
              </a:rPr>
              <a:t>•	Sorular sormak</a:t>
            </a:r>
          </a:p>
          <a:p>
            <a:pPr marL="0" indent="450850" algn="just">
              <a:spcBef>
                <a:spcPct val="0"/>
              </a:spcBef>
              <a:buFont typeface="Arial" charset="0"/>
              <a:buNone/>
              <a:tabLst>
                <a:tab pos="630238" algn="l"/>
              </a:tabLst>
            </a:pPr>
            <a:r>
              <a:rPr lang="tr-TR" sz="2800" dirty="0" smtClean="0">
                <a:latin typeface="Arial" charset="0"/>
                <a:ea typeface="Times New Roman" pitchFamily="18" charset="0"/>
                <a:cs typeface="Arial" charset="0"/>
              </a:rPr>
              <a:t>•	Planlamak</a:t>
            </a:r>
          </a:p>
          <a:p>
            <a:pPr marL="0" indent="450850" algn="just">
              <a:spcBef>
                <a:spcPct val="0"/>
              </a:spcBef>
              <a:buFont typeface="Arial" charset="0"/>
              <a:buNone/>
              <a:tabLst>
                <a:tab pos="630238" algn="l"/>
              </a:tabLst>
            </a:pPr>
            <a:r>
              <a:rPr lang="tr-TR" sz="2800" dirty="0" smtClean="0">
                <a:latin typeface="Arial" charset="0"/>
                <a:ea typeface="Times New Roman" pitchFamily="18" charset="0"/>
                <a:cs typeface="Arial" charset="0"/>
              </a:rPr>
              <a:t>•	Uygulamak</a:t>
            </a:r>
          </a:p>
          <a:p>
            <a:pPr marL="0" indent="450850" algn="just">
              <a:spcBef>
                <a:spcPct val="0"/>
              </a:spcBef>
              <a:buFont typeface="Arial" charset="0"/>
              <a:buNone/>
              <a:tabLst>
                <a:tab pos="630238" algn="l"/>
              </a:tabLst>
            </a:pPr>
            <a:r>
              <a:rPr lang="tr-TR" sz="2800" dirty="0" smtClean="0">
                <a:latin typeface="Arial" charset="0"/>
                <a:ea typeface="Times New Roman" pitchFamily="18" charset="0"/>
                <a:cs typeface="Arial" charset="0"/>
              </a:rPr>
              <a:t>•	İzleme ve kontrol etmek</a:t>
            </a:r>
          </a:p>
          <a:p>
            <a:pPr marL="0" indent="450850" algn="just">
              <a:spcBef>
                <a:spcPct val="0"/>
              </a:spcBef>
              <a:buFont typeface="Arial" charset="0"/>
              <a:buNone/>
              <a:tabLst>
                <a:tab pos="630238" algn="l"/>
              </a:tabLst>
            </a:pPr>
            <a:r>
              <a:rPr lang="tr-TR" sz="2800" dirty="0" smtClean="0">
                <a:latin typeface="Arial" charset="0"/>
                <a:ea typeface="Times New Roman" pitchFamily="18" charset="0"/>
                <a:cs typeface="Arial" charset="0"/>
              </a:rPr>
              <a:t>•	Yenilemek</a:t>
            </a:r>
          </a:p>
          <a:p>
            <a:pPr marL="0" indent="450850" algn="just">
              <a:spcBef>
                <a:spcPct val="0"/>
              </a:spcBef>
              <a:buFont typeface="Arial" charset="0"/>
              <a:buNone/>
              <a:tabLst>
                <a:tab pos="630238" algn="l"/>
              </a:tabLst>
            </a:pPr>
            <a:r>
              <a:rPr lang="tr-TR" sz="2800" dirty="0" smtClean="0">
                <a:latin typeface="Arial" charset="0"/>
                <a:ea typeface="Times New Roman" pitchFamily="18" charset="0"/>
                <a:cs typeface="Arial" charset="0"/>
              </a:rPr>
              <a:t>•	Kendi kendini test etmek</a:t>
            </a:r>
          </a:p>
          <a:p>
            <a:pPr marL="0" indent="450850" algn="just">
              <a:spcBef>
                <a:spcPct val="0"/>
              </a:spcBef>
              <a:buFont typeface="Arial" charset="0"/>
              <a:buNone/>
              <a:tabLst>
                <a:tab pos="630238" algn="l"/>
              </a:tabLst>
            </a:pPr>
            <a:r>
              <a:rPr lang="tr-TR" sz="2800" dirty="0" smtClean="0">
                <a:latin typeface="Arial" charset="0"/>
                <a:ea typeface="Times New Roman" pitchFamily="18" charset="0"/>
                <a:cs typeface="Arial" charset="0"/>
              </a:rPr>
              <a:t>Bu davranışların etkin kullanımı süreci yönlendirmede etkilidir. </a:t>
            </a:r>
            <a:endParaRPr lang="tr-TR" sz="2800" dirty="0" smtClean="0">
              <a:ea typeface="Times New Roman" pitchFamily="18" charset="0"/>
              <a:cs typeface="Arial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1177</TotalTime>
  <Words>318</Words>
  <Application>Microsoft Office PowerPoint</Application>
  <PresentationFormat>Ekran Gösterisi (4:3)</PresentationFormat>
  <Paragraphs>26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Times New Roman</vt:lpstr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Bengü</dc:creator>
  <cp:lastModifiedBy>saba</cp:lastModifiedBy>
  <cp:revision>100</cp:revision>
  <dcterms:created xsi:type="dcterms:W3CDTF">2012-04-25T21:34:58Z</dcterms:created>
  <dcterms:modified xsi:type="dcterms:W3CDTF">2018-02-14T07:50:26Z</dcterms:modified>
</cp:coreProperties>
</file>