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2" r:id="rId2"/>
    <p:sldId id="325" r:id="rId3"/>
    <p:sldId id="326" r:id="rId4"/>
    <p:sldId id="323" r:id="rId5"/>
    <p:sldId id="328" r:id="rId6"/>
    <p:sldId id="327" r:id="rId7"/>
    <p:sldId id="324" r:id="rId8"/>
    <p:sldId id="330" r:id="rId9"/>
    <p:sldId id="32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20X-24X</a:t>
            </a:r>
            <a:r>
              <a:rPr lang="tr-TR" sz="4400" dirty="0"/>
              <a:t>:</a:t>
            </a:r>
            <a:r>
              <a:rPr lang="tr-TR" sz="4400" dirty="0" err="1"/>
              <a:t>Eseradı</a:t>
            </a:r>
            <a:r>
              <a:rPr lang="tr-TR" sz="4400" dirty="0"/>
              <a:t> ve </a:t>
            </a:r>
            <a:r>
              <a:rPr lang="tr-TR" sz="4400" dirty="0" err="1"/>
              <a:t>eseradı</a:t>
            </a:r>
            <a:r>
              <a:rPr lang="tr-TR" sz="4400" dirty="0"/>
              <a:t> ile ilişkili alanlar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240 </a:t>
            </a:r>
            <a:r>
              <a:rPr lang="tr-TR" b="1" dirty="0"/>
              <a:t>TEK BİÇİM ESER ADI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0539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/>
              <a:t> </a:t>
            </a:r>
            <a:r>
              <a:rPr lang="tr-TR" dirty="0" smtClean="0"/>
              <a:t>1</a:t>
            </a:r>
            <a:r>
              <a:rPr lang="tr-TR" dirty="0"/>
              <a:t>. Gösterge: 0 </a:t>
            </a:r>
            <a:r>
              <a:rPr lang="tr-TR" dirty="0" smtClean="0"/>
              <a:t>(Fişte görünmeyecek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                       1 </a:t>
            </a:r>
            <a:r>
              <a:rPr lang="tr-TR" dirty="0" smtClean="0"/>
              <a:t>(Fişte görünecek</a:t>
            </a:r>
            <a:r>
              <a:rPr lang="tr-TR" dirty="0"/>
              <a:t>)</a:t>
            </a:r>
          </a:p>
          <a:p>
            <a:pPr marL="0" indent="0">
              <a:buNone/>
            </a:pPr>
            <a:r>
              <a:rPr lang="tr-TR" dirty="0"/>
              <a:t>2. Gösterge: 1-9 </a:t>
            </a:r>
            <a:r>
              <a:rPr lang="tr-TR" dirty="0" smtClean="0"/>
              <a:t>(sıralamaya alınmayacak atlatma karakterleri)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Tek biçim eser adı</a:t>
            </a:r>
          </a:p>
          <a:p>
            <a:pPr marL="0" indent="0">
              <a:buNone/>
            </a:pPr>
            <a:r>
              <a:rPr lang="tr-TR" dirty="0"/>
              <a:t>$d Anlaşma tarihi</a:t>
            </a:r>
          </a:p>
          <a:p>
            <a:pPr marL="0" indent="0">
              <a:buNone/>
            </a:pPr>
            <a:r>
              <a:rPr lang="tr-TR" dirty="0"/>
              <a:t>$f Eserin tarihi</a:t>
            </a:r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$h GMB – Genel materyale ilişkin özel tanımlama</a:t>
            </a:r>
          </a:p>
          <a:p>
            <a:pPr marL="0" indent="0">
              <a:buNone/>
            </a:pPr>
            <a:r>
              <a:rPr lang="tr-TR" dirty="0"/>
              <a:t>$k Alt başlık</a:t>
            </a:r>
          </a:p>
          <a:p>
            <a:pPr marL="0" indent="0">
              <a:buNone/>
            </a:pPr>
            <a:r>
              <a:rPr lang="tr-TR" dirty="0"/>
              <a:t>$l Eserin </a:t>
            </a:r>
            <a:r>
              <a:rPr lang="tr-TR" dirty="0" smtClean="0"/>
              <a:t>dili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8738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240 </a:t>
            </a:r>
            <a:r>
              <a:rPr lang="tr-TR" b="1" dirty="0"/>
              <a:t>TEK BİÇİM ESER ADI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66801"/>
            <a:ext cx="8229600" cy="5791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Tüzel </a:t>
            </a:r>
            <a:r>
              <a:rPr lang="tr-TR" dirty="0" smtClean="0"/>
              <a:t>kişi girişi </a:t>
            </a:r>
            <a:r>
              <a:rPr lang="tr-TR" dirty="0"/>
              <a:t>yapılan </a:t>
            </a:r>
            <a:r>
              <a:rPr lang="tr-TR" dirty="0" smtClean="0"/>
              <a:t>eserlerde farklı adlarla çıkmış aynı alandaki eserleri bir başlık altında toplamak amacı ile tek </a:t>
            </a:r>
            <a:r>
              <a:rPr lang="tr-TR" dirty="0"/>
              <a:t>biçim eser adı verilmesi gerekirse 240 alanı kullanılır</a:t>
            </a:r>
            <a:r>
              <a:rPr lang="tr-TR" dirty="0" smtClean="0"/>
              <a:t>. Bu ilgi köşeli parantez içinde verilir.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 algn="ctr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	110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/>
              <a:t>T.C.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240 </a:t>
            </a:r>
            <a:r>
              <a:rPr lang="tr-TR" u="sng" dirty="0"/>
              <a:t>10</a:t>
            </a:r>
            <a:r>
              <a:rPr lang="tr-TR" dirty="0"/>
              <a:t> </a:t>
            </a:r>
            <a:r>
              <a:rPr lang="tr-TR" dirty="0" smtClean="0"/>
              <a:t>$a [Anayasa,1924]</a:t>
            </a:r>
          </a:p>
          <a:p>
            <a:pPr marL="0" indent="0">
              <a:buNone/>
            </a:pPr>
            <a:r>
              <a:rPr lang="tr-TR" dirty="0" smtClean="0"/>
              <a:t>Eser bilginin ana kaynağında «Cumhuriyetin ilk Anayasası, 1924» şeklinde yer almaktadır..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	110 </a:t>
            </a:r>
            <a:r>
              <a:rPr lang="tr-TR" dirty="0"/>
              <a:t>1# </a:t>
            </a:r>
            <a:r>
              <a:rPr lang="tr-TR" dirty="0" smtClean="0"/>
              <a:t>$a T.C.</a:t>
            </a:r>
          </a:p>
          <a:p>
            <a:pPr marL="0" indent="0">
              <a:buNone/>
            </a:pPr>
            <a:r>
              <a:rPr lang="tr-TR" dirty="0" smtClean="0"/>
              <a:t>	240 </a:t>
            </a:r>
            <a:r>
              <a:rPr lang="tr-TR" u="sng" dirty="0"/>
              <a:t>10</a:t>
            </a:r>
            <a:r>
              <a:rPr lang="tr-TR" dirty="0"/>
              <a:t> </a:t>
            </a:r>
            <a:r>
              <a:rPr lang="tr-TR" dirty="0"/>
              <a:t>$</a:t>
            </a:r>
            <a:r>
              <a:rPr lang="tr-TR" dirty="0" smtClean="0"/>
              <a:t>a [Yasalar</a:t>
            </a:r>
            <a:r>
              <a:rPr lang="tr-TR" dirty="0"/>
              <a:t>, </a:t>
            </a:r>
            <a:r>
              <a:rPr lang="tr-TR" dirty="0" smtClean="0"/>
              <a:t>vb.]</a:t>
            </a:r>
          </a:p>
          <a:p>
            <a:pPr marL="0" indent="0">
              <a:buNone/>
            </a:pPr>
            <a:r>
              <a:rPr lang="tr-TR" dirty="0" smtClean="0"/>
              <a:t>Eser de birden çok yasa bir arada verilmiş ve bilginin ana kaynağında «Ceza yasası ve </a:t>
            </a:r>
            <a:r>
              <a:rPr lang="tr-TR" dirty="0"/>
              <a:t>M</a:t>
            </a:r>
            <a:r>
              <a:rPr lang="tr-TR" dirty="0" smtClean="0"/>
              <a:t>edeni Kanun» şeklinde.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110 </a:t>
            </a:r>
            <a:r>
              <a:rPr lang="tr-TR" dirty="0"/>
              <a:t>1# </a:t>
            </a:r>
            <a:r>
              <a:rPr lang="tr-TR" dirty="0" smtClean="0"/>
              <a:t>$a </a:t>
            </a:r>
            <a:r>
              <a:rPr lang="tr-TR" dirty="0"/>
              <a:t>T.C.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240 </a:t>
            </a:r>
            <a:r>
              <a:rPr lang="tr-TR" dirty="0"/>
              <a:t>10 </a:t>
            </a:r>
            <a:r>
              <a:rPr lang="tr-TR" dirty="0" smtClean="0"/>
              <a:t>$a [Personel yasası]</a:t>
            </a:r>
            <a:endParaRPr lang="tr-TR" dirty="0"/>
          </a:p>
          <a:p>
            <a:pPr marL="0" indent="0">
              <a:buNone/>
            </a:pPr>
            <a:r>
              <a:rPr lang="tr-TR" dirty="0" err="1" smtClean="0"/>
              <a:t>Eseradı</a:t>
            </a:r>
            <a:r>
              <a:rPr lang="tr-TR" dirty="0" smtClean="0"/>
              <a:t> bilginin ana kaynağında «657 sayılı Devlet Memurları Kanunu» şeklinde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5737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b="1" dirty="0" smtClean="0"/>
              <a:t>245 ESER </a:t>
            </a:r>
            <a:r>
              <a:rPr lang="tr-TR" sz="3100" b="1" dirty="0"/>
              <a:t>ADI VE SORUMLULUK BİLDİRİMİ ALANI</a:t>
            </a:r>
            <a:endParaRPr lang="tr-TR" sz="31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53641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1. Gösterge: 0 (ek giriş istenmiyor ise)</a:t>
            </a:r>
          </a:p>
          <a:p>
            <a:pPr marL="0" indent="0">
              <a:buNone/>
            </a:pPr>
            <a:r>
              <a:rPr lang="tr-TR" dirty="0"/>
              <a:t>                       1 (ek giriş isteniyor ise)</a:t>
            </a:r>
          </a:p>
          <a:p>
            <a:pPr marL="0" indent="0">
              <a:buNone/>
            </a:pPr>
            <a:r>
              <a:rPr lang="tr-TR" dirty="0"/>
              <a:t>2. Gösterge: </a:t>
            </a:r>
            <a:r>
              <a:rPr lang="tr-TR" dirty="0" smtClean="0"/>
              <a:t>0 (1-9 sıralamaya </a:t>
            </a:r>
            <a:r>
              <a:rPr lang="tr-TR" dirty="0"/>
              <a:t>alınmayacak atlatma karakterleri)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Eser adı</a:t>
            </a:r>
          </a:p>
          <a:p>
            <a:pPr marL="0" indent="0">
              <a:buNone/>
            </a:pPr>
            <a:r>
              <a:rPr lang="tr-TR" dirty="0"/>
              <a:t>$b Alt eser </a:t>
            </a:r>
            <a:r>
              <a:rPr lang="tr-TR" dirty="0" smtClean="0"/>
              <a:t>adı/Paralel </a:t>
            </a:r>
            <a:r>
              <a:rPr lang="tr-TR" dirty="0" err="1" smtClean="0"/>
              <a:t>eseradı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$c Sorumluluk bildirimi</a:t>
            </a:r>
          </a:p>
          <a:p>
            <a:pPr marL="0" indent="0">
              <a:buNone/>
            </a:pPr>
            <a:r>
              <a:rPr lang="tr-TR" dirty="0"/>
              <a:t>$f Tamamının ait olduğu tarih dönemi</a:t>
            </a:r>
          </a:p>
          <a:p>
            <a:pPr marL="0" indent="0">
              <a:buNone/>
            </a:pPr>
            <a:r>
              <a:rPr lang="tr-TR" dirty="0" smtClean="0"/>
              <a:t>$</a:t>
            </a:r>
            <a:r>
              <a:rPr lang="tr-TR" dirty="0"/>
              <a:t>h Genel materyale ilişkin özel tanımlama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808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b="1" dirty="0" smtClean="0"/>
              <a:t>245 ESER </a:t>
            </a:r>
            <a:r>
              <a:rPr lang="tr-TR" sz="3100" b="1" dirty="0"/>
              <a:t>ADI VE SORUMLULUK BİLDİRİMİ ALANI</a:t>
            </a:r>
            <a:endParaRPr lang="tr-TR" sz="31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5181599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tr-TR" b="1" dirty="0"/>
              <a:t> </a:t>
            </a:r>
            <a:r>
              <a:rPr lang="tr-TR" dirty="0"/>
              <a:t> </a:t>
            </a:r>
            <a:r>
              <a:rPr lang="tr-TR" dirty="0" smtClean="0"/>
              <a:t>ÖRNEK</a:t>
            </a:r>
            <a:r>
              <a:rPr lang="tr-TR" dirty="0"/>
              <a:t>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10 </a:t>
            </a:r>
            <a:r>
              <a:rPr lang="tr-TR" dirty="0" smtClean="0"/>
              <a:t>$a </a:t>
            </a:r>
            <a:r>
              <a:rPr lang="tr-TR" dirty="0"/>
              <a:t>Teneke </a:t>
            </a:r>
            <a:r>
              <a:rPr lang="tr-TR" dirty="0" smtClean="0"/>
              <a:t>/ $c </a:t>
            </a:r>
            <a:r>
              <a:rPr lang="tr-TR" dirty="0"/>
              <a:t>Yaşar Kemal.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10 </a:t>
            </a:r>
            <a:r>
              <a:rPr lang="tr-TR" dirty="0" smtClean="0"/>
              <a:t>$a </a:t>
            </a:r>
            <a:r>
              <a:rPr lang="tr-TR" dirty="0"/>
              <a:t>Bütün kuşların uykusu </a:t>
            </a:r>
            <a:r>
              <a:rPr lang="tr-TR" dirty="0" smtClean="0"/>
              <a:t>: b </a:t>
            </a:r>
            <a:r>
              <a:rPr lang="tr-TR" dirty="0"/>
              <a:t>öyküler </a:t>
            </a:r>
            <a:r>
              <a:rPr lang="tr-TR" dirty="0" smtClean="0"/>
              <a:t>/ $c </a:t>
            </a:r>
            <a:r>
              <a:rPr lang="tr-TR" dirty="0"/>
              <a:t>Zülfü Livaneli.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00 </a:t>
            </a:r>
            <a:r>
              <a:rPr lang="tr-TR" dirty="0" smtClean="0"/>
              <a:t>$a </a:t>
            </a:r>
            <a:r>
              <a:rPr lang="tr-TR" dirty="0" err="1"/>
              <a:t>The</a:t>
            </a:r>
            <a:r>
              <a:rPr lang="tr-TR" dirty="0"/>
              <a:t> Yearbook of </a:t>
            </a:r>
            <a:r>
              <a:rPr lang="tr-TR" dirty="0" err="1"/>
              <a:t>medicine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10 </a:t>
            </a:r>
            <a:r>
              <a:rPr lang="tr-TR" dirty="0" smtClean="0"/>
              <a:t>$a </a:t>
            </a:r>
            <a:r>
              <a:rPr lang="tr-TR" dirty="0"/>
              <a:t>Bir adam yaratmak ; Sabır taşı ; Ahşap konak </a:t>
            </a:r>
            <a:r>
              <a:rPr lang="tr-TR" dirty="0" smtClean="0"/>
              <a:t>/ $c </a:t>
            </a:r>
            <a:r>
              <a:rPr lang="tr-TR" dirty="0"/>
              <a:t>Necip </a:t>
            </a:r>
            <a:r>
              <a:rPr lang="tr-TR" dirty="0" smtClean="0"/>
              <a:t>	Fazıl </a:t>
            </a:r>
            <a:r>
              <a:rPr lang="tr-TR" dirty="0"/>
              <a:t>Kısakürek.</a:t>
            </a:r>
          </a:p>
          <a:p>
            <a:pPr marL="0" indent="0">
              <a:buNone/>
            </a:pPr>
            <a:r>
              <a:rPr lang="tr-TR" dirty="0"/>
              <a:t> 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246 </a:t>
            </a:r>
            <a:r>
              <a:rPr lang="tr-TR" dirty="0"/>
              <a:t>30 a Sabır </a:t>
            </a:r>
            <a:r>
              <a:rPr lang="tr-TR" dirty="0" smtClean="0"/>
              <a:t>taşı.</a:t>
            </a:r>
          </a:p>
          <a:p>
            <a:pPr marL="0" indent="0">
              <a:buNone/>
            </a:pPr>
            <a:r>
              <a:rPr lang="tr-TR" dirty="0" smtClean="0"/>
              <a:t>246 </a:t>
            </a:r>
            <a:r>
              <a:rPr lang="tr-TR" dirty="0"/>
              <a:t>30  a Ahşap konak.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NOT: Paralel eserlerde 246 alanında paralel eser adı tekrar girilmelidir. 546 dil notu alanı oluşturulmalıdır. Sorumluluk alanındaki kişiler yazılırken iç kapaktaki biçim aynen alınır. Örneğin: fotoğraflar: Ara Güler, resimleyen Abidin Dino, İsmet İnönü önsözüyle gibi …….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Birden çok alt eser adı ya da paralel adı varsa $b </a:t>
            </a:r>
            <a:r>
              <a:rPr lang="tr-TR" dirty="0" err="1" smtClean="0"/>
              <a:t>birkez</a:t>
            </a:r>
            <a:r>
              <a:rPr lang="tr-TR" dirty="0" smtClean="0"/>
              <a:t> yazılır. Tün adlar bu alanda verilir.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5872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b="1" dirty="0" smtClean="0"/>
              <a:t>245 ESER </a:t>
            </a:r>
            <a:r>
              <a:rPr lang="tr-TR" sz="3100" b="1" dirty="0"/>
              <a:t>ADI VE SORUMLULUK BİLDİRİMİ ALANI</a:t>
            </a:r>
            <a:endParaRPr lang="tr-TR" sz="31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00 </a:t>
            </a:r>
            <a:r>
              <a:rPr lang="tr-TR" dirty="0" smtClean="0"/>
              <a:t>$a </a:t>
            </a:r>
            <a:r>
              <a:rPr lang="tr-TR" dirty="0"/>
              <a:t>Modern </a:t>
            </a:r>
            <a:r>
              <a:rPr lang="tr-TR" dirty="0" err="1"/>
              <a:t>problems</a:t>
            </a:r>
            <a:r>
              <a:rPr lang="tr-TR" dirty="0"/>
              <a:t> of </a:t>
            </a:r>
            <a:r>
              <a:rPr lang="tr-TR" dirty="0" err="1"/>
              <a:t>pharmacopsychiatry</a:t>
            </a:r>
            <a:r>
              <a:rPr lang="tr-TR" dirty="0"/>
              <a:t> </a:t>
            </a:r>
            <a:r>
              <a:rPr lang="tr-TR" dirty="0" smtClean="0"/>
              <a:t>= $b </a:t>
            </a:r>
            <a:r>
              <a:rPr lang="tr-TR" dirty="0"/>
              <a:t>Moderne probleme der </a:t>
            </a:r>
            <a:r>
              <a:rPr lang="tr-TR" dirty="0" err="1"/>
              <a:t>pharmakopsychiatrie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00 </a:t>
            </a:r>
            <a:r>
              <a:rPr lang="tr-TR" dirty="0" smtClean="0"/>
              <a:t>$a </a:t>
            </a:r>
            <a:r>
              <a:rPr lang="tr-TR" dirty="0" err="1"/>
              <a:t>Proficiency</a:t>
            </a:r>
            <a:r>
              <a:rPr lang="tr-TR" dirty="0"/>
              <a:t> in English </a:t>
            </a:r>
            <a:r>
              <a:rPr lang="tr-TR" dirty="0" smtClean="0"/>
              <a:t>/ $c </a:t>
            </a:r>
            <a:r>
              <a:rPr lang="tr-TR" dirty="0"/>
              <a:t>Ziya Aksoy … [ve başkaları].</a:t>
            </a:r>
          </a:p>
          <a:p>
            <a:pPr marL="0" indent="0">
              <a:buNone/>
            </a:pPr>
            <a:r>
              <a:rPr lang="tr-TR" dirty="0"/>
              <a:t>	 </a:t>
            </a:r>
          </a:p>
          <a:p>
            <a:pPr marL="0" indent="0">
              <a:buNone/>
            </a:pPr>
            <a:r>
              <a:rPr lang="tr-TR" dirty="0" smtClean="0"/>
              <a:t>245</a:t>
            </a:r>
            <a:r>
              <a:rPr lang="tr-TR" dirty="0"/>
              <a:t> </a:t>
            </a:r>
            <a:r>
              <a:rPr lang="tr-TR" dirty="0" smtClean="0"/>
              <a:t>00 $</a:t>
            </a:r>
            <a:r>
              <a:rPr lang="tr-TR" dirty="0"/>
              <a:t>a[Man </a:t>
            </a:r>
            <a:r>
              <a:rPr lang="tr-TR" dirty="0" err="1"/>
              <a:t>smoking</a:t>
            </a:r>
            <a:r>
              <a:rPr lang="tr-TR" dirty="0"/>
              <a:t> at </a:t>
            </a:r>
            <a:r>
              <a:rPr lang="tr-TR" dirty="0" err="1"/>
              <a:t>window</a:t>
            </a:r>
            <a:r>
              <a:rPr lang="tr-TR" dirty="0" smtClean="0"/>
              <a:t>].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en-US" dirty="0" smtClean="0"/>
              <a:t>04</a:t>
            </a:r>
            <a:r>
              <a:rPr lang="tr-TR" dirty="0" smtClean="0"/>
              <a:t> </a:t>
            </a:r>
            <a:r>
              <a:rPr lang="en-US" dirty="0" smtClean="0"/>
              <a:t>$aThe </a:t>
            </a:r>
            <a:r>
              <a:rPr lang="en-US" dirty="0"/>
              <a:t>Year book of </a:t>
            </a:r>
            <a:r>
              <a:rPr lang="en-US" dirty="0" smtClean="0"/>
              <a:t>medicine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en-US" dirty="0" smtClean="0"/>
              <a:t>18</a:t>
            </a:r>
            <a:r>
              <a:rPr lang="tr-TR" dirty="0" smtClean="0"/>
              <a:t> </a:t>
            </a:r>
            <a:r>
              <a:rPr lang="en-US" dirty="0" smtClean="0"/>
              <a:t>$aThe </a:t>
            </a:r>
            <a:r>
              <a:rPr lang="en-US" dirty="0"/>
              <a:t>... annual report to the </a:t>
            </a:r>
            <a:r>
              <a:rPr lang="en-US" dirty="0" smtClean="0"/>
              <a:t>Governor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en-US" dirty="0" smtClean="0"/>
              <a:t>04</a:t>
            </a:r>
            <a:r>
              <a:rPr lang="tr-TR" dirty="0" smtClean="0"/>
              <a:t> </a:t>
            </a:r>
            <a:r>
              <a:rPr lang="en-US" dirty="0" smtClean="0"/>
              <a:t>$aThe </a:t>
            </a:r>
            <a:r>
              <a:rPr lang="en-US" dirty="0"/>
              <a:t>plays of Oscar Wilde /$</a:t>
            </a:r>
            <a:r>
              <a:rPr lang="en-US" dirty="0" err="1"/>
              <a:t>cAlan</a:t>
            </a:r>
            <a:r>
              <a:rPr lang="en-US" dirty="0"/>
              <a:t> </a:t>
            </a:r>
            <a:r>
              <a:rPr lang="en-US" dirty="0" smtClean="0"/>
              <a:t>Bird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311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246 ESER </a:t>
            </a:r>
            <a:r>
              <a:rPr lang="tr-TR" sz="3600" b="1" dirty="0"/>
              <a:t>ADININ DEĞİŞİK BİÇİMLERİ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alan 245 alanında $a ile verilen eser adı dışında kalan diğer eser adı bilgilerinin verildiği alandır.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 0 (ek giriş istenmiyor ise)</a:t>
            </a:r>
          </a:p>
          <a:p>
            <a:pPr marL="0" indent="0">
              <a:buNone/>
            </a:pPr>
            <a:r>
              <a:rPr lang="tr-TR" dirty="0"/>
              <a:t>                        1 (ek giriş isteniyor ise)</a:t>
            </a:r>
          </a:p>
          <a:p>
            <a:pPr marL="0" indent="0">
              <a:buNone/>
            </a:pPr>
            <a:r>
              <a:rPr lang="tr-TR" dirty="0"/>
              <a:t>                        2 (notlar alanında belirtilmemiş ek giriş istenmiyorsa)</a:t>
            </a:r>
          </a:p>
          <a:p>
            <a:pPr marL="0" indent="0">
              <a:buNone/>
            </a:pPr>
            <a:r>
              <a:rPr lang="tr-TR" dirty="0"/>
              <a:t>                        3 (notlar alanında belirtilmemiş ek giriş isteniyorsa)</a:t>
            </a:r>
          </a:p>
          <a:p>
            <a:pPr marL="0" indent="0">
              <a:buNone/>
            </a:pPr>
            <a:r>
              <a:rPr lang="tr-TR" dirty="0"/>
              <a:t>2. Gösterge:  0 (eser adının bir parçası, açıklaması veya alternatif adı)</a:t>
            </a:r>
          </a:p>
          <a:p>
            <a:pPr marL="0" indent="0">
              <a:buNone/>
            </a:pPr>
            <a:r>
              <a:rPr lang="tr-TR" dirty="0" smtClean="0"/>
              <a:t>	        </a:t>
            </a:r>
            <a:r>
              <a:rPr lang="tr-TR" dirty="0"/>
              <a:t>1 (paralel eser adı)</a:t>
            </a:r>
          </a:p>
          <a:p>
            <a:pPr marL="0" indent="0">
              <a:buNone/>
            </a:pPr>
            <a:r>
              <a:rPr lang="tr-TR" dirty="0" smtClean="0"/>
              <a:t>	        </a:t>
            </a:r>
            <a:r>
              <a:rPr lang="tr-TR" dirty="0"/>
              <a:t>2 (seçilmiş eser adı)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	        3 </a:t>
            </a:r>
            <a:r>
              <a:rPr lang="tr-TR" dirty="0"/>
              <a:t>(diğer eser adı)</a:t>
            </a:r>
          </a:p>
          <a:p>
            <a:pPr marL="0" indent="0">
              <a:buNone/>
            </a:pPr>
            <a:r>
              <a:rPr lang="tr-TR" dirty="0"/>
              <a:t>                        4 (dış kapak eser adı)</a:t>
            </a:r>
          </a:p>
          <a:p>
            <a:pPr marL="0" indent="0">
              <a:buNone/>
            </a:pPr>
            <a:r>
              <a:rPr lang="tr-TR" dirty="0"/>
              <a:t>                        5 (ikincil iç kapak eser adı) (iki iç kapak varsa ikincil olanı)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	        6 </a:t>
            </a:r>
            <a:r>
              <a:rPr lang="tr-TR" dirty="0"/>
              <a:t>(iç kapaktan önceki sayfada bir eser adı varsa)</a:t>
            </a:r>
          </a:p>
          <a:p>
            <a:pPr marL="0" indent="0">
              <a:buNone/>
            </a:pPr>
            <a:r>
              <a:rPr lang="tr-TR" dirty="0" smtClean="0"/>
              <a:t>	        </a:t>
            </a:r>
            <a:r>
              <a:rPr lang="tr-TR" dirty="0"/>
              <a:t>7 (sayfaların altlarında veya üstlerinde farklı bir eser adı varsa)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	        8 </a:t>
            </a:r>
            <a:r>
              <a:rPr lang="tr-TR" dirty="0"/>
              <a:t>(sırt eser adı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2591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246 ESER ADININ DEĞİŞİK BİÇİMLERİ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u="sng" dirty="0" smtClean="0"/>
              <a:t>Alt </a:t>
            </a:r>
            <a:r>
              <a:rPr lang="tr-TR" u="sng" dirty="0"/>
              <a:t>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Kısa eser adı</a:t>
            </a:r>
          </a:p>
          <a:p>
            <a:pPr marL="0" indent="0">
              <a:buNone/>
            </a:pPr>
            <a:r>
              <a:rPr lang="tr-TR" dirty="0"/>
              <a:t>$b Alt eser adı</a:t>
            </a:r>
          </a:p>
          <a:p>
            <a:pPr marL="0" indent="0">
              <a:buNone/>
            </a:pPr>
            <a:r>
              <a:rPr lang="tr-TR" dirty="0"/>
              <a:t>$f Cilt-sayı ve/veya eserin tarihi</a:t>
            </a:r>
          </a:p>
          <a:p>
            <a:pPr marL="0" indent="0">
              <a:buNone/>
            </a:pPr>
            <a:r>
              <a:rPr lang="tr-TR" dirty="0"/>
              <a:t>$g Diğer bilgiler</a:t>
            </a:r>
          </a:p>
          <a:p>
            <a:pPr marL="0" indent="0">
              <a:buNone/>
            </a:pPr>
            <a:r>
              <a:rPr lang="tr-TR" dirty="0"/>
              <a:t>$h GMB - Genel materyale ilişkin özel tanımlama</a:t>
            </a:r>
          </a:p>
          <a:p>
            <a:pPr marL="0" indent="0">
              <a:buNone/>
            </a:pPr>
            <a:r>
              <a:rPr lang="tr-TR" dirty="0"/>
              <a:t>$i Görünen metin (kütüphaneci tarafından eser adını tanımlayan bilgiler)</a:t>
            </a:r>
          </a:p>
          <a:p>
            <a:pPr marL="0" indent="0">
              <a:buNone/>
            </a:pPr>
            <a:r>
              <a:rPr lang="tr-TR" dirty="0"/>
              <a:t>$n Eserin kısım / bölüm sayısı</a:t>
            </a:r>
          </a:p>
          <a:p>
            <a:pPr marL="0" indent="0">
              <a:buNone/>
            </a:pPr>
            <a:r>
              <a:rPr lang="tr-TR" dirty="0"/>
              <a:t>$p Eserin kısım / bölüm adı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496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246 ESER ADININ DEĞİŞİK BİÇİMLERİ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510539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dirty="0" smtClean="0"/>
              <a:t>ÖRNEK</a:t>
            </a:r>
            <a:r>
              <a:rPr lang="tr-TR" dirty="0"/>
              <a:t>:		</a:t>
            </a:r>
          </a:p>
          <a:p>
            <a:pPr marL="0" indent="0">
              <a:buNone/>
            </a:pPr>
            <a:r>
              <a:rPr lang="tr-TR" dirty="0" smtClean="0"/>
              <a:t>246 </a:t>
            </a:r>
            <a:r>
              <a:rPr lang="tr-TR" dirty="0"/>
              <a:t>31 </a:t>
            </a:r>
            <a:r>
              <a:rPr lang="tr-TR" dirty="0" smtClean="0"/>
              <a:t>$a </a:t>
            </a:r>
            <a:r>
              <a:rPr lang="tr-TR" dirty="0"/>
              <a:t>Moderne probleme der </a:t>
            </a:r>
            <a:r>
              <a:rPr lang="tr-TR" dirty="0" err="1" smtClean="0"/>
              <a:t>pharmakopsychiatrie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00 </a:t>
            </a:r>
            <a:r>
              <a:rPr lang="tr-TR" dirty="0" smtClean="0"/>
              <a:t>$a </a:t>
            </a:r>
            <a:r>
              <a:rPr lang="tr-TR" dirty="0" err="1"/>
              <a:t>The</a:t>
            </a:r>
            <a:r>
              <a:rPr lang="tr-TR" dirty="0"/>
              <a:t> Berkeley </a:t>
            </a:r>
            <a:r>
              <a:rPr lang="tr-TR" dirty="0" err="1"/>
              <a:t>book</a:t>
            </a:r>
            <a:r>
              <a:rPr lang="tr-TR" dirty="0"/>
              <a:t> of modern </a:t>
            </a:r>
            <a:r>
              <a:rPr lang="tr-TR" dirty="0" err="1"/>
              <a:t>writing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	    246 </a:t>
            </a:r>
            <a:r>
              <a:rPr lang="tr-TR" dirty="0" smtClean="0"/>
              <a:t>20 $a </a:t>
            </a:r>
            <a:r>
              <a:rPr lang="tr-TR" dirty="0"/>
              <a:t>Modern </a:t>
            </a:r>
            <a:r>
              <a:rPr lang="tr-TR" dirty="0" err="1"/>
              <a:t>writing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245 </a:t>
            </a:r>
            <a:r>
              <a:rPr lang="tr-TR" dirty="0"/>
              <a:t>00 a Matematik.</a:t>
            </a:r>
          </a:p>
          <a:p>
            <a:pPr marL="0" indent="0">
              <a:buNone/>
            </a:pPr>
            <a:r>
              <a:rPr lang="tr-TR" smtClean="0"/>
              <a:t>246 </a:t>
            </a:r>
            <a:r>
              <a:rPr lang="tr-TR" dirty="0"/>
              <a:t>2</a:t>
            </a:r>
            <a:r>
              <a:rPr lang="tr-TR" smtClean="0"/>
              <a:t>4 </a:t>
            </a:r>
            <a:r>
              <a:rPr lang="tr-TR" dirty="0"/>
              <a:t>a Modern matematik. (Dış kapak </a:t>
            </a:r>
            <a:r>
              <a:rPr lang="tr-TR" dirty="0" err="1" smtClean="0"/>
              <a:t>eseradı</a:t>
            </a:r>
            <a:r>
              <a:rPr lang="tr-TR" dirty="0" smtClean="0"/>
              <a:t>)</a:t>
            </a: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0699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3131</TotalTime>
  <Words>822</Words>
  <Application>Microsoft Office PowerPoint</Application>
  <PresentationFormat>Ekran Gösterisi (4:3)</PresentationFormat>
  <Paragraphs>106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Sunusu</vt:lpstr>
      <vt:lpstr>240 TEK BİÇİM ESER ADI </vt:lpstr>
      <vt:lpstr>240 TEK BİÇİM ESER ADI </vt:lpstr>
      <vt:lpstr>245 ESER ADI VE SORUMLULUK BİLDİRİMİ ALANI</vt:lpstr>
      <vt:lpstr>245 ESER ADI VE SORUMLULUK BİLDİRİMİ ALANI</vt:lpstr>
      <vt:lpstr>245 ESER ADI VE SORUMLULUK BİLDİRİMİ ALANI</vt:lpstr>
      <vt:lpstr>246 ESER ADININ DEĞİŞİK BİÇİMLERİ</vt:lpstr>
      <vt:lpstr>246 ESER ADININ DEĞİŞİK BİÇİMLERİ</vt:lpstr>
      <vt:lpstr>246 ESER ADININ DEĞİŞİK BİÇİMLERİ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281</cp:revision>
  <dcterms:created xsi:type="dcterms:W3CDTF">2010-04-19T20:51:29Z</dcterms:created>
  <dcterms:modified xsi:type="dcterms:W3CDTF">2020-05-23T09:19:25Z</dcterms:modified>
</cp:coreProperties>
</file>