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857" r:id="rId1"/>
  </p:sldMasterIdLst>
  <p:notesMasterIdLst>
    <p:notesMasterId r:id="rId8"/>
  </p:notesMasterIdLst>
  <p:sldIdLst>
    <p:sldId id="256" r:id="rId2"/>
    <p:sldId id="259" r:id="rId3"/>
    <p:sldId id="257" r:id="rId4"/>
    <p:sldId id="294" r:id="rId5"/>
    <p:sldId id="318" r:id="rId6"/>
    <p:sldId id="29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77FFC9-1A28-4364-918A-2C5E8B035223}" type="datetimeFigureOut">
              <a:rPr lang="tr-TR" smtClean="0"/>
              <a:pPr/>
              <a:t>23.05.2018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81387-3BCA-4B8B-83D2-3777A7DA51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1961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81387-3BCA-4B8B-83D2-3777A7DA516D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6875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B3D8-41E5-487E-A095-1C424CE77C0D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57BC-57E2-426D-845D-6292428C463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737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36B2-0C80-448D-98A0-CD1C9A2B51EF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57BC-57E2-426D-845D-6292428C463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256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C49FE-5BE2-484B-8FBC-17365A896EC6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57BC-57E2-426D-845D-6292428C463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82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hasCustomPrompt="1"/>
          </p:nvPr>
        </p:nvSpPr>
        <p:spPr>
          <a:xfrm>
            <a:off x="252247" y="127498"/>
            <a:ext cx="11740055" cy="1143000"/>
          </a:xfrm>
        </p:spPr>
        <p:txBody>
          <a:bodyPr>
            <a:normAutofit/>
          </a:bodyPr>
          <a:lstStyle>
            <a:lvl1pPr>
              <a:defRPr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tr-TR" dirty="0" smtClean="0"/>
              <a:t>Asıl Başlık Stili İçin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0207" y="1376855"/>
            <a:ext cx="11771586" cy="5097517"/>
          </a:xfrm>
        </p:spPr>
        <p:txBody>
          <a:bodyPr>
            <a:normAutofit/>
          </a:bodyPr>
          <a:lstStyle>
            <a:lvl1pPr algn="just">
              <a:defRPr sz="3600">
                <a:latin typeface="+mn-lt"/>
              </a:defRPr>
            </a:lvl1pPr>
            <a:lvl2pPr algn="just">
              <a:defRPr sz="3600">
                <a:latin typeface="+mn-lt"/>
              </a:defRPr>
            </a:lvl2pPr>
            <a:lvl3pPr algn="just">
              <a:defRPr sz="3600">
                <a:latin typeface="+mn-lt"/>
              </a:defRPr>
            </a:lvl3pPr>
            <a:lvl4pPr algn="just">
              <a:defRPr sz="3600">
                <a:latin typeface="+mn-lt"/>
              </a:defRPr>
            </a:lvl4pPr>
            <a:lvl5pPr algn="just">
              <a:defRPr sz="3600">
                <a:latin typeface="+mn-lt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37540-39A1-4391-BEBD-2FBB7C9F25DB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267090" y="6492875"/>
            <a:ext cx="924910" cy="365125"/>
          </a:xfrm>
        </p:spPr>
        <p:txBody>
          <a:bodyPr/>
          <a:lstStyle/>
          <a:p>
            <a:fld id="{DE1157BC-57E2-426D-845D-6292428C463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73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DF9DF-6AA2-49B7-95C3-32B9B4A9C4D4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57BC-57E2-426D-845D-6292428C463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70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F7C7F-B16B-444E-8B14-95E40CF58C59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9347200" y="6492875"/>
            <a:ext cx="2844800" cy="365125"/>
          </a:xfrm>
        </p:spPr>
        <p:txBody>
          <a:bodyPr/>
          <a:lstStyle/>
          <a:p>
            <a:fld id="{DE1157BC-57E2-426D-845D-6292428C463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8351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CAB41-E774-490A-91A0-7A830D278CEB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57BC-57E2-426D-845D-6292428C463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078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5284E-A9FD-487E-A3B2-75D535D71F3A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57BC-57E2-426D-845D-6292428C463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880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82ED-DA85-4FFF-AAD2-23B5DB693ECC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57BC-57E2-426D-845D-6292428C463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41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C9AB3-1137-4B98-9080-8AF3BD118FC3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57BC-57E2-426D-845D-6292428C463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3365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C55B1-1F8F-4A09-9A29-2553A818C1CC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57BC-57E2-426D-845D-6292428C463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19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211C1-70CC-43E3-A950-E3C0611A3654}" type="datetime1">
              <a:rPr lang="tr-TR" smtClean="0"/>
              <a:pPr/>
              <a:t>23.05.2018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157BC-57E2-426D-845D-6292428C463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93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96687" y="555172"/>
            <a:ext cx="10807926" cy="2673670"/>
          </a:xfrm>
        </p:spPr>
        <p:txBody>
          <a:bodyPr>
            <a:normAutofit/>
          </a:bodyPr>
          <a:lstStyle/>
          <a:p>
            <a:r>
              <a:rPr lang="tr-T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PROTEZ AYAKLAR</a:t>
            </a:r>
            <a:endParaRPr lang="tr-TR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2 Alt Başlık"/>
          <p:cNvSpPr>
            <a:spLocks noGrp="1"/>
          </p:cNvSpPr>
          <p:nvPr>
            <p:ph type="subTitle" idx="1"/>
          </p:nvPr>
        </p:nvSpPr>
        <p:spPr>
          <a:xfrm>
            <a:off x="693185" y="3347925"/>
            <a:ext cx="10982636" cy="1755057"/>
          </a:xfrm>
        </p:spPr>
        <p:txBody>
          <a:bodyPr>
            <a:noAutofit/>
          </a:bodyPr>
          <a:lstStyle/>
          <a:p>
            <a:pPr algn="ctr"/>
            <a:endParaRPr lang="tr-TR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81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Ayak: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0207" y="1621974"/>
            <a:ext cx="11771586" cy="1698170"/>
          </a:xfrm>
        </p:spPr>
        <p:txBody>
          <a:bodyPr>
            <a:normAutofit/>
          </a:bodyPr>
          <a:lstStyle/>
          <a:p>
            <a:r>
              <a:rPr lang="tr-TR" sz="4000" dirty="0"/>
              <a:t>B</a:t>
            </a:r>
            <a:r>
              <a:rPr lang="tr-TR" sz="4000" dirty="0" smtClean="0"/>
              <a:t>acağın ayak bileğinden aşağısında bulunan ve yere basmaya yarayan </a:t>
            </a:r>
            <a:r>
              <a:rPr lang="tr-TR" sz="4000" smtClean="0"/>
              <a:t>bölümü…?</a:t>
            </a:r>
            <a:endParaRPr lang="tr-TR" sz="4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57BC-57E2-426D-845D-6292428C463A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782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2582" y="286653"/>
            <a:ext cx="8911687" cy="660993"/>
          </a:xfrm>
        </p:spPr>
        <p:txBody>
          <a:bodyPr>
            <a:noAutofit/>
          </a:bodyPr>
          <a:lstStyle/>
          <a:p>
            <a:r>
              <a:rPr lang="tr-TR" dirty="0" smtClean="0"/>
              <a:t>Protez Ayak: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2143" y="1066799"/>
            <a:ext cx="11691257" cy="1295401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b="1" dirty="0" smtClean="0"/>
              <a:t>Fonksiyonu: 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Anatomik 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ayak ve ayak bileğinin görevini 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üstlenmektir.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57BC-57E2-426D-845D-6292428C463A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780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2143" y="653153"/>
            <a:ext cx="11691257" cy="518160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sz="3300" b="1" dirty="0" smtClean="0">
                <a:solidFill>
                  <a:schemeClr val="tx1"/>
                </a:solidFill>
              </a:rPr>
              <a:t>Görevleri:</a:t>
            </a:r>
          </a:p>
          <a:p>
            <a:pPr>
              <a:buFont typeface="+mj-lt"/>
              <a:buAutoNum type="arabicPeriod"/>
            </a:pPr>
            <a:r>
              <a:rPr lang="tr-TR" sz="3300" dirty="0">
                <a:solidFill>
                  <a:schemeClr val="tx1"/>
                </a:solidFill>
              </a:rPr>
              <a:t>Başarılı ve normale </a:t>
            </a:r>
            <a:r>
              <a:rPr lang="tr-TR" sz="3300" dirty="0" smtClean="0">
                <a:solidFill>
                  <a:schemeClr val="tx1"/>
                </a:solidFill>
              </a:rPr>
              <a:t>yakın </a:t>
            </a:r>
            <a:r>
              <a:rPr lang="tr-TR" sz="3300" dirty="0">
                <a:solidFill>
                  <a:schemeClr val="tx1"/>
                </a:solidFill>
              </a:rPr>
              <a:t>enerji harcaması ile yürüyüşün </a:t>
            </a:r>
            <a:r>
              <a:rPr lang="tr-TR" sz="3300" dirty="0" smtClean="0">
                <a:solidFill>
                  <a:schemeClr val="tx1"/>
                </a:solidFill>
              </a:rPr>
              <a:t>gerçekleşebilmesi </a:t>
            </a:r>
            <a:r>
              <a:rPr lang="tr-TR" sz="3300" dirty="0">
                <a:solidFill>
                  <a:schemeClr val="tx1"/>
                </a:solidFill>
              </a:rPr>
              <a:t>için ayak ve </a:t>
            </a:r>
            <a:r>
              <a:rPr lang="tr-TR" sz="3300" dirty="0" smtClean="0">
                <a:solidFill>
                  <a:schemeClr val="tx1"/>
                </a:solidFill>
              </a:rPr>
              <a:t>ayak bileği </a:t>
            </a:r>
            <a:r>
              <a:rPr lang="tr-TR" sz="3300" dirty="0">
                <a:solidFill>
                  <a:schemeClr val="tx1"/>
                </a:solidFill>
              </a:rPr>
              <a:t>eklemlerinin </a:t>
            </a:r>
            <a:r>
              <a:rPr lang="tr-TR" sz="3300" dirty="0" smtClean="0">
                <a:solidFill>
                  <a:schemeClr val="tx1"/>
                </a:solidFill>
              </a:rPr>
              <a:t>görevini yerine getirmek,</a:t>
            </a:r>
          </a:p>
          <a:p>
            <a:pPr>
              <a:buFont typeface="+mj-lt"/>
              <a:buAutoNum type="arabicPeriod"/>
            </a:pPr>
            <a:r>
              <a:rPr lang="tr-TR" sz="3300" dirty="0" smtClean="0">
                <a:solidFill>
                  <a:schemeClr val="tx1"/>
                </a:solidFill>
              </a:rPr>
              <a:t>Duruş fazının başında </a:t>
            </a:r>
            <a:r>
              <a:rPr lang="tr-TR" sz="3300" dirty="0" err="1" smtClean="0">
                <a:solidFill>
                  <a:schemeClr val="tx1"/>
                </a:solidFill>
              </a:rPr>
              <a:t>YRK’den</a:t>
            </a:r>
            <a:r>
              <a:rPr lang="tr-TR" sz="3300" dirty="0" smtClean="0">
                <a:solidFill>
                  <a:schemeClr val="tx1"/>
                </a:solidFill>
              </a:rPr>
              <a:t> kaynaklanan şokların </a:t>
            </a:r>
            <a:r>
              <a:rPr lang="tr-TR" sz="3300" dirty="0" err="1" smtClean="0">
                <a:solidFill>
                  <a:schemeClr val="tx1"/>
                </a:solidFill>
              </a:rPr>
              <a:t>absorbe</a:t>
            </a:r>
            <a:r>
              <a:rPr lang="tr-TR" sz="3300" dirty="0" smtClean="0">
                <a:solidFill>
                  <a:schemeClr val="tx1"/>
                </a:solidFill>
              </a:rPr>
              <a:t> </a:t>
            </a:r>
            <a:r>
              <a:rPr lang="tr-TR" sz="3300" dirty="0">
                <a:solidFill>
                  <a:schemeClr val="tx1"/>
                </a:solidFill>
              </a:rPr>
              <a:t>edilebilmesi,</a:t>
            </a:r>
          </a:p>
          <a:p>
            <a:pPr>
              <a:buFont typeface="+mj-lt"/>
              <a:buAutoNum type="arabicPeriod"/>
            </a:pPr>
            <a:r>
              <a:rPr lang="tr-TR" sz="3300" dirty="0" smtClean="0">
                <a:solidFill>
                  <a:schemeClr val="tx1"/>
                </a:solidFill>
              </a:rPr>
              <a:t>Ayakta </a:t>
            </a:r>
            <a:r>
              <a:rPr lang="tr-TR" sz="3300" dirty="0">
                <a:solidFill>
                  <a:schemeClr val="tx1"/>
                </a:solidFill>
              </a:rPr>
              <a:t>duruş ve yürüyüşün duruş </a:t>
            </a:r>
            <a:r>
              <a:rPr lang="tr-TR" sz="3300" dirty="0" smtClean="0">
                <a:solidFill>
                  <a:schemeClr val="tx1"/>
                </a:solidFill>
              </a:rPr>
              <a:t>fazında </a:t>
            </a:r>
            <a:r>
              <a:rPr lang="tr-TR" sz="3300" dirty="0">
                <a:solidFill>
                  <a:schemeClr val="tx1"/>
                </a:solidFill>
              </a:rPr>
              <a:t>stabil bir destek </a:t>
            </a:r>
            <a:r>
              <a:rPr lang="tr-TR" sz="3300" dirty="0" smtClean="0"/>
              <a:t>y</a:t>
            </a:r>
            <a:r>
              <a:rPr lang="tr-TR" sz="3300" dirty="0" smtClean="0">
                <a:solidFill>
                  <a:schemeClr val="tx1"/>
                </a:solidFill>
              </a:rPr>
              <a:t>üzeyinin </a:t>
            </a:r>
            <a:r>
              <a:rPr lang="tr-TR" sz="3300" dirty="0">
                <a:solidFill>
                  <a:schemeClr val="tx1"/>
                </a:solidFill>
              </a:rPr>
              <a:t>oluşturulması,</a:t>
            </a:r>
          </a:p>
          <a:p>
            <a:pPr>
              <a:buFont typeface="+mj-lt"/>
              <a:buAutoNum type="arabicPeriod"/>
            </a:pPr>
            <a:r>
              <a:rPr lang="tr-TR" sz="3300" dirty="0" smtClean="0">
                <a:solidFill>
                  <a:schemeClr val="tx1"/>
                </a:solidFill>
              </a:rPr>
              <a:t>Kasların </a:t>
            </a:r>
            <a:r>
              <a:rPr lang="tr-TR" sz="3300" dirty="0">
                <a:solidFill>
                  <a:schemeClr val="tx1"/>
                </a:solidFill>
              </a:rPr>
              <a:t>normal yürüyüşteki fonksiyonunun </a:t>
            </a:r>
            <a:r>
              <a:rPr lang="tr-TR" sz="3300" dirty="0" smtClean="0">
                <a:solidFill>
                  <a:schemeClr val="tx1"/>
                </a:solidFill>
              </a:rPr>
              <a:t>gerçekleştirilmesi.</a:t>
            </a:r>
            <a:endParaRPr lang="tr-TR" sz="3300" dirty="0">
              <a:solidFill>
                <a:schemeClr val="tx1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57BC-57E2-426D-845D-6292428C463A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204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>
          <a:xfrm>
            <a:off x="1443310" y="226336"/>
            <a:ext cx="10060822" cy="458732"/>
          </a:xfrm>
        </p:spPr>
        <p:txBody>
          <a:bodyPr>
            <a:noAutofit/>
          </a:bodyPr>
          <a:lstStyle/>
          <a:p>
            <a:r>
              <a:rPr lang="tr-TR" sz="1800" b="1" u="sng" dirty="0" smtClean="0"/>
              <a:t>Protez ayaklar genel olarak 7 grup altında sınıf­landırılır</a:t>
            </a:r>
            <a:r>
              <a:rPr lang="tr-TR" sz="1800" dirty="0" smtClean="0"/>
              <a:t/>
            </a:r>
            <a:br>
              <a:rPr lang="tr-TR" sz="1800" dirty="0" smtClean="0"/>
            </a:br>
            <a:endParaRPr lang="tr-TR" sz="1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47907" y="567374"/>
            <a:ext cx="5853305" cy="6039852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tr-TR" sz="1600" b="1" dirty="0" smtClean="0">
                <a:solidFill>
                  <a:srgbClr val="FF0000"/>
                </a:solidFill>
              </a:rPr>
              <a:t>1- SACH </a:t>
            </a:r>
            <a:r>
              <a:rPr lang="tr-TR" sz="1600" b="1" dirty="0">
                <a:solidFill>
                  <a:srgbClr val="FF0000"/>
                </a:solidFill>
              </a:rPr>
              <a:t>AYAK (Solid </a:t>
            </a:r>
            <a:r>
              <a:rPr lang="tr-TR" sz="1600" b="1" dirty="0" err="1">
                <a:solidFill>
                  <a:srgbClr val="FF0000"/>
                </a:solidFill>
              </a:rPr>
              <a:t>Ankle</a:t>
            </a:r>
            <a:r>
              <a:rPr lang="tr-TR" sz="1600" b="1" dirty="0">
                <a:solidFill>
                  <a:srgbClr val="FF0000"/>
                </a:solidFill>
              </a:rPr>
              <a:t> </a:t>
            </a:r>
            <a:r>
              <a:rPr lang="tr-TR" sz="1600" b="1" dirty="0" err="1">
                <a:solidFill>
                  <a:srgbClr val="FF0000"/>
                </a:solidFill>
              </a:rPr>
              <a:t>Cushion</a:t>
            </a:r>
            <a:r>
              <a:rPr lang="tr-TR" sz="1600" b="1" dirty="0">
                <a:solidFill>
                  <a:srgbClr val="FF0000"/>
                </a:solidFill>
              </a:rPr>
              <a:t> </a:t>
            </a:r>
            <a:r>
              <a:rPr lang="tr-TR" sz="1600" b="1" dirty="0" err="1">
                <a:solidFill>
                  <a:srgbClr val="FF0000"/>
                </a:solidFill>
              </a:rPr>
              <a:t>Heel</a:t>
            </a:r>
            <a:r>
              <a:rPr lang="tr-TR" sz="1600" b="1" dirty="0">
                <a:solidFill>
                  <a:srgbClr val="FF0000"/>
                </a:solidFill>
              </a:rPr>
              <a:t>-Sabit </a:t>
            </a:r>
            <a:r>
              <a:rPr lang="tr-TR" sz="1600" b="1" dirty="0" err="1">
                <a:solidFill>
                  <a:srgbClr val="FF0000"/>
                </a:solidFill>
              </a:rPr>
              <a:t>Ayakbileği</a:t>
            </a:r>
            <a:r>
              <a:rPr lang="tr-TR" sz="1600" b="1" dirty="0">
                <a:solidFill>
                  <a:srgbClr val="FF0000"/>
                </a:solidFill>
              </a:rPr>
              <a:t> Yu­muşak Topuk)</a:t>
            </a:r>
          </a:p>
          <a:p>
            <a:pPr lvl="0">
              <a:spcBef>
                <a:spcPts val="0"/>
              </a:spcBef>
            </a:pPr>
            <a:r>
              <a:rPr lang="tr-TR" sz="1600" dirty="0" err="1"/>
              <a:t>İnternal</a:t>
            </a:r>
            <a:r>
              <a:rPr lang="tr-TR" sz="1600" dirty="0"/>
              <a:t> omurgalı SACH ayak</a:t>
            </a:r>
          </a:p>
          <a:p>
            <a:pPr lvl="0">
              <a:spcBef>
                <a:spcPts val="0"/>
              </a:spcBef>
            </a:pPr>
            <a:r>
              <a:rPr lang="tr-TR" sz="1600" dirty="0"/>
              <a:t>Standart SACH ayak,</a:t>
            </a:r>
          </a:p>
          <a:p>
            <a:pPr lvl="0">
              <a:spcBef>
                <a:spcPts val="0"/>
              </a:spcBef>
            </a:pPr>
            <a:r>
              <a:rPr lang="tr-TR" sz="1600" dirty="0"/>
              <a:t>Post-</a:t>
            </a:r>
            <a:r>
              <a:rPr lang="tr-TR" sz="1600" dirty="0" err="1"/>
              <a:t>operatif</a:t>
            </a:r>
            <a:r>
              <a:rPr lang="tr-TR" sz="1600" dirty="0"/>
              <a:t> SACH ayak,</a:t>
            </a:r>
          </a:p>
          <a:p>
            <a:pPr lvl="0">
              <a:spcBef>
                <a:spcPts val="0"/>
              </a:spcBef>
            </a:pPr>
            <a:r>
              <a:rPr lang="tr-TR" sz="1600" dirty="0" err="1"/>
              <a:t>Syme</a:t>
            </a:r>
            <a:r>
              <a:rPr lang="tr-TR" sz="1600" dirty="0"/>
              <a:t> ayak.</a:t>
            </a:r>
          </a:p>
          <a:p>
            <a:pPr lvl="0">
              <a:spcBef>
                <a:spcPts val="0"/>
              </a:spcBef>
            </a:pPr>
            <a:r>
              <a:rPr lang="tr-TR" sz="1600" dirty="0" err="1"/>
              <a:t>Eksternal</a:t>
            </a:r>
            <a:r>
              <a:rPr lang="tr-TR" sz="1600" dirty="0"/>
              <a:t> omurgalı SACH ayak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600" b="1" dirty="0" smtClean="0">
                <a:solidFill>
                  <a:srgbClr val="FF0000"/>
                </a:solidFill>
              </a:rPr>
              <a:t>2-TEK </a:t>
            </a:r>
            <a:r>
              <a:rPr lang="tr-TR" sz="1600" b="1" dirty="0">
                <a:solidFill>
                  <a:srgbClr val="FF0000"/>
                </a:solidFill>
              </a:rPr>
              <a:t>EKSENLİ (konvansiyonel) AYAK</a:t>
            </a:r>
          </a:p>
          <a:p>
            <a:pPr lvl="0">
              <a:spcBef>
                <a:spcPts val="0"/>
              </a:spcBef>
            </a:pPr>
            <a:r>
              <a:rPr lang="tr-TR" sz="1600" dirty="0"/>
              <a:t>Konvansiyonel (Klasik) ağaç ayak, b-Modern tek eksenli ayak.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600" b="1" dirty="0">
                <a:solidFill>
                  <a:srgbClr val="FF0000"/>
                </a:solidFill>
              </a:rPr>
              <a:t>3</a:t>
            </a:r>
            <a:r>
              <a:rPr lang="tr-TR" sz="1600" b="1" dirty="0" smtClean="0">
                <a:solidFill>
                  <a:srgbClr val="FF0000"/>
                </a:solidFill>
              </a:rPr>
              <a:t>- ÇOK </a:t>
            </a:r>
            <a:r>
              <a:rPr lang="tr-TR" sz="1600" b="1" dirty="0">
                <a:solidFill>
                  <a:srgbClr val="FF0000"/>
                </a:solidFill>
              </a:rPr>
              <a:t>EKSENLİ AYAKLAR</a:t>
            </a:r>
          </a:p>
          <a:p>
            <a:pPr lvl="0">
              <a:spcBef>
                <a:spcPts val="0"/>
              </a:spcBef>
            </a:pPr>
            <a:r>
              <a:rPr lang="tr-TR" sz="1600" dirty="0"/>
              <a:t>Çift eksenli Ayak (Dört yönlü ayak)</a:t>
            </a:r>
          </a:p>
          <a:p>
            <a:pPr>
              <a:spcBef>
                <a:spcPts val="0"/>
              </a:spcBef>
            </a:pPr>
            <a:r>
              <a:rPr lang="tr-TR" sz="1600" dirty="0" err="1"/>
              <a:t>Ottobock</a:t>
            </a:r>
            <a:r>
              <a:rPr lang="tr-TR" sz="1600" dirty="0"/>
              <a:t> </a:t>
            </a:r>
            <a:r>
              <a:rPr lang="tr-TR" sz="1600" dirty="0" err="1"/>
              <a:t>Greissinger</a:t>
            </a:r>
            <a:r>
              <a:rPr lang="tr-TR" sz="1600" dirty="0"/>
              <a:t> çok eksenli ayak (</a:t>
            </a:r>
            <a:r>
              <a:rPr lang="tr-TR" sz="1600" dirty="0" err="1"/>
              <a:t>Transvers</a:t>
            </a:r>
            <a:r>
              <a:rPr lang="tr-TR" sz="1600" dirty="0"/>
              <a:t> rotasyon</a:t>
            </a:r>
            <a:r>
              <a:rPr lang="tr-TR" sz="1600" dirty="0" smtClean="0"/>
              <a:t>)</a:t>
            </a:r>
          </a:p>
          <a:p>
            <a:pPr lvl="0">
              <a:spcBef>
                <a:spcPts val="0"/>
              </a:spcBef>
            </a:pPr>
            <a:r>
              <a:rPr lang="tr-TR" sz="1600" dirty="0" err="1"/>
              <a:t>Ottobock</a:t>
            </a:r>
            <a:r>
              <a:rPr lang="tr-TR" sz="1600" dirty="0"/>
              <a:t> </a:t>
            </a:r>
            <a:r>
              <a:rPr lang="tr-TR" sz="1600" dirty="0" err="1"/>
              <a:t>Greissinger</a:t>
            </a:r>
            <a:r>
              <a:rPr lang="tr-TR" sz="1600" dirty="0"/>
              <a:t> Plus-ayak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600" b="1" dirty="0">
                <a:solidFill>
                  <a:srgbClr val="FF0000"/>
                </a:solidFill>
              </a:rPr>
              <a:t>4</a:t>
            </a:r>
            <a:r>
              <a:rPr lang="tr-TR" sz="1600" b="1" dirty="0" smtClean="0">
                <a:solidFill>
                  <a:srgbClr val="FF0000"/>
                </a:solidFill>
              </a:rPr>
              <a:t>- ENERJİ </a:t>
            </a:r>
            <a:r>
              <a:rPr lang="tr-TR" sz="1600" b="1" dirty="0">
                <a:solidFill>
                  <a:srgbClr val="FF0000"/>
                </a:solidFill>
              </a:rPr>
              <a:t>DEPOLAYAN AYAKLAR</a:t>
            </a:r>
          </a:p>
          <a:p>
            <a:pPr lvl="0">
              <a:spcBef>
                <a:spcPts val="0"/>
              </a:spcBef>
            </a:pPr>
            <a:r>
              <a:rPr lang="tr-TR" sz="1600" dirty="0"/>
              <a:t>SAFE ayak</a:t>
            </a:r>
          </a:p>
          <a:p>
            <a:pPr lvl="0">
              <a:spcBef>
                <a:spcPts val="0"/>
              </a:spcBef>
            </a:pPr>
            <a:r>
              <a:rPr lang="tr-TR" sz="1600" dirty="0" err="1"/>
              <a:t>Seattleayak</a:t>
            </a:r>
            <a:endParaRPr lang="tr-TR" sz="1600" dirty="0"/>
          </a:p>
          <a:p>
            <a:pPr lvl="0">
              <a:spcBef>
                <a:spcPts val="0"/>
              </a:spcBef>
            </a:pPr>
            <a:r>
              <a:rPr lang="tr-TR" sz="1600" dirty="0" smtClean="0"/>
              <a:t>STEN  ayak</a:t>
            </a:r>
          </a:p>
          <a:p>
            <a:pPr lvl="0">
              <a:spcBef>
                <a:spcPts val="0"/>
              </a:spcBef>
            </a:pPr>
            <a:r>
              <a:rPr lang="tr-TR" sz="1600" dirty="0" err="1" smtClean="0"/>
              <a:t>Fleks</a:t>
            </a:r>
            <a:r>
              <a:rPr lang="tr-TR" sz="1600" dirty="0" smtClean="0"/>
              <a:t> ayak</a:t>
            </a:r>
          </a:p>
          <a:p>
            <a:pPr lvl="0">
              <a:spcBef>
                <a:spcPts val="0"/>
              </a:spcBef>
            </a:pPr>
            <a:r>
              <a:rPr lang="tr-TR" sz="1600" dirty="0" err="1" smtClean="0"/>
              <a:t>Carpon</a:t>
            </a:r>
            <a:r>
              <a:rPr lang="tr-TR" sz="1600" dirty="0" smtClean="0"/>
              <a:t> </a:t>
            </a:r>
            <a:r>
              <a:rPr lang="tr-TR" sz="1600" dirty="0" err="1" smtClean="0"/>
              <a:t>Copy</a:t>
            </a:r>
            <a:r>
              <a:rPr lang="tr-TR" sz="1600" dirty="0" smtClean="0"/>
              <a:t> II Ayak</a:t>
            </a:r>
          </a:p>
          <a:p>
            <a:pPr lvl="0">
              <a:spcBef>
                <a:spcPts val="0"/>
              </a:spcBef>
            </a:pPr>
            <a:r>
              <a:rPr lang="tr-TR" sz="1600" dirty="0" smtClean="0"/>
              <a:t>Dinamik ayak</a:t>
            </a:r>
          </a:p>
          <a:p>
            <a:pPr>
              <a:spcBef>
                <a:spcPts val="0"/>
              </a:spcBef>
            </a:pPr>
            <a:r>
              <a:rPr lang="tr-TR" sz="1600" dirty="0"/>
              <a:t>Dual </a:t>
            </a:r>
            <a:r>
              <a:rPr lang="tr-TR" sz="1600" dirty="0" err="1"/>
              <a:t>AnKle</a:t>
            </a:r>
            <a:r>
              <a:rPr lang="tr-TR" sz="1600" dirty="0"/>
              <a:t> Springs </a:t>
            </a:r>
            <a:r>
              <a:rPr lang="tr-TR" sz="1600" dirty="0" err="1"/>
              <a:t>Foot-Ankle</a:t>
            </a:r>
            <a:r>
              <a:rPr lang="tr-TR" sz="1600" dirty="0"/>
              <a:t> </a:t>
            </a:r>
            <a:r>
              <a:rPr lang="tr-TR" sz="1600" dirty="0" err="1"/>
              <a:t>System</a:t>
            </a:r>
            <a:r>
              <a:rPr lang="tr-TR" sz="1600" dirty="0"/>
              <a:t> (D.A.S.) (Çift ayak bileği yaylı-ayak bileği sistemi)</a:t>
            </a:r>
          </a:p>
          <a:p>
            <a:pPr lvl="0">
              <a:spcBef>
                <a:spcPts val="0"/>
              </a:spcBef>
            </a:pPr>
            <a:endParaRPr lang="tr-TR" sz="1600" dirty="0" smtClean="0"/>
          </a:p>
          <a:p>
            <a:pPr lvl="0">
              <a:spcBef>
                <a:spcPts val="0"/>
              </a:spcBef>
            </a:pPr>
            <a:endParaRPr lang="tr-TR" sz="16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>
          <a:xfrm>
            <a:off x="6826313" y="803244"/>
            <a:ext cx="4677819" cy="603985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sz="1600" dirty="0" err="1"/>
              <a:t>Ottobock</a:t>
            </a:r>
            <a:r>
              <a:rPr lang="tr-TR" sz="1600" dirty="0"/>
              <a:t> 1D35 Dinamik Motion</a:t>
            </a:r>
          </a:p>
          <a:p>
            <a:pPr lvl="0">
              <a:spcBef>
                <a:spcPts val="0"/>
              </a:spcBef>
            </a:pPr>
            <a:r>
              <a:rPr lang="tr-TR" sz="1600" u="sng" dirty="0" err="1" smtClean="0"/>
              <a:t>Ottobock</a:t>
            </a:r>
            <a:r>
              <a:rPr lang="tr-TR" sz="1600" u="sng" dirty="0" smtClean="0"/>
              <a:t> </a:t>
            </a:r>
            <a:r>
              <a:rPr lang="tr-TR" sz="1600" u="sng" dirty="0"/>
              <a:t>C-</a:t>
            </a:r>
            <a:r>
              <a:rPr lang="tr-TR" sz="1600" u="sng" dirty="0" err="1"/>
              <a:t>Walk</a:t>
            </a:r>
            <a:r>
              <a:rPr lang="tr-TR" sz="1600" u="sng" dirty="0"/>
              <a:t> 1C40 </a:t>
            </a:r>
            <a:r>
              <a:rPr lang="tr-TR" sz="1600" dirty="0"/>
              <a:t>ı) </a:t>
            </a:r>
            <a:r>
              <a:rPr lang="tr-TR" sz="1600" dirty="0" err="1"/>
              <a:t>Ottobock</a:t>
            </a:r>
            <a:r>
              <a:rPr lang="tr-TR" sz="1600" dirty="0"/>
              <a:t> </a:t>
            </a:r>
            <a:r>
              <a:rPr lang="tr-TR" sz="1600" dirty="0" err="1"/>
              <a:t>Axtion</a:t>
            </a:r>
            <a:endParaRPr lang="tr-TR" sz="1600" dirty="0"/>
          </a:p>
          <a:p>
            <a:pPr lvl="0">
              <a:spcBef>
                <a:spcPts val="0"/>
              </a:spcBef>
            </a:pPr>
            <a:r>
              <a:rPr lang="tr-TR" sz="1600" dirty="0" err="1"/>
              <a:t>Freedom</a:t>
            </a:r>
            <a:r>
              <a:rPr lang="tr-TR" sz="1600" dirty="0"/>
              <a:t> </a:t>
            </a:r>
            <a:r>
              <a:rPr lang="tr-TR" sz="1600" dirty="0" err="1"/>
              <a:t>Renegade</a:t>
            </a:r>
            <a:endParaRPr lang="tr-TR" sz="1600" dirty="0"/>
          </a:p>
          <a:p>
            <a:pPr lvl="0">
              <a:spcBef>
                <a:spcPts val="0"/>
              </a:spcBef>
            </a:pPr>
            <a:r>
              <a:rPr lang="tr-TR" sz="1600" dirty="0" err="1"/>
              <a:t>Freedom</a:t>
            </a:r>
            <a:r>
              <a:rPr lang="tr-TR" sz="1600" dirty="0"/>
              <a:t> Senatör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600" b="1" dirty="0" smtClean="0">
                <a:solidFill>
                  <a:srgbClr val="FF0000"/>
                </a:solidFill>
              </a:rPr>
              <a:t>5- ÇOK </a:t>
            </a:r>
            <a:r>
              <a:rPr lang="tr-TR" sz="1600" b="1" dirty="0">
                <a:solidFill>
                  <a:srgbClr val="FF0000"/>
                </a:solidFill>
              </a:rPr>
              <a:t>EKSENLİ VE ENERJİ DEPOLAYAN AYAKLAR</a:t>
            </a:r>
          </a:p>
          <a:p>
            <a:pPr lvl="0">
              <a:spcBef>
                <a:spcPts val="0"/>
              </a:spcBef>
            </a:pPr>
            <a:r>
              <a:rPr lang="tr-TR" sz="1600" u="sng" dirty="0" err="1"/>
              <a:t>Össur</a:t>
            </a:r>
            <a:r>
              <a:rPr lang="tr-TR" sz="1600" u="sng" dirty="0"/>
              <a:t> </a:t>
            </a:r>
            <a:r>
              <a:rPr lang="tr-TR" sz="1600" u="sng" dirty="0" err="1"/>
              <a:t>Vari-Flex</a:t>
            </a:r>
            <a:endParaRPr lang="tr-TR" sz="1600" dirty="0"/>
          </a:p>
          <a:p>
            <a:pPr lvl="0">
              <a:spcBef>
                <a:spcPts val="0"/>
              </a:spcBef>
            </a:pPr>
            <a:r>
              <a:rPr lang="tr-TR" sz="1600" dirty="0" err="1" smtClean="0"/>
              <a:t>Össur</a:t>
            </a:r>
            <a:r>
              <a:rPr lang="tr-TR" sz="1600" dirty="0" smtClean="0"/>
              <a:t> </a:t>
            </a:r>
            <a:r>
              <a:rPr lang="tr-TR" sz="1600" dirty="0" err="1"/>
              <a:t>Ceterus</a:t>
            </a:r>
            <a:endParaRPr lang="tr-TR" sz="1600" dirty="0"/>
          </a:p>
          <a:p>
            <a:pPr lvl="0">
              <a:spcBef>
                <a:spcPts val="0"/>
              </a:spcBef>
            </a:pPr>
            <a:r>
              <a:rPr lang="tr-TR" sz="1600" dirty="0" err="1"/>
              <a:t>Össur</a:t>
            </a:r>
            <a:r>
              <a:rPr lang="tr-TR" sz="1600" dirty="0"/>
              <a:t> </a:t>
            </a:r>
            <a:r>
              <a:rPr lang="tr-TR" sz="1600" dirty="0" err="1"/>
              <a:t>Talux</a:t>
            </a:r>
            <a:endParaRPr lang="tr-TR" sz="1600" dirty="0"/>
          </a:p>
          <a:p>
            <a:pPr>
              <a:spcBef>
                <a:spcPts val="0"/>
              </a:spcBef>
            </a:pPr>
            <a:r>
              <a:rPr lang="tr-TR" sz="1600" dirty="0"/>
              <a:t>ç) </a:t>
            </a:r>
            <a:r>
              <a:rPr lang="tr-TR" sz="1600" dirty="0" err="1"/>
              <a:t>Ottobock</a:t>
            </a:r>
            <a:r>
              <a:rPr lang="tr-TR" sz="1600" dirty="0"/>
              <a:t> ADP2 (Advantage </a:t>
            </a:r>
            <a:r>
              <a:rPr lang="tr-TR" sz="1600" dirty="0" err="1"/>
              <a:t>Dynamic</a:t>
            </a:r>
            <a:r>
              <a:rPr lang="tr-TR" sz="1600" dirty="0"/>
              <a:t> </a:t>
            </a:r>
            <a:r>
              <a:rPr lang="tr-TR" sz="1600" dirty="0" err="1"/>
              <a:t>Pylon</a:t>
            </a:r>
            <a:r>
              <a:rPr lang="tr-TR" sz="1600" dirty="0"/>
              <a:t>)</a:t>
            </a:r>
          </a:p>
          <a:p>
            <a:pPr lvl="0">
              <a:spcBef>
                <a:spcPts val="0"/>
              </a:spcBef>
            </a:pPr>
            <a:r>
              <a:rPr lang="tr-TR" sz="1600" dirty="0" err="1"/>
              <a:t>Hanger</a:t>
            </a:r>
            <a:r>
              <a:rPr lang="tr-TR" sz="1600" dirty="0"/>
              <a:t> Quantum ayak</a:t>
            </a:r>
          </a:p>
          <a:p>
            <a:pPr lvl="0">
              <a:spcBef>
                <a:spcPts val="0"/>
              </a:spcBef>
            </a:pPr>
            <a:r>
              <a:rPr lang="tr-TR" sz="1600" dirty="0" err="1"/>
              <a:t>Freedom</a:t>
            </a:r>
            <a:r>
              <a:rPr lang="tr-TR" sz="1600" dirty="0"/>
              <a:t> </a:t>
            </a:r>
            <a:r>
              <a:rPr lang="tr-TR" sz="1600" dirty="0" err="1"/>
              <a:t>Renegade</a:t>
            </a:r>
            <a:r>
              <a:rPr lang="tr-TR" sz="1600" dirty="0"/>
              <a:t> LP-MX</a:t>
            </a:r>
          </a:p>
          <a:p>
            <a:pPr lvl="0">
              <a:spcBef>
                <a:spcPts val="0"/>
              </a:spcBef>
            </a:pPr>
            <a:r>
              <a:rPr lang="tr-TR" sz="1600" dirty="0" err="1"/>
              <a:t>Freedom</a:t>
            </a:r>
            <a:r>
              <a:rPr lang="tr-TR" sz="1600" dirty="0"/>
              <a:t> </a:t>
            </a:r>
            <a:r>
              <a:rPr lang="tr-TR" sz="1600" dirty="0" err="1"/>
              <a:t>Pacifica</a:t>
            </a:r>
            <a:r>
              <a:rPr lang="tr-TR" sz="1600" dirty="0"/>
              <a:t> LP</a:t>
            </a:r>
          </a:p>
          <a:p>
            <a:pPr lvl="0">
              <a:spcBef>
                <a:spcPts val="0"/>
              </a:spcBef>
            </a:pPr>
            <a:r>
              <a:rPr lang="tr-TR" sz="1600" dirty="0" err="1"/>
              <a:t>Freedom</a:t>
            </a:r>
            <a:r>
              <a:rPr lang="tr-TR" sz="1600" dirty="0"/>
              <a:t> </a:t>
            </a:r>
            <a:r>
              <a:rPr lang="tr-TR" sz="1600" dirty="0" err="1"/>
              <a:t>Highlander</a:t>
            </a:r>
            <a:endParaRPr lang="tr-TR" sz="1600" dirty="0"/>
          </a:p>
          <a:p>
            <a:pPr lvl="0">
              <a:spcBef>
                <a:spcPts val="0"/>
              </a:spcBef>
            </a:pPr>
            <a:r>
              <a:rPr lang="tr-TR" sz="1600" dirty="0" err="1"/>
              <a:t>Freedom</a:t>
            </a:r>
            <a:r>
              <a:rPr lang="tr-TR" sz="1600" dirty="0"/>
              <a:t> </a:t>
            </a:r>
            <a:r>
              <a:rPr lang="tr-TR" sz="1600" dirty="0" err="1"/>
              <a:t>Renegade</a:t>
            </a:r>
            <a:r>
              <a:rPr lang="tr-TR" sz="1600" dirty="0"/>
              <a:t> LP-SX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tr-TR" sz="1600" b="1" dirty="0">
                <a:solidFill>
                  <a:srgbClr val="FF0000"/>
                </a:solidFill>
              </a:rPr>
              <a:t>6</a:t>
            </a:r>
            <a:r>
              <a:rPr lang="tr-TR" sz="1600" b="1" dirty="0" smtClean="0">
                <a:solidFill>
                  <a:srgbClr val="FF0000"/>
                </a:solidFill>
              </a:rPr>
              <a:t>- AYARLANABİLİR </a:t>
            </a:r>
            <a:r>
              <a:rPr lang="tr-TR" sz="1600" b="1" dirty="0">
                <a:solidFill>
                  <a:srgbClr val="FF0000"/>
                </a:solidFill>
              </a:rPr>
              <a:t>TOPUK YÜKSEKLİĞİ OLAN AYAKLAR</a:t>
            </a:r>
          </a:p>
          <a:p>
            <a:pPr lvl="0">
              <a:spcBef>
                <a:spcPts val="0"/>
              </a:spcBef>
            </a:pPr>
            <a:r>
              <a:rPr lang="tr-TR" sz="1600" dirty="0" err="1"/>
              <a:t>Freedom</a:t>
            </a:r>
            <a:r>
              <a:rPr lang="tr-TR" sz="1600" dirty="0"/>
              <a:t> </a:t>
            </a:r>
            <a:r>
              <a:rPr lang="tr-TR" sz="1600" dirty="0" err="1"/>
              <a:t>Runway</a:t>
            </a:r>
            <a:endParaRPr lang="tr-TR" sz="1600" dirty="0"/>
          </a:p>
          <a:p>
            <a:pPr lvl="0">
              <a:spcBef>
                <a:spcPts val="0"/>
              </a:spcBef>
            </a:pPr>
            <a:r>
              <a:rPr lang="tr-TR" sz="1600" dirty="0" err="1"/>
              <a:t>Össur</a:t>
            </a:r>
            <a:r>
              <a:rPr lang="tr-TR" sz="1600" dirty="0"/>
              <a:t> </a:t>
            </a:r>
            <a:r>
              <a:rPr lang="tr-TR" sz="1600" dirty="0" err="1"/>
              <a:t>Elation</a:t>
            </a:r>
            <a:endParaRPr lang="tr-TR" sz="1600" dirty="0"/>
          </a:p>
          <a:p>
            <a:pPr marL="0" lvl="0" indent="0">
              <a:spcBef>
                <a:spcPts val="0"/>
              </a:spcBef>
              <a:buNone/>
            </a:pPr>
            <a:r>
              <a:rPr lang="tr-TR" sz="1600" b="1" dirty="0" smtClean="0">
                <a:solidFill>
                  <a:srgbClr val="FF0000"/>
                </a:solidFill>
              </a:rPr>
              <a:t>7- SPOR </a:t>
            </a:r>
            <a:r>
              <a:rPr lang="tr-TR" sz="1600" b="1" dirty="0">
                <a:solidFill>
                  <a:srgbClr val="FF0000"/>
                </a:solidFill>
              </a:rPr>
              <a:t>AKTİVİTELERİNDE KULLANILAN ÖZEL AYAKLAR</a:t>
            </a:r>
          </a:p>
          <a:p>
            <a:pPr lvl="0">
              <a:spcBef>
                <a:spcPts val="0"/>
              </a:spcBef>
            </a:pPr>
            <a:r>
              <a:rPr lang="tr-TR" sz="1600" dirty="0" err="1"/>
              <a:t>Össur</a:t>
            </a:r>
            <a:r>
              <a:rPr lang="tr-TR" sz="1600" dirty="0"/>
              <a:t> </a:t>
            </a:r>
            <a:r>
              <a:rPr lang="tr-TR" sz="1600" dirty="0" err="1"/>
              <a:t>Cheetah</a:t>
            </a:r>
            <a:r>
              <a:rPr lang="tr-TR" sz="1600" dirty="0"/>
              <a:t>, </a:t>
            </a:r>
            <a:r>
              <a:rPr lang="tr-TR" sz="1600" dirty="0" err="1"/>
              <a:t>Cheetah</a:t>
            </a:r>
            <a:r>
              <a:rPr lang="tr-TR" sz="1600" dirty="0"/>
              <a:t> </a:t>
            </a:r>
            <a:r>
              <a:rPr lang="tr-TR" sz="1600" dirty="0" err="1"/>
              <a:t>Xtreme</a:t>
            </a:r>
            <a:endParaRPr lang="tr-TR" sz="1600" dirty="0"/>
          </a:p>
          <a:p>
            <a:pPr lvl="0">
              <a:spcBef>
                <a:spcPts val="0"/>
              </a:spcBef>
            </a:pPr>
            <a:r>
              <a:rPr lang="tr-TR" sz="1600" dirty="0" err="1"/>
              <a:t>Freedom</a:t>
            </a:r>
            <a:r>
              <a:rPr lang="tr-TR" sz="1600" dirty="0"/>
              <a:t> </a:t>
            </a:r>
            <a:r>
              <a:rPr lang="tr-TR" sz="1600" dirty="0" err="1"/>
              <a:t>Nitro</a:t>
            </a:r>
            <a:r>
              <a:rPr lang="tr-TR" sz="1600" dirty="0"/>
              <a:t> </a:t>
            </a:r>
            <a:r>
              <a:rPr lang="tr-TR" sz="1600" dirty="0" err="1"/>
              <a:t>Running</a:t>
            </a:r>
            <a:r>
              <a:rPr lang="tr-TR" sz="1600" dirty="0"/>
              <a:t> ayak, </a:t>
            </a:r>
            <a:r>
              <a:rPr lang="tr-TR" sz="1600" dirty="0" err="1"/>
              <a:t>Freedom</a:t>
            </a:r>
            <a:r>
              <a:rPr lang="tr-TR" sz="1600" dirty="0"/>
              <a:t> Catapult-3-4 </a:t>
            </a:r>
            <a:r>
              <a:rPr lang="tr-TR" sz="1600" dirty="0" err="1"/>
              <a:t>Angle</a:t>
            </a:r>
            <a:endParaRPr lang="tr-TR" sz="1600" dirty="0"/>
          </a:p>
          <a:p>
            <a:pPr lvl="0">
              <a:spcBef>
                <a:spcPts val="0"/>
              </a:spcBef>
            </a:pPr>
            <a:r>
              <a:rPr lang="tr-TR" sz="1600" dirty="0" err="1"/>
              <a:t>Ottobock</a:t>
            </a:r>
            <a:r>
              <a:rPr lang="tr-TR" sz="1600" dirty="0"/>
              <a:t> </a:t>
            </a:r>
            <a:r>
              <a:rPr lang="tr-TR" sz="1600" dirty="0" err="1"/>
              <a:t>Axtion</a:t>
            </a:r>
            <a:r>
              <a:rPr lang="tr-TR" sz="1600" dirty="0"/>
              <a:t> DP, </a:t>
            </a:r>
            <a:r>
              <a:rPr lang="tr-TR" sz="1600" dirty="0" err="1"/>
              <a:t>Ottobock</a:t>
            </a:r>
            <a:r>
              <a:rPr lang="tr-TR" sz="1600" dirty="0"/>
              <a:t> 1C2 C-Sprint</a:t>
            </a:r>
          </a:p>
          <a:p>
            <a:pPr>
              <a:spcBef>
                <a:spcPts val="0"/>
              </a:spcBef>
            </a:pPr>
            <a:endParaRPr lang="tr-TR" sz="16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57BC-57E2-426D-845D-6292428C463A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172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İçerik Yer Tutucus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6385211"/>
              </p:ext>
            </p:extLst>
          </p:nvPr>
        </p:nvGraphicFramePr>
        <p:xfrm>
          <a:off x="0" y="54435"/>
          <a:ext cx="12192000" cy="67193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3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3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25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756">
                <a:tc>
                  <a:txBody>
                    <a:bodyPr/>
                    <a:lstStyle/>
                    <a:p>
                      <a:pPr indent="-609600" algn="ctr">
                        <a:lnSpc>
                          <a:spcPts val="700"/>
                        </a:lnSpc>
                        <a:spcBef>
                          <a:spcPts val="4800"/>
                        </a:spcBef>
                        <a:spcAft>
                          <a:spcPts val="0"/>
                        </a:spcAft>
                      </a:pPr>
                      <a:r>
                        <a:rPr lang="tr-TR" sz="2400" b="1" dirty="0">
                          <a:effectLst/>
                        </a:rPr>
                        <a:t>K SEVİYESİ</a:t>
                      </a:r>
                      <a:endParaRPr lang="tr-TR" sz="2400" b="1" dirty="0"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609600" algn="ctr">
                        <a:lnSpc>
                          <a:spcPts val="700"/>
                        </a:lnSpc>
                        <a:spcBef>
                          <a:spcPts val="4800"/>
                        </a:spcBef>
                        <a:spcAft>
                          <a:spcPts val="0"/>
                        </a:spcAft>
                      </a:pPr>
                      <a:r>
                        <a:rPr lang="tr-TR" sz="2400" b="1" dirty="0">
                          <a:effectLst/>
                        </a:rPr>
                        <a:t>FONKSİYONEL TANIMLAMA</a:t>
                      </a:r>
                      <a:endParaRPr lang="tr-TR" sz="2400" b="1" dirty="0"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609600" algn="ctr">
                        <a:lnSpc>
                          <a:spcPts val="700"/>
                        </a:lnSpc>
                        <a:spcBef>
                          <a:spcPts val="4800"/>
                        </a:spcBef>
                        <a:spcAft>
                          <a:spcPts val="0"/>
                        </a:spcAft>
                      </a:pPr>
                      <a:r>
                        <a:rPr lang="tr-TR" sz="2400" b="1" dirty="0">
                          <a:effectLst/>
                        </a:rPr>
                        <a:t>PROTEZ AYAK</a:t>
                      </a:r>
                      <a:endParaRPr lang="tr-TR" sz="2400" b="1" dirty="0">
                        <a:effectLst/>
                        <a:latin typeface="Book Antiqua" panose="02040602050305030304" pitchFamily="18" charset="0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4980">
                <a:tc>
                  <a:txBody>
                    <a:bodyPr/>
                    <a:lstStyle/>
                    <a:p>
                      <a:pPr indent="-609600" algn="ctr">
                        <a:lnSpc>
                          <a:spcPts val="700"/>
                        </a:lnSpc>
                        <a:spcBef>
                          <a:spcPts val="4800"/>
                        </a:spcBef>
                        <a:spcAft>
                          <a:spcPts val="0"/>
                        </a:spcAft>
                      </a:pPr>
                      <a:r>
                        <a:rPr lang="tr-TR" sz="22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K0</a:t>
                      </a:r>
                      <a:endParaRPr lang="tr-TR" sz="22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609600" algn="just">
                        <a:lnSpc>
                          <a:spcPct val="100000"/>
                        </a:lnSpc>
                        <a:spcBef>
                          <a:spcPts val="4800"/>
                        </a:spcBef>
                        <a:spcAft>
                          <a:spcPts val="0"/>
                        </a:spcAft>
                      </a:pPr>
                      <a:r>
                        <a:rPr lang="tr-TR" sz="2200" dirty="0">
                          <a:effectLst/>
                          <a:latin typeface="+mn-lt"/>
                        </a:rPr>
                        <a:t>Hareket yeteneği veya </a:t>
                      </a:r>
                      <a:r>
                        <a:rPr lang="tr-TR" sz="2200" dirty="0" smtClean="0">
                          <a:effectLst/>
                          <a:latin typeface="+mn-lt"/>
                        </a:rPr>
                        <a:t>potansiyeli</a:t>
                      </a:r>
                      <a:r>
                        <a:rPr lang="tr-TR" sz="220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tr-TR" sz="2200" dirty="0" smtClean="0">
                          <a:effectLst/>
                          <a:latin typeface="+mn-lt"/>
                        </a:rPr>
                        <a:t>yok</a:t>
                      </a:r>
                      <a:r>
                        <a:rPr lang="tr-TR" sz="2200" dirty="0">
                          <a:effectLst/>
                          <a:latin typeface="+mn-lt"/>
                        </a:rPr>
                        <a:t>, yardımlı ya da yardımsız </a:t>
                      </a:r>
                      <a:r>
                        <a:rPr lang="tr-TR" sz="2200" dirty="0" smtClean="0">
                          <a:effectLst/>
                          <a:latin typeface="+mn-lt"/>
                        </a:rPr>
                        <a:t>transfer </a:t>
                      </a:r>
                      <a:r>
                        <a:rPr lang="tr-TR" sz="2200" dirty="0">
                          <a:effectLst/>
                          <a:latin typeface="+mn-lt"/>
                        </a:rPr>
                        <a:t>olabiliyor ve </a:t>
                      </a:r>
                      <a:r>
                        <a:rPr lang="tr-TR" sz="2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protez hayat </a:t>
                      </a:r>
                      <a:r>
                        <a:rPr lang="tr-TR" sz="22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kalitesini </a:t>
                      </a:r>
                      <a:r>
                        <a:rPr lang="tr-TR" sz="2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veya </a:t>
                      </a:r>
                      <a:r>
                        <a:rPr lang="tr-TR" sz="2200" b="1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mobiliteyi</a:t>
                      </a:r>
                      <a:r>
                        <a:rPr lang="tr-TR" sz="22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</a:t>
                      </a:r>
                      <a:r>
                        <a:rPr lang="tr-TR" sz="22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değiştirmiyor.</a:t>
                      </a:r>
                      <a:endParaRPr lang="tr-TR" sz="2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609600" algn="ctr">
                        <a:lnSpc>
                          <a:spcPts val="700"/>
                        </a:lnSpc>
                        <a:spcBef>
                          <a:spcPts val="4800"/>
                        </a:spcBef>
                        <a:spcAft>
                          <a:spcPts val="0"/>
                        </a:spcAft>
                      </a:pPr>
                      <a:r>
                        <a:rPr lang="tr-TR" sz="22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Hiçbiri</a:t>
                      </a:r>
                      <a:endParaRPr lang="tr-TR" sz="22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7757">
                <a:tc>
                  <a:txBody>
                    <a:bodyPr/>
                    <a:lstStyle/>
                    <a:p>
                      <a:pPr indent="-6096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2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K1</a:t>
                      </a:r>
                      <a:endParaRPr lang="tr-TR" sz="22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2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 </a:t>
                      </a:r>
                      <a:endParaRPr lang="tr-TR" sz="22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609600" algn="just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2200" dirty="0">
                          <a:effectLst/>
                          <a:latin typeface="+mn-lt"/>
                        </a:rPr>
                        <a:t>Sabit ritimde </a:t>
                      </a:r>
                      <a:r>
                        <a:rPr lang="tr-TR" sz="2200" dirty="0" smtClean="0">
                          <a:effectLst/>
                          <a:latin typeface="+mn-lt"/>
                        </a:rPr>
                        <a:t>çeşitli</a:t>
                      </a:r>
                      <a:r>
                        <a:rPr lang="tr-TR" sz="220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tr-TR" sz="2200" dirty="0" smtClean="0">
                          <a:effectLst/>
                          <a:latin typeface="+mn-lt"/>
                        </a:rPr>
                        <a:t>yüzeylerde hareket </a:t>
                      </a:r>
                      <a:r>
                        <a:rPr lang="tr-TR" sz="2200" dirty="0">
                          <a:effectLst/>
                          <a:latin typeface="+mn-lt"/>
                        </a:rPr>
                        <a:t>veya transfer için </a:t>
                      </a:r>
                      <a:r>
                        <a:rPr lang="tr-TR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protezi </a:t>
                      </a:r>
                      <a:r>
                        <a:rPr lang="tr-TR" sz="2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kullanma </a:t>
                      </a:r>
                      <a:r>
                        <a:rPr lang="tr-TR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yeteneği veya potansiyeli var</a:t>
                      </a:r>
                      <a:r>
                        <a:rPr lang="tr-TR" sz="2200" dirty="0">
                          <a:effectLst/>
                          <a:latin typeface="+mn-lt"/>
                        </a:rPr>
                        <a:t>, </a:t>
                      </a:r>
                      <a:endParaRPr lang="tr-TR" sz="2200" dirty="0" smtClean="0">
                        <a:effectLst/>
                        <a:latin typeface="+mn-lt"/>
                      </a:endParaRPr>
                    </a:p>
                    <a:p>
                      <a:pPr indent="-609600" algn="just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tr-TR" sz="2200" b="0" dirty="0" smtClean="0">
                          <a:effectLst/>
                          <a:latin typeface="+mn-lt"/>
                        </a:rPr>
                        <a:t>sınırlı </a:t>
                      </a:r>
                      <a:r>
                        <a:rPr lang="tr-TR" sz="2200" b="0" dirty="0">
                          <a:effectLst/>
                          <a:latin typeface="+mn-lt"/>
                        </a:rPr>
                        <a:t>veya sınırsız </a:t>
                      </a:r>
                      <a:r>
                        <a:rPr lang="tr-TR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ev içi </a:t>
                      </a:r>
                      <a:r>
                        <a:rPr lang="tr-TR" sz="22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ambulasyon</a:t>
                      </a:r>
                      <a:r>
                        <a:rPr lang="tr-TR" sz="2200" b="0" dirty="0" smtClean="0">
                          <a:effectLst/>
                          <a:latin typeface="+mn-lt"/>
                        </a:rPr>
                        <a:t>.</a:t>
                      </a:r>
                      <a:endParaRPr lang="tr-TR" sz="2200" b="0" dirty="0">
                        <a:effectLst/>
                        <a:latin typeface="+mn-lt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609600" algn="ctr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2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SACH</a:t>
                      </a:r>
                      <a:r>
                        <a:rPr lang="tr-TR" sz="22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,</a:t>
                      </a:r>
                    </a:p>
                    <a:p>
                      <a:pPr indent="-609600" algn="ctr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tr-TR" sz="2200" b="1" dirty="0" smtClean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  <a:p>
                      <a:pPr indent="-609600" algn="ctr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tr-TR" sz="2200" b="1" dirty="0" smtClean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  <a:p>
                      <a:pPr indent="-609600" algn="ctr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2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tek </a:t>
                      </a:r>
                      <a:r>
                        <a:rPr lang="tr-TR" sz="22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eksenli ayak</a:t>
                      </a:r>
                      <a:endParaRPr lang="tr-TR" sz="22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7022">
                <a:tc>
                  <a:txBody>
                    <a:bodyPr/>
                    <a:lstStyle/>
                    <a:p>
                      <a:pPr indent="-609600" algn="ctr">
                        <a:lnSpc>
                          <a:spcPts val="700"/>
                        </a:lnSpc>
                        <a:spcBef>
                          <a:spcPts val="4800"/>
                        </a:spcBef>
                        <a:spcAft>
                          <a:spcPts val="0"/>
                        </a:spcAft>
                      </a:pPr>
                      <a:r>
                        <a:rPr lang="tr-TR" sz="22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K2</a:t>
                      </a:r>
                      <a:endParaRPr lang="tr-TR" sz="22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609600" algn="just">
                        <a:lnSpc>
                          <a:spcPct val="100000"/>
                        </a:lnSpc>
                        <a:spcBef>
                          <a:spcPts val="4800"/>
                        </a:spcBef>
                        <a:spcAft>
                          <a:spcPts val="0"/>
                        </a:spcAft>
                      </a:pPr>
                      <a:r>
                        <a:rPr lang="tr-TR" sz="2200" dirty="0">
                          <a:effectLst/>
                          <a:latin typeface="+mn-lt"/>
                        </a:rPr>
                        <a:t>Merdiven, basamak ve düz olmayan </a:t>
                      </a:r>
                      <a:r>
                        <a:rPr lang="tr-TR" sz="2200" dirty="0" smtClean="0">
                          <a:effectLst/>
                          <a:latin typeface="+mn-lt"/>
                        </a:rPr>
                        <a:t>yüzeyler </a:t>
                      </a:r>
                      <a:r>
                        <a:rPr lang="tr-TR" sz="2200" dirty="0">
                          <a:effectLst/>
                          <a:latin typeface="+mn-lt"/>
                        </a:rPr>
                        <a:t>gibi düşük seviyeli çevre bariyerleriyle hareket potansiyeli ve yeteneğine sahip, </a:t>
                      </a:r>
                      <a:r>
                        <a:rPr lang="tr-TR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tipik olarak sınırlı toplumsal </a:t>
                      </a:r>
                      <a:r>
                        <a:rPr lang="tr-TR" sz="22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ambulasyon</a:t>
                      </a:r>
                      <a:r>
                        <a:rPr lang="tr-TR" sz="2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.</a:t>
                      </a:r>
                      <a:endParaRPr lang="tr-TR" sz="2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6096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2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Çok eksenli ayak, </a:t>
                      </a:r>
                      <a:endParaRPr lang="tr-TR" sz="2200" b="1" dirty="0" smtClean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  <a:p>
                      <a:pPr indent="-6096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200" b="1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fleksible</a:t>
                      </a:r>
                      <a:r>
                        <a:rPr lang="tr-TR" sz="22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2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omurgalı ayak,</a:t>
                      </a:r>
                      <a:endParaRPr lang="tr-TR" sz="22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indent="-609600" algn="ctr">
                        <a:lnSpc>
                          <a:spcPts val="700"/>
                        </a:lnSpc>
                        <a:spcBef>
                          <a:spcPts val="4800"/>
                        </a:spcBef>
                        <a:spcAft>
                          <a:spcPts val="0"/>
                        </a:spcAft>
                      </a:pPr>
                      <a:r>
                        <a:rPr lang="tr-TR" sz="22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K3</a:t>
                      </a:r>
                      <a:endParaRPr lang="tr-TR" sz="22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609600" algn="just">
                        <a:lnSpc>
                          <a:spcPct val="100000"/>
                        </a:lnSpc>
                        <a:spcBef>
                          <a:spcPts val="4800"/>
                        </a:spcBef>
                        <a:spcAft>
                          <a:spcPts val="0"/>
                        </a:spcAft>
                      </a:pPr>
                      <a:r>
                        <a:rPr lang="tr-TR" sz="2200" dirty="0">
                          <a:effectLst/>
                          <a:latin typeface="+mn-lt"/>
                        </a:rPr>
                        <a:t>Değişken ritimde hareket yeteneğine ya da potansiyeline sahip, topluluk içinde hareket edenler, </a:t>
                      </a:r>
                      <a:r>
                        <a:rPr lang="tr-TR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pek çok çevre bariyerleriyle hareket edebilir</a:t>
                      </a:r>
                      <a:r>
                        <a:rPr lang="tr-TR" sz="2200" dirty="0">
                          <a:effectLst/>
                          <a:latin typeface="+mn-lt"/>
                        </a:rPr>
                        <a:t>, </a:t>
                      </a:r>
                      <a:r>
                        <a:rPr lang="tr-TR" sz="2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mesleki</a:t>
                      </a:r>
                      <a:r>
                        <a:rPr lang="tr-TR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, </a:t>
                      </a:r>
                      <a:r>
                        <a:rPr lang="tr-TR" sz="22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terapötik</a:t>
                      </a:r>
                      <a:r>
                        <a:rPr lang="tr-TR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veya egzersiz </a:t>
                      </a:r>
                      <a:r>
                        <a:rPr lang="tr-TR" sz="2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aktivitesi </a:t>
                      </a:r>
                      <a:r>
                        <a:rPr lang="tr-TR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için protez ihtiyacı vardır</a:t>
                      </a:r>
                      <a:r>
                        <a:rPr lang="tr-TR" sz="2200" dirty="0">
                          <a:effectLst/>
                          <a:latin typeface="+mn-lt"/>
                        </a:rPr>
                        <a:t>.</a:t>
                      </a:r>
                      <a:endParaRPr lang="tr-TR" sz="2200" dirty="0">
                        <a:effectLst/>
                        <a:latin typeface="+mn-lt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609600" algn="ctr">
                        <a:lnSpc>
                          <a:spcPts val="700"/>
                        </a:lnSpc>
                        <a:spcBef>
                          <a:spcPts val="4800"/>
                        </a:spcBef>
                        <a:spcAft>
                          <a:spcPts val="0"/>
                        </a:spcAft>
                      </a:pPr>
                      <a:r>
                        <a:rPr lang="tr-TR" sz="22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Enerji depolayan ayaklar</a:t>
                      </a:r>
                      <a:endParaRPr lang="tr-TR" sz="22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6279">
                <a:tc>
                  <a:txBody>
                    <a:bodyPr/>
                    <a:lstStyle/>
                    <a:p>
                      <a:pPr indent="-609600" algn="ctr">
                        <a:lnSpc>
                          <a:spcPts val="700"/>
                        </a:lnSpc>
                        <a:spcBef>
                          <a:spcPts val="4800"/>
                        </a:spcBef>
                        <a:spcAft>
                          <a:spcPts val="0"/>
                        </a:spcAft>
                      </a:pPr>
                      <a:r>
                        <a:rPr lang="tr-TR" sz="22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K4</a:t>
                      </a:r>
                      <a:endParaRPr lang="tr-TR" sz="22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609600" algn="just">
                        <a:lnSpc>
                          <a:spcPct val="100000"/>
                        </a:lnSpc>
                        <a:spcBef>
                          <a:spcPts val="4800"/>
                        </a:spcBef>
                        <a:spcAft>
                          <a:spcPts val="0"/>
                        </a:spcAft>
                      </a:pPr>
                      <a:r>
                        <a:rPr lang="tr-TR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Yüksek düzeyde </a:t>
                      </a:r>
                      <a:r>
                        <a:rPr lang="tr-TR" sz="2200" dirty="0">
                          <a:effectLst/>
                          <a:latin typeface="+mn-lt"/>
                        </a:rPr>
                        <a:t>etki, stres veya enerji seviyelerinde temel hareket yeteneği için protez ile </a:t>
                      </a:r>
                      <a:r>
                        <a:rPr lang="tr-TR" sz="2200" dirty="0" err="1">
                          <a:effectLst/>
                          <a:latin typeface="+mn-lt"/>
                        </a:rPr>
                        <a:t>ambulasyon</a:t>
                      </a:r>
                      <a:r>
                        <a:rPr lang="tr-TR" sz="2200" dirty="0">
                          <a:effectLst/>
                          <a:latin typeface="+mn-lt"/>
                        </a:rPr>
                        <a:t> ihtiyacı vardır, </a:t>
                      </a:r>
                      <a:r>
                        <a:rPr lang="tr-TR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çocuk, atlet veya </a:t>
                      </a:r>
                      <a:r>
                        <a:rPr lang="tr-TR" sz="2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aktif </a:t>
                      </a:r>
                      <a:r>
                        <a:rPr lang="tr-TR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erişkinler için protez kullanımı </a:t>
                      </a:r>
                      <a:r>
                        <a:rPr lang="tr-TR" sz="2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gerekli</a:t>
                      </a:r>
                      <a:r>
                        <a:rPr lang="tr-TR" sz="2200" dirty="0" smtClean="0">
                          <a:effectLst/>
                          <a:latin typeface="+mn-lt"/>
                        </a:rPr>
                        <a:t>.</a:t>
                      </a:r>
                      <a:endParaRPr lang="tr-TR" sz="2200" dirty="0">
                        <a:effectLst/>
                        <a:latin typeface="+mn-lt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6096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1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Fonksiyonel seviyesine uygun herhangi </a:t>
                      </a:r>
                      <a:r>
                        <a:rPr lang="tr-TR" sz="21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bir</a:t>
                      </a:r>
                      <a:r>
                        <a:rPr lang="tr-TR" sz="2100" b="1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1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ayak</a:t>
                      </a:r>
                      <a:r>
                        <a:rPr lang="tr-TR" sz="21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; </a:t>
                      </a:r>
                      <a:r>
                        <a:rPr lang="tr-TR" sz="2100" b="1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1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enerji </a:t>
                      </a:r>
                      <a:r>
                        <a:rPr lang="tr-TR" sz="21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depolayan </a:t>
                      </a:r>
                      <a:r>
                        <a:rPr lang="tr-TR" sz="21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ayaklar,</a:t>
                      </a:r>
                      <a:r>
                        <a:rPr lang="tr-TR" sz="2100" b="1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1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çok </a:t>
                      </a:r>
                      <a:r>
                        <a:rPr lang="tr-TR" sz="21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eksenli </a:t>
                      </a:r>
                      <a:r>
                        <a:rPr lang="tr-TR" sz="21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1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enerji depolayan </a:t>
                      </a:r>
                      <a:r>
                        <a:rPr lang="tr-TR" sz="21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ayaklar, hidrolik </a:t>
                      </a:r>
                      <a:r>
                        <a:rPr lang="tr-TR" sz="21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ayak vb.</a:t>
                      </a:r>
                      <a:endParaRPr lang="tr-TR" sz="21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Book Antiqua" panose="0204060205030503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-1" y="6492875"/>
            <a:ext cx="391887" cy="365125"/>
          </a:xfrm>
        </p:spPr>
        <p:txBody>
          <a:bodyPr/>
          <a:lstStyle/>
          <a:p>
            <a:fld id="{DE1157BC-57E2-426D-845D-6292428C463A}" type="slidenum">
              <a:rPr lang="tr-TR" smtClean="0">
                <a:solidFill>
                  <a:schemeClr val="tx1"/>
                </a:solidFill>
              </a:rPr>
              <a:pPr/>
              <a:t>6</a:t>
            </a:fld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05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1223</TotalTime>
  <Words>461</Words>
  <Application>Microsoft Office PowerPoint</Application>
  <PresentationFormat>Geniş ekran</PresentationFormat>
  <Paragraphs>82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Arial</vt:lpstr>
      <vt:lpstr>Arial Unicode MS</vt:lpstr>
      <vt:lpstr>Book Antiqua</vt:lpstr>
      <vt:lpstr>Calibri</vt:lpstr>
      <vt:lpstr>Times New Roman</vt:lpstr>
      <vt:lpstr>Wingdings</vt:lpstr>
      <vt:lpstr>Ofis Teması</vt:lpstr>
      <vt:lpstr>2. PROTEZ AYAKLAR</vt:lpstr>
      <vt:lpstr>Ayak:</vt:lpstr>
      <vt:lpstr>Protez Ayak:</vt:lpstr>
      <vt:lpstr>PowerPoint Sunusu</vt:lpstr>
      <vt:lpstr>Protez ayaklar genel olarak 7 grup altında sınıf­landırılır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PROTEZ AYAKLAR</dc:title>
  <dc:creator>Seher</dc:creator>
  <cp:lastModifiedBy>user02</cp:lastModifiedBy>
  <cp:revision>326</cp:revision>
  <dcterms:created xsi:type="dcterms:W3CDTF">2016-10-02T10:56:22Z</dcterms:created>
  <dcterms:modified xsi:type="dcterms:W3CDTF">2018-05-23T12:14:09Z</dcterms:modified>
</cp:coreProperties>
</file>