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92" r:id="rId5"/>
    <p:sldId id="291" r:id="rId6"/>
    <p:sldId id="274" r:id="rId7"/>
    <p:sldId id="276" r:id="rId8"/>
    <p:sldId id="263" r:id="rId9"/>
    <p:sldId id="293" r:id="rId10"/>
    <p:sldId id="294" r:id="rId11"/>
    <p:sldId id="289" r:id="rId12"/>
    <p:sldId id="266" r:id="rId13"/>
    <p:sldId id="278" r:id="rId14"/>
    <p:sldId id="267" r:id="rId15"/>
    <p:sldId id="290" r:id="rId16"/>
    <p:sldId id="269" r:id="rId17"/>
    <p:sldId id="279" r:id="rId18"/>
    <p:sldId id="295" r:id="rId19"/>
    <p:sldId id="296" r:id="rId20"/>
    <p:sldId id="297" r:id="rId21"/>
    <p:sldId id="298" r:id="rId22"/>
    <p:sldId id="299" r:id="rId23"/>
    <p:sldId id="300" r:id="rId24"/>
    <p:sldId id="301" r:id="rId25"/>
    <p:sldId id="302" r:id="rId26"/>
    <p:sldId id="303"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9</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827584" y="1884888"/>
            <a:ext cx="7704856" cy="3347776"/>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KALKINMA; </a:t>
            </a:r>
          </a:p>
          <a:p>
            <a:pPr>
              <a:lnSpc>
                <a:spcPct val="150000"/>
              </a:lnSpc>
            </a:pPr>
            <a:r>
              <a:rPr lang="tr-TR" sz="2400" dirty="0" smtClean="0">
                <a:latin typeface="Cambria" pitchFamily="18" charset="0"/>
              </a:rPr>
              <a:t>“Az gelişmiş ülkelerin gelişmiş ülkelerle aralarındaki açıklığı kapamak için aldıkları tedbirler ve yaptıkları çalışmaların neticesinde elde ettikleri ilerleme, refah” olarak tanımlanmaktadır. </a:t>
            </a:r>
          </a:p>
          <a:p>
            <a:pPr>
              <a:lnSpc>
                <a:spcPct val="150000"/>
              </a:lnSpc>
            </a:pPr>
            <a:r>
              <a:rPr lang="tr-TR" sz="2400" dirty="0" smtClean="0">
                <a:latin typeface="Cambria" pitchFamily="18" charset="0"/>
              </a:rPr>
              <a:t>(MEB Sözlük, 2004: 1504)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935088" y="2132856"/>
            <a:ext cx="7237312" cy="279377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KALKINMA; </a:t>
            </a:r>
          </a:p>
          <a:p>
            <a:pPr>
              <a:lnSpc>
                <a:spcPct val="150000"/>
              </a:lnSpc>
            </a:pPr>
            <a:r>
              <a:rPr lang="tr-TR" sz="2400" dirty="0" smtClean="0">
                <a:latin typeface="Cambria" pitchFamily="18" charset="0"/>
              </a:rPr>
              <a:t>“Toplumsal yapının değişkenlerinin siyasal otorite tarafından belli politikalarla etkilenerek geliştirilmesi çabası” olarak tanımlanmaktadır. </a:t>
            </a:r>
          </a:p>
          <a:p>
            <a:pPr>
              <a:lnSpc>
                <a:spcPct val="150000"/>
              </a:lnSpc>
            </a:pPr>
            <a:r>
              <a:rPr lang="tr-TR" sz="2400" dirty="0" smtClean="0">
                <a:latin typeface="Cambria" pitchFamily="18" charset="0"/>
              </a:rPr>
              <a:t>(MGK, 1993: 27)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700808"/>
            <a:ext cx="806489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KALKINMA; </a:t>
            </a:r>
          </a:p>
          <a:p>
            <a:pPr>
              <a:lnSpc>
                <a:spcPct val="150000"/>
              </a:lnSpc>
            </a:pPr>
            <a:r>
              <a:rPr lang="tr-TR" sz="2400" dirty="0" smtClean="0">
                <a:latin typeface="Cambria" pitchFamily="18" charset="0"/>
              </a:rPr>
              <a:t>“Toplum kalkınması terimi toplumların ekonomik, sosyal ve kültürel olanaklarını geliştirmek, bu toplumları uluslar arası yaşayışa uydurmak, onların ulusal gelişmeye bütünleriyle katılmalarını sağlamak üzere halk ve hükümetlerin birleşik gayretleri sonucu ortaya çıkan ilerlemeyi kapsayan uluslar arası bir terimdir”</a:t>
            </a:r>
          </a:p>
          <a:p>
            <a:pPr>
              <a:lnSpc>
                <a:spcPct val="150000"/>
              </a:lnSpc>
            </a:pPr>
            <a:r>
              <a:rPr lang="tr-TR" sz="2400" dirty="0" smtClean="0">
                <a:latin typeface="Cambria" pitchFamily="18" charset="0"/>
              </a:rPr>
              <a:t>(</a:t>
            </a:r>
            <a:r>
              <a:rPr lang="tr-TR" sz="2400" dirty="0" err="1" smtClean="0">
                <a:latin typeface="Cambria" pitchFamily="18" charset="0"/>
              </a:rPr>
              <a:t>Acaroğlu</a:t>
            </a:r>
            <a:r>
              <a:rPr lang="tr-TR" sz="2400" dirty="0" smtClean="0">
                <a:latin typeface="Cambria" pitchFamily="18" charset="0"/>
              </a:rPr>
              <a:t>, 1966: 3)</a:t>
            </a:r>
            <a:endParaRPr lang="tr-TR" sz="2400" dirty="0">
              <a:latin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650280"/>
            <a:ext cx="8712968" cy="4154984"/>
          </a:xfrm>
          <a:prstGeom prst="rect">
            <a:avLst/>
          </a:prstGeom>
          <a:noFill/>
          <a:ln w="9525">
            <a:noFill/>
            <a:miter lim="800000"/>
            <a:headEnd/>
            <a:tailEnd/>
          </a:ln>
        </p:spPr>
        <p:txBody>
          <a:bodyPr wrap="square">
            <a:spAutoFit/>
          </a:bodyPr>
          <a:lstStyle/>
          <a:p>
            <a:r>
              <a:rPr lang="tr-TR" sz="2400" dirty="0" smtClean="0">
                <a:latin typeface="Cambria" pitchFamily="18" charset="0"/>
              </a:rPr>
              <a:t>KALKINMA; </a:t>
            </a:r>
          </a:p>
          <a:p>
            <a:r>
              <a:rPr lang="tr-TR" sz="2400" dirty="0" smtClean="0">
                <a:latin typeface="Cambria" pitchFamily="18" charset="0"/>
              </a:rPr>
              <a:t>1. Kalkınma, içeriğinde toplumsallığı barındıran bir kavramdır. Bir bireyin, küçük bir grubun ya da bir firmanın kalkınmasından söz etmek yerine, bunların büyümesinden, gelişmesinden söz edebiliriz.</a:t>
            </a:r>
          </a:p>
          <a:p>
            <a:r>
              <a:rPr lang="tr-TR" sz="2400" dirty="0" smtClean="0">
                <a:latin typeface="Cambria" pitchFamily="18" charset="0"/>
              </a:rPr>
              <a:t>2. Kalkınma, planlı olmak zorundadır. Zira yukarıda saydığımız değişim alanlarında belirli bir plana dayanmayan, toplumun iç ve dış dinamiklerinden kaynaklanan olumlu yöndeki değişimi “gelişme” kavramıyla açıklamak daha uygun olacaktır. Gelişmeyi bir toplumun varsayılan belirli bir yapı içinde sürdürdüğü bir evrim  olarak tanımlamak da mümkündür.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395536" y="1412776"/>
            <a:ext cx="8424936" cy="445577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KALKINMA; </a:t>
            </a:r>
          </a:p>
          <a:p>
            <a:pPr>
              <a:lnSpc>
                <a:spcPct val="150000"/>
              </a:lnSpc>
            </a:pPr>
            <a:r>
              <a:rPr lang="tr-TR" sz="2400" dirty="0" smtClean="0">
                <a:latin typeface="Cambria" pitchFamily="18" charset="0"/>
              </a:rPr>
              <a:t>3. Çeşitli nedenlerle ortaya çıkan olumsuz sonuçların kalkınma olarak algılanması uygun olmayabilir. Buradan kalkınma kavramının olumlu yönde bir değişimi içerdiğini söyleyebiliriz.</a:t>
            </a:r>
          </a:p>
          <a:p>
            <a:pPr>
              <a:lnSpc>
                <a:spcPct val="150000"/>
              </a:lnSpc>
            </a:pPr>
            <a:r>
              <a:rPr lang="tr-TR" sz="2400" dirty="0" smtClean="0">
                <a:latin typeface="Cambria" pitchFamily="18" charset="0"/>
              </a:rPr>
              <a:t>4. Kalkınmanın planlı bir süreç olduğu varsayımından hareketle, kalkınma kavramının yaklaşık olarak hesaplanabilen sürelerde gerçekleşen bir değişme olduğunu ifade etmek mümkündür.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7" name="Text Box 3"/>
          <p:cNvSpPr txBox="1">
            <a:spLocks noChangeArrowheads="1"/>
          </p:cNvSpPr>
          <p:nvPr/>
        </p:nvSpPr>
        <p:spPr bwMode="auto">
          <a:xfrm>
            <a:off x="611560" y="1700808"/>
            <a:ext cx="8136904" cy="445577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KALKINMA; </a:t>
            </a:r>
          </a:p>
          <a:p>
            <a:pPr>
              <a:lnSpc>
                <a:spcPct val="150000"/>
              </a:lnSpc>
            </a:pPr>
            <a:r>
              <a:rPr lang="tr-TR" sz="2400" dirty="0" smtClean="0">
                <a:latin typeface="Cambria" pitchFamily="18" charset="0"/>
              </a:rPr>
              <a:t>5. Kalkınma, planlamaya konu olan gerçekçi hedeflere ulaşmayı amaç edinmiş bir süreçtir. Kalkınma kısa bir sürede birden bire gerçekleşen bir olgu değildir. Tanımda belirttiğimiz faaliyet alanlarında tedricen yaşanan bir değişimi anlatmaktadır. Kalkınma kavramının, gelişme kavramından ayrıldığı önemli bir nokta da, belirli hedeflerin bulunmasıdır.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 Box 3"/>
          <p:cNvSpPr txBox="1">
            <a:spLocks noChangeArrowheads="1"/>
          </p:cNvSpPr>
          <p:nvPr/>
        </p:nvSpPr>
        <p:spPr bwMode="auto">
          <a:xfrm>
            <a:off x="467544" y="2060848"/>
            <a:ext cx="8280920" cy="279377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KALKINMA; </a:t>
            </a:r>
          </a:p>
          <a:p>
            <a:pPr>
              <a:lnSpc>
                <a:spcPct val="150000"/>
              </a:lnSpc>
            </a:pPr>
            <a:r>
              <a:rPr lang="tr-TR" sz="2400" dirty="0" smtClean="0">
                <a:latin typeface="Cambria" pitchFamily="18" charset="0"/>
              </a:rPr>
              <a:t>6. Kalkınma sadece nicelik yönünden değil nitelik yönünden bir değişimi de ifade etmektedir. Bu yönüyle “büyüme” kavramından ayrılmaktadır. Zira büyümede sadece nicelik yönünden bir değişimden  söz etmek mümkündür.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1331640" y="1772816"/>
            <a:ext cx="6840760" cy="3970318"/>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Rostow’un</a:t>
            </a:r>
            <a:r>
              <a:rPr lang="tr-TR" sz="2400" dirty="0" smtClean="0">
                <a:latin typeface="Cambria" pitchFamily="18" charset="0"/>
              </a:rPr>
              <a:t> Kalkınma Teorisi</a:t>
            </a:r>
          </a:p>
          <a:p>
            <a:pPr>
              <a:lnSpc>
                <a:spcPct val="150000"/>
              </a:lnSpc>
            </a:pPr>
            <a:r>
              <a:rPr lang="tr-TR" sz="2400" dirty="0" smtClean="0">
                <a:latin typeface="Cambria" pitchFamily="18" charset="0"/>
              </a:rPr>
              <a:t>1. Geleneksel toplum,</a:t>
            </a:r>
          </a:p>
          <a:p>
            <a:pPr>
              <a:lnSpc>
                <a:spcPct val="150000"/>
              </a:lnSpc>
            </a:pPr>
            <a:r>
              <a:rPr lang="tr-TR" sz="2400" dirty="0" smtClean="0">
                <a:latin typeface="Cambria" pitchFamily="18" charset="0"/>
              </a:rPr>
              <a:t>2. Kalkışa (</a:t>
            </a:r>
            <a:r>
              <a:rPr lang="tr-TR" sz="2400" dirty="0" err="1" smtClean="0">
                <a:latin typeface="Cambria" pitchFamily="18" charset="0"/>
              </a:rPr>
              <a:t>take</a:t>
            </a:r>
            <a:r>
              <a:rPr lang="tr-TR" sz="2400" dirty="0" smtClean="0">
                <a:latin typeface="Cambria" pitchFamily="18" charset="0"/>
              </a:rPr>
              <a:t>-</a:t>
            </a:r>
            <a:r>
              <a:rPr lang="tr-TR" sz="2400" dirty="0" err="1" smtClean="0">
                <a:latin typeface="Cambria" pitchFamily="18" charset="0"/>
              </a:rPr>
              <a:t>off</a:t>
            </a:r>
            <a:r>
              <a:rPr lang="tr-TR" sz="2400" dirty="0" smtClean="0">
                <a:latin typeface="Cambria" pitchFamily="18" charset="0"/>
              </a:rPr>
              <a:t>) geçiş aşaması,</a:t>
            </a:r>
          </a:p>
          <a:p>
            <a:pPr>
              <a:lnSpc>
                <a:spcPct val="150000"/>
              </a:lnSpc>
            </a:pPr>
            <a:r>
              <a:rPr lang="tr-TR" sz="2400" dirty="0" smtClean="0">
                <a:latin typeface="Cambria" pitchFamily="18" charset="0"/>
              </a:rPr>
              <a:t>3. Kalkış aşaması,</a:t>
            </a:r>
          </a:p>
          <a:p>
            <a:pPr>
              <a:lnSpc>
                <a:spcPct val="150000"/>
              </a:lnSpc>
            </a:pPr>
            <a:r>
              <a:rPr lang="tr-TR" sz="2400" dirty="0" smtClean="0">
                <a:latin typeface="Cambria" pitchFamily="18" charset="0"/>
              </a:rPr>
              <a:t>4. Olgunluk aşaması,</a:t>
            </a:r>
          </a:p>
          <a:p>
            <a:pPr>
              <a:lnSpc>
                <a:spcPct val="150000"/>
              </a:lnSpc>
            </a:pPr>
            <a:r>
              <a:rPr lang="tr-TR" sz="2400" dirty="0" smtClean="0">
                <a:latin typeface="Cambria" pitchFamily="18" charset="0"/>
              </a:rPr>
              <a:t>5. Kütle tüketimi çağı. </a:t>
            </a:r>
          </a:p>
          <a:p>
            <a:pPr>
              <a:lnSpc>
                <a:spcPct val="150000"/>
              </a:lnSpc>
            </a:pPr>
            <a:r>
              <a:rPr lang="tr-TR" sz="2400" dirty="0" smtClean="0">
                <a:latin typeface="Cambria" pitchFamily="18" charset="0"/>
              </a:rPr>
              <a:t>(İlkin, 1978: 72)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431032" y="1844824"/>
            <a:ext cx="8389440"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Kalkışa geçiş aşamasında yaşanan değişimler</a:t>
            </a:r>
          </a:p>
          <a:p>
            <a:pPr>
              <a:lnSpc>
                <a:spcPct val="150000"/>
              </a:lnSpc>
            </a:pPr>
            <a:r>
              <a:rPr lang="tr-TR" sz="2400" dirty="0" smtClean="0">
                <a:latin typeface="Cambria" pitchFamily="18" charset="0"/>
              </a:rPr>
              <a:t>1. Tarım ve sanayide verimlilik artışı başlar.</a:t>
            </a:r>
          </a:p>
          <a:p>
            <a:pPr>
              <a:lnSpc>
                <a:spcPct val="150000"/>
              </a:lnSpc>
            </a:pPr>
            <a:r>
              <a:rPr lang="tr-TR" sz="2400" dirty="0" smtClean="0">
                <a:latin typeface="Cambria" pitchFamily="18" charset="0"/>
              </a:rPr>
              <a:t>2. Alt yapı yatırımlarının başlaması ile alt yapının oluşumu sağlanmaya başlar.</a:t>
            </a:r>
          </a:p>
          <a:p>
            <a:pPr>
              <a:lnSpc>
                <a:spcPct val="150000"/>
              </a:lnSpc>
            </a:pPr>
            <a:r>
              <a:rPr lang="tr-TR" sz="2400" dirty="0" smtClean="0">
                <a:latin typeface="Cambria" pitchFamily="18" charset="0"/>
              </a:rPr>
              <a:t>3. Doğum oranlarında azalma görülür.</a:t>
            </a:r>
          </a:p>
          <a:p>
            <a:pPr>
              <a:lnSpc>
                <a:spcPct val="150000"/>
              </a:lnSpc>
            </a:pPr>
            <a:r>
              <a:rPr lang="tr-TR" sz="2400" dirty="0" smtClean="0">
                <a:latin typeface="Cambria" pitchFamily="18" charset="0"/>
              </a:rPr>
              <a:t>4. Sosyal, ekonomik ve siyasal yapıda genişleme başlar.</a:t>
            </a:r>
          </a:p>
          <a:p>
            <a:pPr>
              <a:lnSpc>
                <a:spcPct val="150000"/>
              </a:lnSpc>
            </a:pPr>
            <a:r>
              <a:rPr lang="tr-TR" sz="2400" dirty="0" smtClean="0">
                <a:latin typeface="Cambria" pitchFamily="18" charset="0"/>
              </a:rPr>
              <a:t>(İlkin, 1978: 73)</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251520" y="1628800"/>
            <a:ext cx="8640960"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Kalkışa geçiş aşamasında yaşanan değişimler</a:t>
            </a:r>
          </a:p>
          <a:p>
            <a:pPr>
              <a:lnSpc>
                <a:spcPct val="150000"/>
              </a:lnSpc>
            </a:pPr>
            <a:r>
              <a:rPr lang="tr-TR" sz="2400" dirty="0" smtClean="0">
                <a:latin typeface="Cambria" pitchFamily="18" charset="0"/>
              </a:rPr>
              <a:t>5. Toplumda modernleşme, bilim ve sanat yaşamını etkiler ve modern bilimi uygulayacak yeni bir sınıf ortaya çıkar.</a:t>
            </a:r>
          </a:p>
          <a:p>
            <a:pPr>
              <a:lnSpc>
                <a:spcPct val="150000"/>
              </a:lnSpc>
            </a:pPr>
            <a:r>
              <a:rPr lang="tr-TR" sz="2400" dirty="0" smtClean="0">
                <a:latin typeface="Cambria" pitchFamily="18" charset="0"/>
              </a:rPr>
              <a:t>6. Modern teknikleri uygulamak için sermayesini ortaya koyacak kişiler ortaya çıkmaya başlar.</a:t>
            </a:r>
          </a:p>
          <a:p>
            <a:pPr>
              <a:lnSpc>
                <a:spcPct val="150000"/>
              </a:lnSpc>
            </a:pPr>
            <a:r>
              <a:rPr lang="tr-TR" sz="2400" dirty="0" smtClean="0">
                <a:latin typeface="Cambria" pitchFamily="18" charset="0"/>
              </a:rPr>
              <a:t>7. Toplumu kontrol eden bir aydın sınıf doğar ve ulusal bilinçlenme gözlenir. </a:t>
            </a:r>
          </a:p>
          <a:p>
            <a:pPr>
              <a:lnSpc>
                <a:spcPct val="150000"/>
              </a:lnSpc>
            </a:pPr>
            <a:r>
              <a:rPr lang="tr-TR" sz="2400" dirty="0" smtClean="0">
                <a:latin typeface="Cambria" pitchFamily="18" charset="0"/>
              </a:rPr>
              <a:t>(İlkin, 1978: 73)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899592" y="1844824"/>
            <a:ext cx="7560840" cy="3970318"/>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Bu dersin içeriğinde;</a:t>
            </a:r>
          </a:p>
          <a:p>
            <a:pPr>
              <a:lnSpc>
                <a:spcPct val="150000"/>
              </a:lnSpc>
            </a:pPr>
            <a:r>
              <a:rPr lang="tr-TR" sz="2800" dirty="0" smtClean="0">
                <a:latin typeface="Cambria" pitchFamily="18" charset="0"/>
                <a:ea typeface="Cambria" pitchFamily="18" charset="0"/>
              </a:rPr>
              <a:t>Kalkınma ve Kalkınma Sorunları</a:t>
            </a:r>
          </a:p>
          <a:p>
            <a:pPr>
              <a:lnSpc>
                <a:spcPct val="150000"/>
              </a:lnSpc>
            </a:pPr>
            <a:r>
              <a:rPr lang="tr-TR" sz="2800" dirty="0" smtClean="0">
                <a:latin typeface="Cambria" pitchFamily="18" charset="0"/>
                <a:ea typeface="Cambria" pitchFamily="18" charset="0"/>
              </a:rPr>
              <a:t>a. Kalkınmanın tanımlanması </a:t>
            </a:r>
          </a:p>
          <a:p>
            <a:pPr>
              <a:lnSpc>
                <a:spcPct val="150000"/>
              </a:lnSpc>
            </a:pPr>
            <a:r>
              <a:rPr lang="tr-TR" sz="2800" dirty="0" smtClean="0">
                <a:latin typeface="Cambria" pitchFamily="18" charset="0"/>
                <a:ea typeface="Cambria" pitchFamily="18" charset="0"/>
              </a:rPr>
              <a:t>b. Kalkınma ölçütleri</a:t>
            </a:r>
          </a:p>
          <a:p>
            <a:pPr>
              <a:lnSpc>
                <a:spcPct val="150000"/>
              </a:lnSpc>
            </a:pPr>
            <a:r>
              <a:rPr lang="tr-TR" sz="2800" dirty="0" smtClean="0">
                <a:latin typeface="Cambria" pitchFamily="18" charset="0"/>
                <a:ea typeface="Cambria" pitchFamily="18" charset="0"/>
              </a:rPr>
              <a:t>c. Kalkınma Sorunları</a:t>
            </a:r>
          </a:p>
          <a:p>
            <a:pPr>
              <a:lnSpc>
                <a:spcPct val="150000"/>
              </a:lnSpc>
            </a:pPr>
            <a:r>
              <a:rPr lang="tr-TR" sz="2800" dirty="0" smtClean="0">
                <a:latin typeface="Cambria" pitchFamily="18" charset="0"/>
                <a:ea typeface="Cambria" pitchFamily="18" charset="0"/>
              </a:rPr>
              <a:t> konuları yer almaktadır.</a:t>
            </a:r>
            <a:endParaRPr lang="tr-TR" sz="2800" dirty="0">
              <a:latin typeface="Cambria" pitchFamily="18" charset="0"/>
              <a:ea typeface="Cambr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251520" y="1484784"/>
            <a:ext cx="8712968" cy="5009769"/>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Kalkışın Meydana Gelmesi İçin; </a:t>
            </a:r>
          </a:p>
          <a:p>
            <a:pPr>
              <a:lnSpc>
                <a:spcPct val="150000"/>
              </a:lnSpc>
            </a:pPr>
            <a:r>
              <a:rPr lang="tr-TR" sz="2400" dirty="0" smtClean="0">
                <a:latin typeface="Cambria" pitchFamily="18" charset="0"/>
              </a:rPr>
              <a:t>1. Verimli yatırımların ulusal gelirin %5 veya daha azından, %10 veya daha yüksek bir orana çıkması,</a:t>
            </a:r>
          </a:p>
          <a:p>
            <a:pPr>
              <a:lnSpc>
                <a:spcPct val="150000"/>
              </a:lnSpc>
            </a:pPr>
            <a:r>
              <a:rPr lang="tr-TR" sz="2400" dirty="0" smtClean="0">
                <a:latin typeface="Cambria" pitchFamily="18" charset="0"/>
              </a:rPr>
              <a:t>2. Yüksek hızla gelişen bir veya birkaç imalat alt kesiminin ortaya çıkması (Tarımsal üretimin veya hammaddelerin modern yöntemlerle işlenmesi)</a:t>
            </a:r>
          </a:p>
          <a:p>
            <a:pPr>
              <a:lnSpc>
                <a:spcPct val="150000"/>
              </a:lnSpc>
            </a:pPr>
            <a:r>
              <a:rPr lang="tr-TR" sz="2400" dirty="0" smtClean="0">
                <a:latin typeface="Cambria" pitchFamily="18" charset="0"/>
              </a:rPr>
              <a:t>3. Modern sektöre yatırım yapacak, büyümeyi normal bir süreç haline getirebilecek politik, sosyal ve kurumsal yapının ortaya çıkması. (İlkin, 1978: 75)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aphicFrame>
        <p:nvGraphicFramePr>
          <p:cNvPr id="7" name="6 Tablo"/>
          <p:cNvGraphicFramePr>
            <a:graphicFrameLocks noGrp="1"/>
          </p:cNvGraphicFramePr>
          <p:nvPr/>
        </p:nvGraphicFramePr>
        <p:xfrm>
          <a:off x="611560" y="2060848"/>
          <a:ext cx="7858180" cy="3429027"/>
        </p:xfrm>
        <a:graphic>
          <a:graphicData uri="http://schemas.openxmlformats.org/drawingml/2006/table">
            <a:tbl>
              <a:tblPr firstRow="1" bandRow="1">
                <a:tableStyleId>{5C22544A-7EE6-4342-B048-85BDC9FD1C3A}</a:tableStyleId>
              </a:tblPr>
              <a:tblGrid>
                <a:gridCol w="1964545"/>
                <a:gridCol w="1964545"/>
                <a:gridCol w="1964545"/>
                <a:gridCol w="1964545"/>
              </a:tblGrid>
              <a:tr h="489861">
                <a:tc>
                  <a:txBody>
                    <a:bodyPr/>
                    <a:lstStyle/>
                    <a:p>
                      <a:pPr algn="ctr"/>
                      <a:r>
                        <a:rPr lang="tr-TR" dirty="0" smtClean="0">
                          <a:solidFill>
                            <a:schemeClr val="tx1"/>
                          </a:solidFill>
                        </a:rPr>
                        <a:t>Ülkeler</a:t>
                      </a:r>
                      <a:endParaRPr lang="tr-TR" dirty="0">
                        <a:solidFill>
                          <a:schemeClr val="tx1"/>
                        </a:solidFill>
                      </a:endParaRPr>
                    </a:p>
                  </a:txBody>
                  <a:tcPr/>
                </a:tc>
                <a:tc>
                  <a:txBody>
                    <a:bodyPr/>
                    <a:lstStyle/>
                    <a:p>
                      <a:pPr algn="ctr"/>
                      <a:r>
                        <a:rPr lang="tr-TR" dirty="0" smtClean="0">
                          <a:solidFill>
                            <a:schemeClr val="tx1"/>
                          </a:solidFill>
                        </a:rPr>
                        <a:t>Kalkış Yılları</a:t>
                      </a:r>
                      <a:endParaRPr lang="tr-TR" dirty="0">
                        <a:solidFill>
                          <a:schemeClr val="tx1"/>
                        </a:solidFill>
                      </a:endParaRPr>
                    </a:p>
                  </a:txBody>
                  <a:tcPr/>
                </a:tc>
                <a:tc>
                  <a:txBody>
                    <a:bodyPr/>
                    <a:lstStyle/>
                    <a:p>
                      <a:pPr algn="ctr"/>
                      <a:r>
                        <a:rPr lang="tr-TR" dirty="0" smtClean="0">
                          <a:solidFill>
                            <a:schemeClr val="tx1"/>
                          </a:solidFill>
                        </a:rPr>
                        <a:t>Ülkeler</a:t>
                      </a:r>
                      <a:endParaRPr lang="tr-TR" dirty="0">
                        <a:solidFill>
                          <a:schemeClr val="tx1"/>
                        </a:solidFill>
                      </a:endParaRPr>
                    </a:p>
                  </a:txBody>
                  <a:tcPr/>
                </a:tc>
                <a:tc>
                  <a:txBody>
                    <a:bodyPr/>
                    <a:lstStyle/>
                    <a:p>
                      <a:pPr algn="ctr"/>
                      <a:r>
                        <a:rPr lang="tr-TR" dirty="0" smtClean="0">
                          <a:solidFill>
                            <a:schemeClr val="tx1"/>
                          </a:solidFill>
                        </a:rPr>
                        <a:t>Kalkış Yılları</a:t>
                      </a:r>
                      <a:endParaRPr lang="tr-TR" dirty="0">
                        <a:solidFill>
                          <a:schemeClr val="tx1"/>
                        </a:solidFill>
                      </a:endParaRPr>
                    </a:p>
                  </a:txBody>
                  <a:tcPr/>
                </a:tc>
              </a:tr>
              <a:tr h="489861">
                <a:tc>
                  <a:txBody>
                    <a:bodyPr/>
                    <a:lstStyle/>
                    <a:p>
                      <a:r>
                        <a:rPr lang="tr-TR" dirty="0" smtClean="0">
                          <a:solidFill>
                            <a:schemeClr val="tx1"/>
                          </a:solidFill>
                        </a:rPr>
                        <a:t>İngiltere</a:t>
                      </a:r>
                      <a:endParaRPr lang="tr-TR" dirty="0">
                        <a:solidFill>
                          <a:schemeClr val="tx1"/>
                        </a:solidFill>
                      </a:endParaRPr>
                    </a:p>
                  </a:txBody>
                  <a:tcPr/>
                </a:tc>
                <a:tc>
                  <a:txBody>
                    <a:bodyPr/>
                    <a:lstStyle/>
                    <a:p>
                      <a:pPr algn="ctr"/>
                      <a:r>
                        <a:rPr lang="tr-TR" dirty="0" smtClean="0">
                          <a:solidFill>
                            <a:schemeClr val="tx1"/>
                          </a:solidFill>
                        </a:rPr>
                        <a:t>1783-1802</a:t>
                      </a:r>
                      <a:endParaRPr lang="tr-TR" dirty="0">
                        <a:solidFill>
                          <a:schemeClr val="tx1"/>
                        </a:solidFill>
                      </a:endParaRPr>
                    </a:p>
                  </a:txBody>
                  <a:tcPr/>
                </a:tc>
                <a:tc>
                  <a:txBody>
                    <a:bodyPr/>
                    <a:lstStyle/>
                    <a:p>
                      <a:r>
                        <a:rPr lang="tr-TR" dirty="0" smtClean="0">
                          <a:solidFill>
                            <a:schemeClr val="tx1"/>
                          </a:solidFill>
                        </a:rPr>
                        <a:t>Rusya</a:t>
                      </a:r>
                      <a:endParaRPr lang="tr-TR" dirty="0">
                        <a:solidFill>
                          <a:schemeClr val="tx1"/>
                        </a:solidFill>
                      </a:endParaRPr>
                    </a:p>
                  </a:txBody>
                  <a:tcPr/>
                </a:tc>
                <a:tc>
                  <a:txBody>
                    <a:bodyPr/>
                    <a:lstStyle/>
                    <a:p>
                      <a:pPr algn="ctr"/>
                      <a:r>
                        <a:rPr lang="tr-TR" dirty="0" smtClean="0">
                          <a:solidFill>
                            <a:schemeClr val="tx1"/>
                          </a:solidFill>
                        </a:rPr>
                        <a:t>1890-1914</a:t>
                      </a:r>
                      <a:endParaRPr lang="tr-TR" dirty="0">
                        <a:solidFill>
                          <a:schemeClr val="tx1"/>
                        </a:solidFill>
                      </a:endParaRPr>
                    </a:p>
                  </a:txBody>
                  <a:tcPr/>
                </a:tc>
              </a:tr>
              <a:tr h="489861">
                <a:tc>
                  <a:txBody>
                    <a:bodyPr/>
                    <a:lstStyle/>
                    <a:p>
                      <a:r>
                        <a:rPr lang="tr-TR" dirty="0" smtClean="0">
                          <a:solidFill>
                            <a:schemeClr val="tx1"/>
                          </a:solidFill>
                        </a:rPr>
                        <a:t>Fransa</a:t>
                      </a:r>
                      <a:endParaRPr lang="tr-TR" dirty="0">
                        <a:solidFill>
                          <a:schemeClr val="tx1"/>
                        </a:solidFill>
                      </a:endParaRPr>
                    </a:p>
                  </a:txBody>
                  <a:tcPr/>
                </a:tc>
                <a:tc>
                  <a:txBody>
                    <a:bodyPr/>
                    <a:lstStyle/>
                    <a:p>
                      <a:pPr algn="ctr"/>
                      <a:r>
                        <a:rPr lang="tr-TR" dirty="0" smtClean="0">
                          <a:solidFill>
                            <a:schemeClr val="tx1"/>
                          </a:solidFill>
                        </a:rPr>
                        <a:t>1830-1860</a:t>
                      </a:r>
                      <a:endParaRPr lang="tr-TR" dirty="0">
                        <a:solidFill>
                          <a:schemeClr val="tx1"/>
                        </a:solidFill>
                      </a:endParaRPr>
                    </a:p>
                  </a:txBody>
                  <a:tcPr/>
                </a:tc>
                <a:tc>
                  <a:txBody>
                    <a:bodyPr/>
                    <a:lstStyle/>
                    <a:p>
                      <a:r>
                        <a:rPr lang="tr-TR" dirty="0" smtClean="0">
                          <a:solidFill>
                            <a:schemeClr val="tx1"/>
                          </a:solidFill>
                        </a:rPr>
                        <a:t>Kanada</a:t>
                      </a:r>
                      <a:endParaRPr lang="tr-TR" dirty="0">
                        <a:solidFill>
                          <a:schemeClr val="tx1"/>
                        </a:solidFill>
                      </a:endParaRPr>
                    </a:p>
                  </a:txBody>
                  <a:tcPr/>
                </a:tc>
                <a:tc>
                  <a:txBody>
                    <a:bodyPr/>
                    <a:lstStyle/>
                    <a:p>
                      <a:pPr algn="ctr"/>
                      <a:r>
                        <a:rPr lang="tr-TR" dirty="0" smtClean="0">
                          <a:solidFill>
                            <a:schemeClr val="tx1"/>
                          </a:solidFill>
                        </a:rPr>
                        <a:t>1896-1914</a:t>
                      </a:r>
                      <a:endParaRPr lang="tr-TR" dirty="0">
                        <a:solidFill>
                          <a:schemeClr val="tx1"/>
                        </a:solidFill>
                      </a:endParaRPr>
                    </a:p>
                  </a:txBody>
                  <a:tcPr/>
                </a:tc>
              </a:tr>
              <a:tr h="489861">
                <a:tc>
                  <a:txBody>
                    <a:bodyPr/>
                    <a:lstStyle/>
                    <a:p>
                      <a:r>
                        <a:rPr lang="tr-TR" dirty="0" smtClean="0">
                          <a:solidFill>
                            <a:schemeClr val="tx1"/>
                          </a:solidFill>
                        </a:rPr>
                        <a:t>Belçika</a:t>
                      </a:r>
                      <a:endParaRPr lang="tr-TR" dirty="0">
                        <a:solidFill>
                          <a:schemeClr val="tx1"/>
                        </a:solidFill>
                      </a:endParaRPr>
                    </a:p>
                  </a:txBody>
                  <a:tcPr/>
                </a:tc>
                <a:tc>
                  <a:txBody>
                    <a:bodyPr/>
                    <a:lstStyle/>
                    <a:p>
                      <a:pPr algn="ctr"/>
                      <a:r>
                        <a:rPr lang="tr-TR" dirty="0" smtClean="0">
                          <a:solidFill>
                            <a:schemeClr val="tx1"/>
                          </a:solidFill>
                        </a:rPr>
                        <a:t>1833-1860</a:t>
                      </a:r>
                      <a:endParaRPr lang="tr-TR" dirty="0">
                        <a:solidFill>
                          <a:schemeClr val="tx1"/>
                        </a:solidFill>
                      </a:endParaRPr>
                    </a:p>
                  </a:txBody>
                  <a:tcPr/>
                </a:tc>
                <a:tc>
                  <a:txBody>
                    <a:bodyPr/>
                    <a:lstStyle/>
                    <a:p>
                      <a:r>
                        <a:rPr lang="tr-TR" dirty="0" smtClean="0">
                          <a:solidFill>
                            <a:schemeClr val="tx1"/>
                          </a:solidFill>
                        </a:rPr>
                        <a:t>Arjantin </a:t>
                      </a:r>
                      <a:endParaRPr lang="tr-TR" dirty="0">
                        <a:solidFill>
                          <a:schemeClr val="tx1"/>
                        </a:solidFill>
                      </a:endParaRPr>
                    </a:p>
                  </a:txBody>
                  <a:tcPr/>
                </a:tc>
                <a:tc>
                  <a:txBody>
                    <a:bodyPr/>
                    <a:lstStyle/>
                    <a:p>
                      <a:pPr algn="ctr"/>
                      <a:r>
                        <a:rPr lang="tr-TR" dirty="0" smtClean="0">
                          <a:solidFill>
                            <a:schemeClr val="tx1"/>
                          </a:solidFill>
                        </a:rPr>
                        <a:t>1935-</a:t>
                      </a:r>
                      <a:endParaRPr lang="tr-TR" dirty="0">
                        <a:solidFill>
                          <a:schemeClr val="tx1"/>
                        </a:solidFill>
                      </a:endParaRPr>
                    </a:p>
                  </a:txBody>
                  <a:tcPr/>
                </a:tc>
              </a:tr>
              <a:tr h="489861">
                <a:tc>
                  <a:txBody>
                    <a:bodyPr/>
                    <a:lstStyle/>
                    <a:p>
                      <a:r>
                        <a:rPr lang="tr-TR" dirty="0" smtClean="0">
                          <a:solidFill>
                            <a:schemeClr val="tx1"/>
                          </a:solidFill>
                        </a:rPr>
                        <a:t>Amerika</a:t>
                      </a:r>
                      <a:endParaRPr lang="tr-TR" dirty="0">
                        <a:solidFill>
                          <a:schemeClr val="tx1"/>
                        </a:solidFill>
                      </a:endParaRPr>
                    </a:p>
                  </a:txBody>
                  <a:tcPr/>
                </a:tc>
                <a:tc>
                  <a:txBody>
                    <a:bodyPr/>
                    <a:lstStyle/>
                    <a:p>
                      <a:pPr algn="ctr"/>
                      <a:r>
                        <a:rPr lang="tr-TR" dirty="0" smtClean="0">
                          <a:solidFill>
                            <a:schemeClr val="tx1"/>
                          </a:solidFill>
                        </a:rPr>
                        <a:t>1843-1873</a:t>
                      </a:r>
                      <a:endParaRPr lang="tr-TR" dirty="0">
                        <a:solidFill>
                          <a:schemeClr val="tx1"/>
                        </a:solidFill>
                      </a:endParaRPr>
                    </a:p>
                  </a:txBody>
                  <a:tcPr/>
                </a:tc>
                <a:tc>
                  <a:txBody>
                    <a:bodyPr/>
                    <a:lstStyle/>
                    <a:p>
                      <a:r>
                        <a:rPr lang="tr-TR" dirty="0" smtClean="0">
                          <a:solidFill>
                            <a:schemeClr val="tx1"/>
                          </a:solidFill>
                        </a:rPr>
                        <a:t>Türkiye</a:t>
                      </a:r>
                      <a:endParaRPr lang="tr-TR" dirty="0">
                        <a:solidFill>
                          <a:schemeClr val="tx1"/>
                        </a:solidFill>
                      </a:endParaRPr>
                    </a:p>
                  </a:txBody>
                  <a:tcPr/>
                </a:tc>
                <a:tc>
                  <a:txBody>
                    <a:bodyPr/>
                    <a:lstStyle/>
                    <a:p>
                      <a:pPr algn="ctr"/>
                      <a:r>
                        <a:rPr lang="tr-TR" dirty="0" smtClean="0">
                          <a:solidFill>
                            <a:schemeClr val="tx1"/>
                          </a:solidFill>
                        </a:rPr>
                        <a:t>1937</a:t>
                      </a:r>
                      <a:endParaRPr lang="tr-TR" dirty="0">
                        <a:solidFill>
                          <a:schemeClr val="tx1"/>
                        </a:solidFill>
                      </a:endParaRPr>
                    </a:p>
                  </a:txBody>
                  <a:tcPr/>
                </a:tc>
              </a:tr>
              <a:tr h="489861">
                <a:tc>
                  <a:txBody>
                    <a:bodyPr/>
                    <a:lstStyle/>
                    <a:p>
                      <a:r>
                        <a:rPr lang="tr-TR" dirty="0" smtClean="0">
                          <a:solidFill>
                            <a:schemeClr val="tx1"/>
                          </a:solidFill>
                        </a:rPr>
                        <a:t>Almanya</a:t>
                      </a:r>
                      <a:endParaRPr lang="tr-TR" dirty="0">
                        <a:solidFill>
                          <a:schemeClr val="tx1"/>
                        </a:solidFill>
                      </a:endParaRPr>
                    </a:p>
                  </a:txBody>
                  <a:tcPr/>
                </a:tc>
                <a:tc>
                  <a:txBody>
                    <a:bodyPr/>
                    <a:lstStyle/>
                    <a:p>
                      <a:pPr algn="ctr"/>
                      <a:r>
                        <a:rPr lang="tr-TR" dirty="0" smtClean="0">
                          <a:solidFill>
                            <a:schemeClr val="tx1"/>
                          </a:solidFill>
                        </a:rPr>
                        <a:t>1850-1890</a:t>
                      </a:r>
                      <a:endParaRPr lang="tr-TR" dirty="0">
                        <a:solidFill>
                          <a:schemeClr val="tx1"/>
                        </a:solidFill>
                      </a:endParaRPr>
                    </a:p>
                  </a:txBody>
                  <a:tcPr/>
                </a:tc>
                <a:tc>
                  <a:txBody>
                    <a:bodyPr/>
                    <a:lstStyle/>
                    <a:p>
                      <a:r>
                        <a:rPr lang="tr-TR" dirty="0" smtClean="0">
                          <a:solidFill>
                            <a:schemeClr val="tx1"/>
                          </a:solidFill>
                        </a:rPr>
                        <a:t>Hindistan</a:t>
                      </a:r>
                      <a:endParaRPr lang="tr-TR" dirty="0">
                        <a:solidFill>
                          <a:schemeClr val="tx1"/>
                        </a:solidFill>
                      </a:endParaRPr>
                    </a:p>
                  </a:txBody>
                  <a:tcPr/>
                </a:tc>
                <a:tc>
                  <a:txBody>
                    <a:bodyPr/>
                    <a:lstStyle/>
                    <a:p>
                      <a:pPr algn="ctr"/>
                      <a:r>
                        <a:rPr lang="tr-TR" dirty="0" smtClean="0">
                          <a:solidFill>
                            <a:schemeClr val="tx1"/>
                          </a:solidFill>
                        </a:rPr>
                        <a:t>1952-</a:t>
                      </a:r>
                      <a:endParaRPr lang="tr-TR" dirty="0">
                        <a:solidFill>
                          <a:schemeClr val="tx1"/>
                        </a:solidFill>
                      </a:endParaRPr>
                    </a:p>
                  </a:txBody>
                  <a:tcPr/>
                </a:tc>
              </a:tr>
              <a:tr h="489861">
                <a:tc>
                  <a:txBody>
                    <a:bodyPr/>
                    <a:lstStyle/>
                    <a:p>
                      <a:r>
                        <a:rPr lang="tr-TR" dirty="0" smtClean="0">
                          <a:solidFill>
                            <a:schemeClr val="tx1"/>
                          </a:solidFill>
                        </a:rPr>
                        <a:t>Japonya</a:t>
                      </a:r>
                      <a:endParaRPr lang="tr-TR" dirty="0">
                        <a:solidFill>
                          <a:schemeClr val="tx1"/>
                        </a:solidFill>
                      </a:endParaRPr>
                    </a:p>
                  </a:txBody>
                  <a:tcPr/>
                </a:tc>
                <a:tc>
                  <a:txBody>
                    <a:bodyPr/>
                    <a:lstStyle/>
                    <a:p>
                      <a:pPr algn="ctr"/>
                      <a:r>
                        <a:rPr lang="tr-TR" dirty="0" smtClean="0">
                          <a:solidFill>
                            <a:schemeClr val="tx1"/>
                          </a:solidFill>
                        </a:rPr>
                        <a:t>1878-1900</a:t>
                      </a:r>
                      <a:endParaRPr lang="tr-TR" dirty="0">
                        <a:solidFill>
                          <a:schemeClr val="tx1"/>
                        </a:solidFill>
                      </a:endParaRPr>
                    </a:p>
                  </a:txBody>
                  <a:tcPr/>
                </a:tc>
                <a:tc>
                  <a:txBody>
                    <a:bodyPr/>
                    <a:lstStyle/>
                    <a:p>
                      <a:r>
                        <a:rPr lang="tr-TR" dirty="0" smtClean="0">
                          <a:solidFill>
                            <a:schemeClr val="tx1"/>
                          </a:solidFill>
                        </a:rPr>
                        <a:t>Çin</a:t>
                      </a:r>
                      <a:endParaRPr lang="tr-TR" dirty="0">
                        <a:solidFill>
                          <a:schemeClr val="tx1"/>
                        </a:solidFill>
                      </a:endParaRPr>
                    </a:p>
                  </a:txBody>
                  <a:tcPr/>
                </a:tc>
                <a:tc>
                  <a:txBody>
                    <a:bodyPr/>
                    <a:lstStyle/>
                    <a:p>
                      <a:pPr algn="ctr"/>
                      <a:r>
                        <a:rPr lang="tr-TR" dirty="0" smtClean="0">
                          <a:solidFill>
                            <a:schemeClr val="tx1"/>
                          </a:solidFill>
                        </a:rPr>
                        <a:t>1952-</a:t>
                      </a:r>
                      <a:endParaRPr lang="tr-TR" dirty="0">
                        <a:solidFill>
                          <a:schemeClr val="tx1"/>
                        </a:solidFill>
                      </a:endParaRPr>
                    </a:p>
                  </a:txBody>
                  <a:tcPr/>
                </a:tc>
              </a:tr>
            </a:tbl>
          </a:graphicData>
        </a:graphic>
      </p:graphicFrame>
      <p:sp>
        <p:nvSpPr>
          <p:cNvPr id="8" name="7 Dikdörtgen"/>
          <p:cNvSpPr/>
          <p:nvPr/>
        </p:nvSpPr>
        <p:spPr>
          <a:xfrm>
            <a:off x="500034" y="1338212"/>
            <a:ext cx="8286808" cy="578620"/>
          </a:xfrm>
          <a:prstGeom prst="rect">
            <a:avLst/>
          </a:prstGeom>
        </p:spPr>
        <p:txBody>
          <a:bodyPr wrap="square">
            <a:spAutoFit/>
          </a:bodyPr>
          <a:lstStyle/>
          <a:p>
            <a:pPr>
              <a:lnSpc>
                <a:spcPct val="150000"/>
              </a:lnSpc>
              <a:spcAft>
                <a:spcPts val="600"/>
              </a:spcAft>
            </a:pPr>
            <a:r>
              <a:rPr lang="tr-TR" sz="2400" dirty="0" smtClean="0"/>
              <a:t>Çeşitli Ülkelerde Kalkışın Gerçekleşmesi; (İlkin, 1978: 76)</a:t>
            </a:r>
          </a:p>
        </p:txBody>
      </p:sp>
      <p:sp>
        <p:nvSpPr>
          <p:cNvPr id="9" name="8 Dikdörtgen"/>
          <p:cNvSpPr/>
          <p:nvPr/>
        </p:nvSpPr>
        <p:spPr>
          <a:xfrm>
            <a:off x="539552" y="5589240"/>
            <a:ext cx="8286808" cy="376000"/>
          </a:xfrm>
          <a:prstGeom prst="rect">
            <a:avLst/>
          </a:prstGeom>
        </p:spPr>
        <p:txBody>
          <a:bodyPr wrap="square">
            <a:spAutoFit/>
          </a:bodyPr>
          <a:lstStyle/>
          <a:p>
            <a:pPr>
              <a:lnSpc>
                <a:spcPct val="150000"/>
              </a:lnSpc>
              <a:spcAft>
                <a:spcPts val="600"/>
              </a:spcAft>
            </a:pPr>
            <a:r>
              <a:rPr lang="tr-TR" sz="1400" dirty="0" err="1" smtClean="0"/>
              <a:t>Rostow</a:t>
            </a:r>
            <a:r>
              <a:rPr lang="tr-TR" sz="1400" dirty="0" smtClean="0"/>
              <a:t> kalkış yılını bulurken, ülkenin sanayileşme aşamasındaki ilk dönemini esas almaktadır.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431032" y="2132856"/>
            <a:ext cx="8533456"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İNSANİ GELİŞME ENDEKSİ; </a:t>
            </a:r>
          </a:p>
          <a:p>
            <a:pPr>
              <a:lnSpc>
                <a:spcPct val="150000"/>
              </a:lnSpc>
            </a:pPr>
            <a:r>
              <a:rPr lang="tr-TR" sz="2400" dirty="0" smtClean="0">
                <a:latin typeface="Cambria" pitchFamily="18" charset="0"/>
              </a:rPr>
              <a:t>insani gelişmenin üç temel boyutundaki uzun vadeli gelişmeyi değerlendirmek için kullanılan özet bir ölçüm yöntemidir. Bu üç temel boyut, uzun ve sağlıklı bir yaşam, bilgiye erişim ve insana yakışır yaşam koşulları olarak sıralanıyor.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Dikdörtgen"/>
          <p:cNvSpPr/>
          <p:nvPr/>
        </p:nvSpPr>
        <p:spPr>
          <a:xfrm>
            <a:off x="285720" y="1785926"/>
            <a:ext cx="2357454" cy="646331"/>
          </a:xfrm>
          <a:prstGeom prst="rect">
            <a:avLst/>
          </a:prstGeom>
          <a:solidFill>
            <a:srgbClr val="00B0F0"/>
          </a:solidFill>
        </p:spPr>
        <p:txBody>
          <a:bodyPr wrap="square">
            <a:spAutoFit/>
          </a:bodyPr>
          <a:lstStyle/>
          <a:p>
            <a:pPr>
              <a:lnSpc>
                <a:spcPct val="150000"/>
              </a:lnSpc>
              <a:spcAft>
                <a:spcPts val="600"/>
              </a:spcAft>
            </a:pPr>
            <a:r>
              <a:rPr lang="tr-TR" sz="2400" dirty="0" smtClean="0"/>
              <a:t>Sağlıklı Yaşam</a:t>
            </a:r>
          </a:p>
        </p:txBody>
      </p:sp>
      <p:sp>
        <p:nvSpPr>
          <p:cNvPr id="8" name="7 Dikdörtgen"/>
          <p:cNvSpPr/>
          <p:nvPr/>
        </p:nvSpPr>
        <p:spPr>
          <a:xfrm>
            <a:off x="285720" y="3139859"/>
            <a:ext cx="2357454" cy="646331"/>
          </a:xfrm>
          <a:prstGeom prst="rect">
            <a:avLst/>
          </a:prstGeom>
          <a:solidFill>
            <a:srgbClr val="FF9999"/>
          </a:solidFill>
        </p:spPr>
        <p:txBody>
          <a:bodyPr wrap="square">
            <a:spAutoFit/>
          </a:bodyPr>
          <a:lstStyle/>
          <a:p>
            <a:pPr>
              <a:lnSpc>
                <a:spcPct val="150000"/>
              </a:lnSpc>
              <a:spcAft>
                <a:spcPts val="600"/>
              </a:spcAft>
            </a:pPr>
            <a:r>
              <a:rPr lang="tr-TR" sz="2400" dirty="0" smtClean="0"/>
              <a:t>Bilgiye Erişim</a:t>
            </a:r>
          </a:p>
        </p:txBody>
      </p:sp>
      <p:sp>
        <p:nvSpPr>
          <p:cNvPr id="9" name="8 Dikdörtgen"/>
          <p:cNvSpPr/>
          <p:nvPr/>
        </p:nvSpPr>
        <p:spPr>
          <a:xfrm>
            <a:off x="285720" y="4497181"/>
            <a:ext cx="2558088" cy="577850"/>
          </a:xfrm>
          <a:prstGeom prst="rect">
            <a:avLst/>
          </a:prstGeom>
          <a:solidFill>
            <a:schemeClr val="bg2">
              <a:lumMod val="75000"/>
            </a:schemeClr>
          </a:solidFill>
        </p:spPr>
        <p:txBody>
          <a:bodyPr wrap="square">
            <a:spAutoFit/>
          </a:bodyPr>
          <a:lstStyle/>
          <a:p>
            <a:pPr>
              <a:lnSpc>
                <a:spcPct val="150000"/>
              </a:lnSpc>
              <a:spcAft>
                <a:spcPts val="600"/>
              </a:spcAft>
            </a:pPr>
            <a:r>
              <a:rPr lang="tr-TR" sz="2400" dirty="0" smtClean="0"/>
              <a:t>Yaşam koşulları</a:t>
            </a:r>
          </a:p>
        </p:txBody>
      </p:sp>
      <p:sp>
        <p:nvSpPr>
          <p:cNvPr id="10" name="9 Dikdörtgen"/>
          <p:cNvSpPr/>
          <p:nvPr/>
        </p:nvSpPr>
        <p:spPr>
          <a:xfrm>
            <a:off x="3357554" y="1785926"/>
            <a:ext cx="5500726" cy="584775"/>
          </a:xfrm>
          <a:prstGeom prst="rect">
            <a:avLst/>
          </a:prstGeom>
          <a:solidFill>
            <a:srgbClr val="00FFFF"/>
          </a:solidFill>
        </p:spPr>
        <p:txBody>
          <a:bodyPr wrap="square">
            <a:spAutoFit/>
          </a:bodyPr>
          <a:lstStyle/>
          <a:p>
            <a:r>
              <a:rPr lang="tr-TR" sz="1600" dirty="0" smtClean="0">
                <a:latin typeface="Calibri" pitchFamily="34" charset="0"/>
              </a:rPr>
              <a:t>2011 İnsani Gelişme Raporu’nda uzun ve sağlıklı yaşam boyutu, ortalama yaşam beklentisiyle</a:t>
            </a:r>
          </a:p>
        </p:txBody>
      </p:sp>
      <p:sp>
        <p:nvSpPr>
          <p:cNvPr id="11" name="10 Dikdörtgen"/>
          <p:cNvSpPr/>
          <p:nvPr/>
        </p:nvSpPr>
        <p:spPr>
          <a:xfrm>
            <a:off x="3357554" y="2541812"/>
            <a:ext cx="5500726" cy="1815882"/>
          </a:xfrm>
          <a:prstGeom prst="rect">
            <a:avLst/>
          </a:prstGeom>
          <a:solidFill>
            <a:srgbClr val="FF99FF"/>
          </a:solidFill>
        </p:spPr>
        <p:txBody>
          <a:bodyPr wrap="square">
            <a:spAutoFit/>
          </a:bodyPr>
          <a:lstStyle/>
          <a:p>
            <a:r>
              <a:rPr lang="tr-TR" sz="1600" dirty="0" smtClean="0">
                <a:latin typeface="Calibri" pitchFamily="34" charset="0"/>
              </a:rPr>
              <a:t>1. Yetişkin nüfus arasında okula gitme süresiyle, yani 25 yaş ve üzerindekilerin eğitim görebildikleri süreyle,</a:t>
            </a:r>
          </a:p>
          <a:p>
            <a:r>
              <a:rPr lang="tr-TR" sz="1600" dirty="0" smtClean="0">
                <a:latin typeface="Calibri" pitchFamily="34" charset="0"/>
              </a:rPr>
              <a:t>2. Okula başlangıç yaşındaki çocuklar için beklenen okula devam</a:t>
            </a:r>
          </a:p>
          <a:p>
            <a:r>
              <a:rPr lang="tr-TR" sz="1600" dirty="0" smtClean="0">
                <a:latin typeface="Calibri" pitchFamily="34" charset="0"/>
              </a:rPr>
              <a:t>süresi, yani, belli yaştaki çocukların okula başlama oranları konusundaki eğilimlerin, yaşamı boyunca aynı kalması durumunda, okula başlangıç yaşındaki bir çocuğun eğitim görme</a:t>
            </a:r>
          </a:p>
          <a:p>
            <a:r>
              <a:rPr lang="tr-TR" sz="1600" dirty="0" smtClean="0">
                <a:latin typeface="Calibri" pitchFamily="34" charset="0"/>
              </a:rPr>
              <a:t>süresi beklentisiyle</a:t>
            </a:r>
          </a:p>
        </p:txBody>
      </p:sp>
      <p:sp>
        <p:nvSpPr>
          <p:cNvPr id="12" name="11 Dikdörtgen"/>
          <p:cNvSpPr/>
          <p:nvPr/>
        </p:nvSpPr>
        <p:spPr>
          <a:xfrm>
            <a:off x="3357554" y="4662082"/>
            <a:ext cx="5500726" cy="338554"/>
          </a:xfrm>
          <a:prstGeom prst="rect">
            <a:avLst/>
          </a:prstGeom>
          <a:solidFill>
            <a:srgbClr val="FFFF99"/>
          </a:solidFill>
        </p:spPr>
        <p:txBody>
          <a:bodyPr wrap="square">
            <a:spAutoFit/>
          </a:bodyPr>
          <a:lstStyle/>
          <a:p>
            <a:r>
              <a:rPr lang="tr-TR" sz="1600" dirty="0" smtClean="0">
                <a:latin typeface="Calibri" pitchFamily="34" charset="0"/>
              </a:rPr>
              <a:t>Kişi başına düşen Gayrisafi Yurtiçi Hâsıla ile ölçüldü</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431032" y="2132856"/>
            <a:ext cx="8317432"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BM Bin Yıl Kalkınma Hedefleri (UNDP, 2000)</a:t>
            </a:r>
          </a:p>
          <a:p>
            <a:pPr>
              <a:lnSpc>
                <a:spcPct val="150000"/>
              </a:lnSpc>
            </a:pPr>
            <a:r>
              <a:rPr lang="tr-TR" sz="2400" dirty="0" smtClean="0">
                <a:latin typeface="Cambria" pitchFamily="18" charset="0"/>
              </a:rPr>
              <a:t>1. Aşırı yoksulluk ve açlığın ortadan kaldırılması, </a:t>
            </a:r>
          </a:p>
          <a:p>
            <a:pPr>
              <a:lnSpc>
                <a:spcPct val="150000"/>
              </a:lnSpc>
            </a:pPr>
            <a:r>
              <a:rPr lang="tr-TR" sz="2400" dirty="0" smtClean="0">
                <a:latin typeface="Cambria" pitchFamily="18" charset="0"/>
              </a:rPr>
              <a:t>2. Evrensel temel eğitimin sağlanması, </a:t>
            </a:r>
          </a:p>
          <a:p>
            <a:pPr>
              <a:lnSpc>
                <a:spcPct val="150000"/>
              </a:lnSpc>
            </a:pPr>
            <a:r>
              <a:rPr lang="tr-TR" sz="2400" dirty="0" smtClean="0">
                <a:latin typeface="Cambria" pitchFamily="18" charset="0"/>
              </a:rPr>
              <a:t>3. Cinsiyet eşitliğinin sağlanması ve kadının güçlendirilmesi, </a:t>
            </a:r>
          </a:p>
          <a:p>
            <a:pPr>
              <a:lnSpc>
                <a:spcPct val="150000"/>
              </a:lnSpc>
            </a:pPr>
            <a:r>
              <a:rPr lang="tr-TR" sz="2400" dirty="0" smtClean="0">
                <a:latin typeface="Cambria" pitchFamily="18" charset="0"/>
              </a:rPr>
              <a:t>4. Çocuk ölüm oranlarının düşürülmesi,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Text Box 3"/>
          <p:cNvSpPr txBox="1">
            <a:spLocks noChangeArrowheads="1"/>
          </p:cNvSpPr>
          <p:nvPr/>
        </p:nvSpPr>
        <p:spPr bwMode="auto">
          <a:xfrm>
            <a:off x="431032" y="2132856"/>
            <a:ext cx="8317432"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BM Bin Yıl Kalkınma Hedefleri (UNDP, 2000)</a:t>
            </a:r>
          </a:p>
          <a:p>
            <a:pPr>
              <a:lnSpc>
                <a:spcPct val="150000"/>
              </a:lnSpc>
            </a:pPr>
            <a:r>
              <a:rPr lang="tr-TR" sz="2400" dirty="0" smtClean="0">
                <a:latin typeface="Cambria" pitchFamily="18" charset="0"/>
              </a:rPr>
              <a:t>5. Anne sağlığının geliştirilmesi, </a:t>
            </a:r>
          </a:p>
          <a:p>
            <a:pPr>
              <a:lnSpc>
                <a:spcPct val="150000"/>
              </a:lnSpc>
            </a:pPr>
            <a:r>
              <a:rPr lang="tr-TR" sz="2400" dirty="0" smtClean="0">
                <a:latin typeface="Cambria" pitchFamily="18" charset="0"/>
              </a:rPr>
              <a:t>6. AIDS, sıtma ve diğer hastalıklarla mücadele, </a:t>
            </a:r>
          </a:p>
          <a:p>
            <a:pPr>
              <a:lnSpc>
                <a:spcPct val="150000"/>
              </a:lnSpc>
            </a:pPr>
            <a:r>
              <a:rPr lang="tr-TR" sz="2400" dirty="0" smtClean="0">
                <a:latin typeface="Cambria" pitchFamily="18" charset="0"/>
              </a:rPr>
              <a:t>7. Çevresel sürdürülebilirliğin sağlanması, </a:t>
            </a:r>
          </a:p>
          <a:p>
            <a:pPr>
              <a:lnSpc>
                <a:spcPct val="150000"/>
              </a:lnSpc>
            </a:pPr>
            <a:r>
              <a:rPr lang="tr-TR" sz="2400" dirty="0" smtClean="0">
                <a:latin typeface="Cambria" pitchFamily="18" charset="0"/>
              </a:rPr>
              <a:t>8. Kalkınma için küresel ortaklığın geliştirilmesi</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1" name="Text Box 3"/>
          <p:cNvSpPr txBox="1">
            <a:spLocks noChangeArrowheads="1"/>
          </p:cNvSpPr>
          <p:nvPr/>
        </p:nvSpPr>
        <p:spPr bwMode="auto">
          <a:xfrm>
            <a:off x="467544" y="1884888"/>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Azgelişmişlik Olgusunu Yaratan Sebepler;</a:t>
            </a:r>
          </a:p>
          <a:p>
            <a:pPr>
              <a:lnSpc>
                <a:spcPct val="150000"/>
              </a:lnSpc>
            </a:pPr>
            <a:r>
              <a:rPr lang="tr-TR" sz="2400" dirty="0" smtClean="0">
                <a:latin typeface="Cambria" pitchFamily="18" charset="0"/>
              </a:rPr>
              <a:t>1. Tabiattan gelen güçlükler ve engellemeler,</a:t>
            </a:r>
          </a:p>
          <a:p>
            <a:pPr>
              <a:lnSpc>
                <a:spcPct val="150000"/>
              </a:lnSpc>
            </a:pPr>
            <a:r>
              <a:rPr lang="tr-TR" sz="2400" dirty="0" smtClean="0">
                <a:latin typeface="Cambria" pitchFamily="18" charset="0"/>
              </a:rPr>
              <a:t>2. Kaynakların kıtlığı ve yeterince kullanılamaması,</a:t>
            </a:r>
          </a:p>
          <a:p>
            <a:pPr>
              <a:lnSpc>
                <a:spcPct val="150000"/>
              </a:lnSpc>
            </a:pPr>
            <a:r>
              <a:rPr lang="tr-TR" sz="2400" dirty="0" smtClean="0">
                <a:latin typeface="Cambria" pitchFamily="18" charset="0"/>
              </a:rPr>
              <a:t>3. Sosyokültürel güçlükler,</a:t>
            </a:r>
          </a:p>
          <a:p>
            <a:pPr>
              <a:lnSpc>
                <a:spcPct val="150000"/>
              </a:lnSpc>
            </a:pPr>
            <a:r>
              <a:rPr lang="tr-TR" sz="2400" dirty="0" smtClean="0">
                <a:latin typeface="Cambria" pitchFamily="18" charset="0"/>
              </a:rPr>
              <a:t>4. Gelişme hızını kesen bir nüfus artışı veya gelişme için yeterli olmayan bir nüfus yoğunluğu,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971600" y="1772816"/>
            <a:ext cx="7416824" cy="390177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Azgelişmişlik Olgusunu Yaratan Sebepler;</a:t>
            </a:r>
          </a:p>
          <a:p>
            <a:pPr>
              <a:lnSpc>
                <a:spcPct val="150000"/>
              </a:lnSpc>
            </a:pPr>
            <a:r>
              <a:rPr lang="tr-TR" sz="2400" dirty="0" smtClean="0">
                <a:latin typeface="Cambria" pitchFamily="18" charset="0"/>
              </a:rPr>
              <a:t>5. Toplumları derinden etkileyen büyük dönüşümlerin dışında kalınması,</a:t>
            </a:r>
          </a:p>
          <a:p>
            <a:pPr>
              <a:lnSpc>
                <a:spcPct val="150000"/>
              </a:lnSpc>
            </a:pPr>
            <a:r>
              <a:rPr lang="tr-TR" sz="2400" dirty="0" smtClean="0">
                <a:latin typeface="Cambria" pitchFamily="18" charset="0"/>
              </a:rPr>
              <a:t>6. Teknolojide ve organizasyonda gecikmişlik,</a:t>
            </a:r>
          </a:p>
          <a:p>
            <a:pPr>
              <a:lnSpc>
                <a:spcPct val="150000"/>
              </a:lnSpc>
            </a:pPr>
            <a:r>
              <a:rPr lang="tr-TR" sz="2400" dirty="0" smtClean="0">
                <a:latin typeface="Cambria" pitchFamily="18" charset="0"/>
              </a:rPr>
              <a:t>7. Dış güçlerin yararına işleyen bir ilişkiler düzeni,</a:t>
            </a:r>
          </a:p>
          <a:p>
            <a:pPr>
              <a:lnSpc>
                <a:spcPct val="150000"/>
              </a:lnSpc>
            </a:pPr>
            <a:r>
              <a:rPr lang="tr-TR" sz="2400" dirty="0" smtClean="0">
                <a:latin typeface="Cambria" pitchFamily="18" charset="0"/>
              </a:rPr>
              <a:t>8. Gelişmede yer alan insan ve madde kaynaklarının kötü kullanılması veya elden kaçırılması.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55576" y="1412776"/>
            <a:ext cx="8064896" cy="5009769"/>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Sosyokültürel Azgelişmişlik Ölçütleri</a:t>
            </a:r>
          </a:p>
          <a:p>
            <a:pPr>
              <a:lnSpc>
                <a:spcPct val="150000"/>
              </a:lnSpc>
            </a:pPr>
            <a:r>
              <a:rPr lang="tr-TR" sz="2400" dirty="0" smtClean="0">
                <a:latin typeface="Cambria" pitchFamily="18" charset="0"/>
              </a:rPr>
              <a:t>1. Beslenme yetersizliği,</a:t>
            </a:r>
          </a:p>
          <a:p>
            <a:pPr>
              <a:lnSpc>
                <a:spcPct val="150000"/>
              </a:lnSpc>
            </a:pPr>
            <a:r>
              <a:rPr lang="tr-TR" sz="2400" dirty="0" smtClean="0">
                <a:latin typeface="Cambria" pitchFamily="18" charset="0"/>
              </a:rPr>
              <a:t>2. Okuryazar olmama,</a:t>
            </a:r>
          </a:p>
          <a:p>
            <a:pPr>
              <a:lnSpc>
                <a:spcPct val="150000"/>
              </a:lnSpc>
            </a:pPr>
            <a:r>
              <a:rPr lang="tr-TR" sz="2400" dirty="0" smtClean="0">
                <a:latin typeface="Cambria" pitchFamily="18" charset="0"/>
              </a:rPr>
              <a:t>3. Kadının farklı statüsü,</a:t>
            </a:r>
          </a:p>
          <a:p>
            <a:pPr>
              <a:lnSpc>
                <a:spcPct val="150000"/>
              </a:lnSpc>
            </a:pPr>
            <a:r>
              <a:rPr lang="tr-TR" sz="2400" dirty="0" smtClean="0">
                <a:latin typeface="Cambria" pitchFamily="18" charset="0"/>
              </a:rPr>
              <a:t>4. Çocukların çalıştırılması,</a:t>
            </a:r>
          </a:p>
          <a:p>
            <a:pPr>
              <a:lnSpc>
                <a:spcPct val="150000"/>
              </a:lnSpc>
            </a:pPr>
            <a:r>
              <a:rPr lang="tr-TR" sz="2400" dirty="0" smtClean="0">
                <a:latin typeface="Cambria" pitchFamily="18" charset="0"/>
              </a:rPr>
              <a:t>5. Sağlığı korumada yetersizlik,</a:t>
            </a:r>
          </a:p>
          <a:p>
            <a:pPr>
              <a:lnSpc>
                <a:spcPct val="150000"/>
              </a:lnSpc>
            </a:pPr>
            <a:r>
              <a:rPr lang="tr-TR" sz="2400" dirty="0" smtClean="0">
                <a:latin typeface="Cambria" pitchFamily="18" charset="0"/>
              </a:rPr>
              <a:t>6. Milli bütünlüğün zayıflığı,</a:t>
            </a:r>
          </a:p>
          <a:p>
            <a:pPr>
              <a:lnSpc>
                <a:spcPct val="150000"/>
              </a:lnSpc>
            </a:pPr>
            <a:r>
              <a:rPr lang="tr-TR" sz="2400" dirty="0" smtClean="0">
                <a:latin typeface="Cambria" pitchFamily="18" charset="0"/>
              </a:rPr>
              <a:t>7. Bilinçlenme </a:t>
            </a:r>
          </a:p>
          <a:p>
            <a:pPr>
              <a:lnSpc>
                <a:spcPct val="150000"/>
              </a:lnSpc>
            </a:pPr>
            <a:r>
              <a:rPr lang="tr-TR" sz="2400" dirty="0" smtClean="0">
                <a:latin typeface="Cambria" pitchFamily="18" charset="0"/>
              </a:rPr>
              <a:t>(</a:t>
            </a:r>
            <a:r>
              <a:rPr lang="tr-TR" sz="2400" dirty="0" err="1" smtClean="0">
                <a:latin typeface="Cambria" pitchFamily="18" charset="0"/>
              </a:rPr>
              <a:t>Tütengil</a:t>
            </a:r>
            <a:r>
              <a:rPr lang="tr-TR" sz="2400" dirty="0" smtClean="0">
                <a:latin typeface="Cambria" pitchFamily="18" charset="0"/>
              </a:rPr>
              <a:t>, 2008: 35)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971600" y="1412776"/>
            <a:ext cx="777686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İktisadi Azgelişmişlik Ölçütleri</a:t>
            </a:r>
          </a:p>
          <a:p>
            <a:pPr>
              <a:lnSpc>
                <a:spcPct val="150000"/>
              </a:lnSpc>
            </a:pPr>
            <a:r>
              <a:rPr lang="tr-TR" sz="2400" dirty="0" smtClean="0">
                <a:latin typeface="Cambria" pitchFamily="18" charset="0"/>
              </a:rPr>
              <a:t>1. Gizli ve açık işsizlik,</a:t>
            </a:r>
          </a:p>
          <a:p>
            <a:pPr>
              <a:lnSpc>
                <a:spcPct val="150000"/>
              </a:lnSpc>
            </a:pPr>
            <a:r>
              <a:rPr lang="tr-TR" sz="2400" dirty="0" smtClean="0">
                <a:latin typeface="Cambria" pitchFamily="18" charset="0"/>
              </a:rPr>
              <a:t>2. Az enerji tüketimi,</a:t>
            </a:r>
          </a:p>
          <a:p>
            <a:pPr>
              <a:lnSpc>
                <a:spcPct val="150000"/>
              </a:lnSpc>
            </a:pPr>
            <a:r>
              <a:rPr lang="tr-TR" sz="2400" dirty="0" smtClean="0">
                <a:latin typeface="Cambria" pitchFamily="18" charset="0"/>
              </a:rPr>
              <a:t>3. Ortalama milli gelirin düşüklüğü,</a:t>
            </a:r>
          </a:p>
          <a:p>
            <a:pPr>
              <a:lnSpc>
                <a:spcPct val="150000"/>
              </a:lnSpc>
            </a:pPr>
            <a:r>
              <a:rPr lang="tr-TR" sz="2400" dirty="0" smtClean="0">
                <a:latin typeface="Cambria" pitchFamily="18" charset="0"/>
              </a:rPr>
              <a:t>4. Sınırlı bir sanayileşme,</a:t>
            </a:r>
          </a:p>
          <a:p>
            <a:pPr>
              <a:lnSpc>
                <a:spcPct val="150000"/>
              </a:lnSpc>
            </a:pPr>
            <a:r>
              <a:rPr lang="tr-TR" sz="2400" dirty="0" smtClean="0">
                <a:latin typeface="Cambria" pitchFamily="18" charset="0"/>
              </a:rPr>
              <a:t>5. İktisadi bakımdan gelişmiş ülkelere bağlılık,</a:t>
            </a:r>
          </a:p>
          <a:p>
            <a:pPr>
              <a:lnSpc>
                <a:spcPct val="150000"/>
              </a:lnSpc>
            </a:pPr>
            <a:r>
              <a:rPr lang="tr-TR" sz="2400" dirty="0" smtClean="0">
                <a:latin typeface="Cambria" pitchFamily="18" charset="0"/>
              </a:rPr>
              <a:t>6. Şişkin bir ticaret kesimi. </a:t>
            </a:r>
          </a:p>
          <a:p>
            <a:pPr>
              <a:lnSpc>
                <a:spcPct val="150000"/>
              </a:lnSpc>
            </a:pPr>
            <a:r>
              <a:rPr lang="tr-TR" sz="2400" dirty="0" smtClean="0">
                <a:latin typeface="Cambria" pitchFamily="18" charset="0"/>
              </a:rPr>
              <a:t>(</a:t>
            </a:r>
            <a:r>
              <a:rPr lang="tr-TR" sz="2400" dirty="0" err="1" smtClean="0">
                <a:latin typeface="Cambria" pitchFamily="18" charset="0"/>
              </a:rPr>
              <a:t>Tütengil</a:t>
            </a:r>
            <a:r>
              <a:rPr lang="tr-TR" sz="2400" dirty="0" smtClean="0">
                <a:latin typeface="Cambria" pitchFamily="18" charset="0"/>
              </a:rPr>
              <a:t>, 2008: 62)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8" name="7 Dikdörtgen"/>
          <p:cNvSpPr/>
          <p:nvPr/>
        </p:nvSpPr>
        <p:spPr>
          <a:xfrm>
            <a:off x="1187624" y="1628800"/>
            <a:ext cx="6912768" cy="4455772"/>
          </a:xfrm>
          <a:prstGeom prst="rect">
            <a:avLst/>
          </a:prstGeom>
        </p:spPr>
        <p:txBody>
          <a:bodyPr wrap="square">
            <a:spAutoFit/>
          </a:bodyPr>
          <a:lstStyle/>
          <a:p>
            <a:pPr>
              <a:lnSpc>
                <a:spcPct val="150000"/>
              </a:lnSpc>
            </a:pPr>
            <a:r>
              <a:rPr lang="tr-TR" sz="2400" dirty="0" smtClean="0">
                <a:latin typeface="Cambria" pitchFamily="18" charset="0"/>
                <a:ea typeface="Cambria" pitchFamily="18" charset="0"/>
              </a:rPr>
              <a:t>Sosyal Yapı Azgelişmişlik Ölçütleri</a:t>
            </a:r>
          </a:p>
          <a:p>
            <a:pPr>
              <a:lnSpc>
                <a:spcPct val="150000"/>
              </a:lnSpc>
            </a:pPr>
            <a:r>
              <a:rPr lang="tr-TR" sz="2400" dirty="0" smtClean="0">
                <a:latin typeface="Cambria" pitchFamily="18" charset="0"/>
                <a:ea typeface="Cambria" pitchFamily="18" charset="0"/>
              </a:rPr>
              <a:t>1. Nüfus özellikleri ve yapısı,</a:t>
            </a:r>
          </a:p>
          <a:p>
            <a:pPr>
              <a:lnSpc>
                <a:spcPct val="150000"/>
              </a:lnSpc>
            </a:pPr>
            <a:r>
              <a:rPr lang="tr-TR" sz="2400" dirty="0" smtClean="0">
                <a:latin typeface="Cambria" pitchFamily="18" charset="0"/>
                <a:ea typeface="Cambria" pitchFamily="18" charset="0"/>
              </a:rPr>
              <a:t>2. Tarımla uğraşanların çokluğu,</a:t>
            </a:r>
          </a:p>
          <a:p>
            <a:pPr>
              <a:lnSpc>
                <a:spcPct val="150000"/>
              </a:lnSpc>
            </a:pPr>
            <a:r>
              <a:rPr lang="tr-TR" sz="2400" dirty="0" smtClean="0">
                <a:latin typeface="Cambria" pitchFamily="18" charset="0"/>
                <a:ea typeface="Cambria" pitchFamily="18" charset="0"/>
              </a:rPr>
              <a:t>3. Orta sınıfların zayıflığı,</a:t>
            </a:r>
          </a:p>
          <a:p>
            <a:pPr>
              <a:lnSpc>
                <a:spcPct val="150000"/>
              </a:lnSpc>
            </a:pPr>
            <a:r>
              <a:rPr lang="tr-TR" sz="2400" dirty="0" smtClean="0">
                <a:latin typeface="Cambria" pitchFamily="18" charset="0"/>
                <a:ea typeface="Cambria" pitchFamily="18" charset="0"/>
              </a:rPr>
              <a:t>4. Demokratik kurumların yokluğu ve otoriter yönetim eğilimi,</a:t>
            </a:r>
          </a:p>
          <a:p>
            <a:pPr>
              <a:lnSpc>
                <a:spcPct val="150000"/>
              </a:lnSpc>
            </a:pPr>
            <a:r>
              <a:rPr lang="tr-TR" sz="2400" dirty="0" smtClean="0">
                <a:latin typeface="Cambria" pitchFamily="18" charset="0"/>
                <a:ea typeface="Cambria" pitchFamily="18" charset="0"/>
              </a:rPr>
              <a:t>5. Geri Kalmış sosyal yapılar.</a:t>
            </a:r>
          </a:p>
          <a:p>
            <a:pPr>
              <a:lnSpc>
                <a:spcPct val="150000"/>
              </a:lnSpc>
            </a:pPr>
            <a:r>
              <a:rPr lang="tr-TR" sz="2400" dirty="0" smtClean="0">
                <a:latin typeface="Cambria" pitchFamily="18" charset="0"/>
                <a:ea typeface="Cambria" pitchFamily="18" charset="0"/>
              </a:rPr>
              <a:t>(</a:t>
            </a:r>
            <a:r>
              <a:rPr lang="tr-TR" sz="2400" dirty="0" err="1" smtClean="0">
                <a:latin typeface="Cambria" pitchFamily="18" charset="0"/>
                <a:ea typeface="Cambria" pitchFamily="18" charset="0"/>
              </a:rPr>
              <a:t>Tütengil</a:t>
            </a:r>
            <a:r>
              <a:rPr lang="tr-TR" sz="2400" dirty="0" smtClean="0">
                <a:latin typeface="Cambria" pitchFamily="18" charset="0"/>
                <a:ea typeface="Cambria" pitchFamily="18" charset="0"/>
              </a:rPr>
              <a:t>, 2008: 99)</a:t>
            </a:r>
            <a:endParaRPr lang="tr-TR" sz="2400" dirty="0">
              <a:latin typeface="Cambria" pitchFamily="18" charset="0"/>
              <a:ea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916832"/>
            <a:ext cx="8352928"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Gelişmiş Bölgelerin Belirgin Özellikleri; </a:t>
            </a:r>
          </a:p>
          <a:p>
            <a:pPr>
              <a:lnSpc>
                <a:spcPct val="150000"/>
              </a:lnSpc>
            </a:pPr>
            <a:r>
              <a:rPr lang="tr-TR" sz="2400" dirty="0" smtClean="0">
                <a:latin typeface="Cambria" pitchFamily="18" charset="0"/>
              </a:rPr>
              <a:t>1. Üretim faktörlerinin verimliliği yüksektir.</a:t>
            </a:r>
          </a:p>
          <a:p>
            <a:pPr>
              <a:lnSpc>
                <a:spcPct val="150000"/>
              </a:lnSpc>
            </a:pPr>
            <a:r>
              <a:rPr lang="tr-TR" sz="2400" dirty="0" smtClean="0">
                <a:latin typeface="Cambria" pitchFamily="18" charset="0"/>
              </a:rPr>
              <a:t>2. Faktör dağılımında aşırı dengesizlik yoktur veya azdır.</a:t>
            </a:r>
          </a:p>
          <a:p>
            <a:pPr>
              <a:lnSpc>
                <a:spcPct val="150000"/>
              </a:lnSpc>
            </a:pPr>
            <a:r>
              <a:rPr lang="tr-TR" sz="2400" dirty="0" smtClean="0">
                <a:latin typeface="Cambria" pitchFamily="18" charset="0"/>
              </a:rPr>
              <a:t>3. Altyapı yatırımları yeterlidir.</a:t>
            </a:r>
          </a:p>
          <a:p>
            <a:pPr>
              <a:lnSpc>
                <a:spcPct val="150000"/>
              </a:lnSpc>
            </a:pPr>
            <a:r>
              <a:rPr lang="tr-TR" sz="2400" dirty="0" smtClean="0">
                <a:latin typeface="Cambria" pitchFamily="18" charset="0"/>
              </a:rPr>
              <a:t>4. Doğal çevre gelişmeye elverişlidir.</a:t>
            </a:r>
          </a:p>
          <a:p>
            <a:pPr>
              <a:lnSpc>
                <a:spcPct val="150000"/>
              </a:lnSpc>
            </a:pPr>
            <a:r>
              <a:rPr lang="tr-TR" sz="2400" dirty="0" smtClean="0">
                <a:latin typeface="Cambria" pitchFamily="18" charset="0"/>
              </a:rPr>
              <a:t>5. Bölgede gelir dağılımı düzenli ve dışarıdan göç almaktadır. (Gündüz, 2006: 14)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737408"/>
            <a:ext cx="8136904" cy="390177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Gelişmiş Bölgelerin Belirgin Özellikleri; </a:t>
            </a:r>
          </a:p>
          <a:p>
            <a:pPr>
              <a:lnSpc>
                <a:spcPct val="150000"/>
              </a:lnSpc>
            </a:pPr>
            <a:r>
              <a:rPr lang="tr-TR" sz="2400" dirty="0" smtClean="0">
                <a:latin typeface="Cambria" pitchFamily="18" charset="0"/>
              </a:rPr>
              <a:t>6. Gelişmiş bölgelerin kalkınma hızları yalnız geri kalmış bölgelerin değil, aynı zamanda ülke kalkınma hızından da yüksektir.</a:t>
            </a:r>
          </a:p>
          <a:p>
            <a:pPr>
              <a:lnSpc>
                <a:spcPct val="150000"/>
              </a:lnSpc>
            </a:pPr>
            <a:r>
              <a:rPr lang="tr-TR" sz="2400" dirty="0" smtClean="0">
                <a:latin typeface="Cambria" pitchFamily="18" charset="0"/>
              </a:rPr>
              <a:t>7. Bölgede tasarruflara bağlı olarak yatırımlar da yüksektir ve sürekli artışlar kaydetmektedir. </a:t>
            </a:r>
          </a:p>
          <a:p>
            <a:pPr>
              <a:lnSpc>
                <a:spcPct val="150000"/>
              </a:lnSpc>
            </a:pPr>
            <a:r>
              <a:rPr lang="tr-TR" sz="2400" dirty="0" smtClean="0">
                <a:latin typeface="Cambria" pitchFamily="18" charset="0"/>
              </a:rPr>
              <a:t>(Gündüz, 2006: 14)</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2161</TotalTime>
  <Words>1273</Words>
  <Application>Microsoft Office PowerPoint</Application>
  <PresentationFormat>Ekran Gösterisi (4:3)</PresentationFormat>
  <Paragraphs>175</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Akış</vt:lpstr>
      <vt:lpstr>Genel Ekonomi 9</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244</cp:revision>
  <dcterms:created xsi:type="dcterms:W3CDTF">2015-05-04T08:30:58Z</dcterms:created>
  <dcterms:modified xsi:type="dcterms:W3CDTF">2020-04-28T09:26:16Z</dcterms:modified>
</cp:coreProperties>
</file>