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7C3B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94624" autoAdjust="0"/>
  </p:normalViewPr>
  <p:slideViewPr>
    <p:cSldViewPr>
      <p:cViewPr varScale="1">
        <p:scale>
          <a:sx n="69" d="100"/>
          <a:sy n="69" d="100"/>
        </p:scale>
        <p:origin x="-142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908720"/>
          </a:xfrm>
        </p:spPr>
        <p:txBody>
          <a:bodyPr>
            <a:normAutofit/>
          </a:bodyPr>
          <a:lstStyle/>
          <a:p>
            <a:r>
              <a:rPr lang="tr-TR" sz="2400" b="1" dirty="0" smtClean="0">
                <a:latin typeface="Calibri" pitchFamily="34" charset="0"/>
                <a:cs typeface="Calibri" pitchFamily="34" charset="0"/>
              </a:rPr>
              <a:t>MİZANSEN ELEŞTİRİSİ</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621904" y="836712"/>
            <a:ext cx="8064896" cy="5760640"/>
          </a:xfrm>
        </p:spPr>
        <p:txBody>
          <a:bodyPr>
            <a:noAutofit/>
          </a:bodyPr>
          <a:lstStyle/>
          <a:p>
            <a:pPr algn="just"/>
            <a:r>
              <a:rPr lang="tr-TR" sz="2200" dirty="0" smtClean="0">
                <a:latin typeface="Calibri" pitchFamily="34" charset="0"/>
                <a:cs typeface="Calibri" pitchFamily="34" charset="0"/>
              </a:rPr>
              <a:t>Mizansen (</a:t>
            </a:r>
            <a:r>
              <a:rPr lang="tr-TR" sz="2200" i="1" dirty="0" smtClean="0">
                <a:latin typeface="Calibri" pitchFamily="34" charset="0"/>
                <a:cs typeface="Calibri" pitchFamily="34" charset="0"/>
              </a:rPr>
              <a:t>mise en </a:t>
            </a:r>
            <a:r>
              <a:rPr lang="tr-TR" sz="2200" i="1" dirty="0" err="1" smtClean="0">
                <a:latin typeface="Calibri" pitchFamily="34" charset="0"/>
                <a:cs typeface="Calibri" pitchFamily="34" charset="0"/>
              </a:rPr>
              <a:t>scene</a:t>
            </a:r>
            <a:r>
              <a:rPr lang="tr-TR" sz="2200" dirty="0" smtClean="0">
                <a:latin typeface="Calibri" pitchFamily="34" charset="0"/>
                <a:cs typeface="Calibri" pitchFamily="34" charset="0"/>
              </a:rPr>
              <a:t>) sahnelemek ya da sahneye koymak anlamına gelir</a:t>
            </a:r>
            <a:r>
              <a:rPr lang="tr-TR" sz="2200" dirty="0">
                <a:latin typeface="Calibri" pitchFamily="34" charset="0"/>
                <a:cs typeface="Calibri" pitchFamily="34" charset="0"/>
              </a:rPr>
              <a:t>. Yani kameranın çerçevesi içindeki nesnelerin düzenlenmesiyle ilişkilidir. Terimin </a:t>
            </a:r>
            <a:r>
              <a:rPr lang="tr-TR" sz="2200" dirty="0" smtClean="0">
                <a:latin typeface="Calibri" pitchFamily="34" charset="0"/>
                <a:cs typeface="Calibri" pitchFamily="34" charset="0"/>
              </a:rPr>
              <a:t>kökenleri tiyatrodan gelmektedir. Kameranın çerçevelediği şeyler mizansenin bir parçasıdır. Dekor, ışık, kostüm ve oyuncuların mekandaki konumu ve performansları gibi unsurları içerir.  Mizansen eleştirisi genellikle filmin özgün stilini ortaya çıkarmak için kullanılmaktadır.</a:t>
            </a:r>
            <a:endParaRPr lang="tr-TR" sz="1800" b="1" dirty="0" smtClean="0">
              <a:latin typeface="Calibri" pitchFamily="34" charset="0"/>
              <a:cs typeface="Calibri" pitchFamily="34" charset="0"/>
            </a:endParaRPr>
          </a:p>
          <a:p>
            <a:pPr marL="0" indent="0" algn="ctr">
              <a:buNone/>
            </a:pPr>
            <a:r>
              <a:rPr lang="tr-TR" sz="1800" b="1" dirty="0" smtClean="0">
                <a:latin typeface="Calibri" pitchFamily="34" charset="0"/>
                <a:cs typeface="Calibri" pitchFamily="34" charset="0"/>
              </a:rPr>
              <a:t>      </a:t>
            </a:r>
            <a:r>
              <a:rPr lang="tr-TR" sz="2200" b="1" dirty="0" smtClean="0">
                <a:latin typeface="Calibri" pitchFamily="34" charset="0"/>
                <a:cs typeface="Calibri" pitchFamily="34" charset="0"/>
              </a:rPr>
              <a:t>DEKOR</a:t>
            </a:r>
          </a:p>
          <a:p>
            <a:pPr algn="just"/>
            <a:r>
              <a:rPr lang="tr-TR" sz="2200" dirty="0" smtClean="0">
                <a:latin typeface="Calibri" pitchFamily="34" charset="0"/>
                <a:cs typeface="Calibri" pitchFamily="34" charset="0"/>
              </a:rPr>
              <a:t>Dekor birçok eleştirmene göre sinemada tiyatrodakinden daha fazla rol oynamaktadır.</a:t>
            </a:r>
          </a:p>
          <a:p>
            <a:pPr algn="just"/>
            <a:r>
              <a:rPr lang="tr-TR" sz="2200" dirty="0" smtClean="0">
                <a:latin typeface="Calibri" pitchFamily="34" charset="0"/>
                <a:cs typeface="Calibri" pitchFamily="34" charset="0"/>
              </a:rPr>
              <a:t>Dekor yönetmen tarafından birçok yolla kontrol edilebilir. Aksiyonun sahneleneceği önceden var olan, aslına uygun bir yer seçilebilir ya da yönetmenler dekor oluşturabilirler. Sinema tarihine baktığımızda örneğin </a:t>
            </a:r>
            <a:r>
              <a:rPr lang="tr-TR" sz="2200" dirty="0" err="1" smtClean="0">
                <a:latin typeface="Calibri" pitchFamily="34" charset="0"/>
                <a:cs typeface="Calibri" pitchFamily="34" charset="0"/>
              </a:rPr>
              <a:t>Lumiere’lerin</a:t>
            </a:r>
            <a:r>
              <a:rPr lang="tr-TR" sz="2200" dirty="0" smtClean="0">
                <a:latin typeface="Calibri" pitchFamily="34" charset="0"/>
                <a:cs typeface="Calibri" pitchFamily="34" charset="0"/>
              </a:rPr>
              <a:t> ilk yöntemi daha çok tercih ettiği, </a:t>
            </a:r>
            <a:r>
              <a:rPr lang="tr-TR" sz="2200" dirty="0" err="1" smtClean="0">
                <a:latin typeface="Calibri" pitchFamily="34" charset="0"/>
                <a:cs typeface="Calibri" pitchFamily="34" charset="0"/>
              </a:rPr>
              <a:t>Melies’nin</a:t>
            </a:r>
            <a:r>
              <a:rPr lang="tr-TR" sz="2200" dirty="0" smtClean="0">
                <a:latin typeface="Calibri" pitchFamily="34" charset="0"/>
                <a:cs typeface="Calibri" pitchFamily="34" charset="0"/>
              </a:rPr>
              <a:t> ise genellikle stüdyoda çekim yaptığı görülmektedir. </a:t>
            </a:r>
            <a:r>
              <a:rPr lang="tr-TR" sz="2200" dirty="0" err="1" smtClean="0">
                <a:latin typeface="Calibri" pitchFamily="34" charset="0"/>
                <a:cs typeface="Calibri" pitchFamily="34" charset="0"/>
              </a:rPr>
              <a:t>Melies</a:t>
            </a:r>
            <a:r>
              <a:rPr lang="tr-TR" sz="2200" dirty="0" smtClean="0">
                <a:latin typeface="Calibri" pitchFamily="34" charset="0"/>
                <a:cs typeface="Calibri" pitchFamily="34" charset="0"/>
              </a:rPr>
              <a:t> stüdyoda çekim yapmanın kontrolü artırdığını fark etmiştir. </a:t>
            </a:r>
          </a:p>
          <a:p>
            <a:pPr marL="0" indent="0" algn="just">
              <a:buNone/>
            </a:pPr>
            <a:endParaRPr lang="tr-TR" sz="2000" dirty="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577483"/>
          </a:xfrm>
        </p:spPr>
        <p:txBody>
          <a:bodyPr>
            <a:noAutofit/>
          </a:bodyPr>
          <a:lstStyle/>
          <a:p>
            <a:pPr algn="just"/>
            <a:r>
              <a:rPr lang="tr-TR" sz="2200" dirty="0">
                <a:latin typeface="+mj-lt"/>
                <a:cs typeface="Calibri" pitchFamily="34" charset="0"/>
              </a:rPr>
              <a:t>Örneğin </a:t>
            </a:r>
            <a:r>
              <a:rPr lang="tr-TR" sz="2200" i="1" dirty="0">
                <a:latin typeface="+mj-lt"/>
                <a:cs typeface="Calibri" pitchFamily="34" charset="0"/>
              </a:rPr>
              <a:t>Başkanın Tüm Adamları </a:t>
            </a:r>
            <a:r>
              <a:rPr lang="tr-TR" sz="2200" dirty="0">
                <a:latin typeface="+mj-lt"/>
                <a:cs typeface="Calibri" pitchFamily="34" charset="0"/>
              </a:rPr>
              <a:t>(</a:t>
            </a:r>
            <a:r>
              <a:rPr lang="tr-TR" sz="2200" i="1" dirty="0" err="1">
                <a:latin typeface="+mj-lt"/>
                <a:cs typeface="Calibri" pitchFamily="34" charset="0"/>
              </a:rPr>
              <a:t>All</a:t>
            </a:r>
            <a:r>
              <a:rPr lang="tr-TR" sz="2200" i="1" dirty="0">
                <a:latin typeface="+mj-lt"/>
                <a:cs typeface="Calibri" pitchFamily="34" charset="0"/>
              </a:rPr>
              <a:t> </a:t>
            </a:r>
            <a:r>
              <a:rPr lang="tr-TR" sz="2200" i="1" dirty="0" err="1">
                <a:latin typeface="+mj-lt"/>
                <a:cs typeface="Calibri" pitchFamily="34" charset="0"/>
              </a:rPr>
              <a:t>the</a:t>
            </a:r>
            <a:r>
              <a:rPr lang="tr-TR" sz="2200" i="1" dirty="0">
                <a:latin typeface="+mj-lt"/>
                <a:cs typeface="Calibri" pitchFamily="34" charset="0"/>
              </a:rPr>
              <a:t> </a:t>
            </a:r>
            <a:r>
              <a:rPr lang="tr-TR" sz="2200" i="1" dirty="0" err="1">
                <a:latin typeface="+mj-lt"/>
                <a:cs typeface="Calibri" pitchFamily="34" charset="0"/>
              </a:rPr>
              <a:t>President’s</a:t>
            </a:r>
            <a:r>
              <a:rPr lang="tr-TR" sz="2200" i="1" dirty="0">
                <a:latin typeface="+mj-lt"/>
                <a:cs typeface="Calibri" pitchFamily="34" charset="0"/>
              </a:rPr>
              <a:t> </a:t>
            </a:r>
            <a:r>
              <a:rPr lang="tr-TR" sz="2200" i="1" dirty="0" smtClean="0">
                <a:latin typeface="+mj-lt"/>
                <a:cs typeface="Calibri" pitchFamily="34" charset="0"/>
              </a:rPr>
              <a:t>Man</a:t>
            </a:r>
            <a:r>
              <a:rPr lang="tr-TR" sz="2200" dirty="0" smtClean="0">
                <a:latin typeface="+mj-lt"/>
                <a:cs typeface="Calibri" pitchFamily="34" charset="0"/>
              </a:rPr>
              <a:t>, Alan J. </a:t>
            </a:r>
            <a:r>
              <a:rPr lang="tr-TR" sz="2200" dirty="0" err="1" smtClean="0">
                <a:latin typeface="+mj-lt"/>
                <a:cs typeface="Calibri" pitchFamily="34" charset="0"/>
              </a:rPr>
              <a:t>Pakula</a:t>
            </a:r>
            <a:r>
              <a:rPr lang="tr-TR" sz="2200" dirty="0" smtClean="0">
                <a:latin typeface="+mj-lt"/>
                <a:cs typeface="Calibri" pitchFamily="34" charset="0"/>
              </a:rPr>
              <a:t>, 1976) </a:t>
            </a:r>
            <a:r>
              <a:rPr lang="tr-TR" sz="2200" dirty="0">
                <a:latin typeface="+mj-lt"/>
                <a:cs typeface="Calibri" pitchFamily="34" charset="0"/>
              </a:rPr>
              <a:t>filminde </a:t>
            </a:r>
            <a:r>
              <a:rPr lang="tr-TR" sz="2200" i="1" dirty="0" err="1" smtClean="0">
                <a:latin typeface="+mj-lt"/>
                <a:cs typeface="Calibri" pitchFamily="34" charset="0"/>
              </a:rPr>
              <a:t>Washigton</a:t>
            </a:r>
            <a:r>
              <a:rPr lang="tr-TR" sz="2200" i="1" dirty="0" smtClean="0">
                <a:latin typeface="+mj-lt"/>
                <a:cs typeface="Calibri" pitchFamily="34" charset="0"/>
              </a:rPr>
              <a:t> </a:t>
            </a:r>
            <a:r>
              <a:rPr lang="tr-TR" sz="2200" i="1" dirty="0">
                <a:latin typeface="+mj-lt"/>
                <a:cs typeface="Calibri" pitchFamily="34" charset="0"/>
              </a:rPr>
              <a:t>Post</a:t>
            </a:r>
            <a:r>
              <a:rPr lang="tr-TR" sz="2200" dirty="0">
                <a:latin typeface="+mj-lt"/>
                <a:cs typeface="Calibri" pitchFamily="34" charset="0"/>
              </a:rPr>
              <a:t>’un haber merkezinin </a:t>
            </a:r>
            <a:r>
              <a:rPr lang="tr-TR" sz="2200" dirty="0" smtClean="0">
                <a:latin typeface="+mj-lt"/>
                <a:cs typeface="Calibri" pitchFamily="34" charset="0"/>
              </a:rPr>
              <a:t>bir benzeri stüdyoda oluşturulmuştur.</a:t>
            </a:r>
            <a:endParaRPr lang="tr-TR" sz="2200" dirty="0" smtClean="0">
              <a:latin typeface="+mj-lt"/>
              <a:cs typeface="Calibri" pitchFamily="34" charset="0"/>
            </a:endParaRPr>
          </a:p>
          <a:p>
            <a:pPr algn="just"/>
            <a:r>
              <a:rPr lang="tr-TR" sz="2200" i="1" dirty="0" smtClean="0">
                <a:latin typeface="+mj-lt"/>
                <a:cs typeface="Calibri" pitchFamily="34" charset="0"/>
              </a:rPr>
              <a:t>Bıçak Sırtı</a:t>
            </a:r>
            <a:r>
              <a:rPr lang="tr-TR" sz="2200" dirty="0" smtClean="0">
                <a:latin typeface="+mj-lt"/>
                <a:cs typeface="Calibri" pitchFamily="34" charset="0"/>
              </a:rPr>
              <a:t> (</a:t>
            </a:r>
            <a:r>
              <a:rPr lang="tr-TR" sz="2200" i="1" dirty="0" err="1" smtClean="0">
                <a:latin typeface="+mj-lt"/>
                <a:cs typeface="Calibri" pitchFamily="34" charset="0"/>
              </a:rPr>
              <a:t>Blade</a:t>
            </a:r>
            <a:r>
              <a:rPr lang="tr-TR" sz="2200" i="1" dirty="0" smtClean="0">
                <a:latin typeface="+mj-lt"/>
                <a:cs typeface="Calibri" pitchFamily="34" charset="0"/>
              </a:rPr>
              <a:t> </a:t>
            </a:r>
            <a:r>
              <a:rPr lang="tr-TR" sz="2200" i="1" dirty="0" err="1" smtClean="0">
                <a:latin typeface="+mj-lt"/>
                <a:cs typeface="Calibri" pitchFamily="34" charset="0"/>
              </a:rPr>
              <a:t>Runner</a:t>
            </a:r>
            <a:r>
              <a:rPr lang="tr-TR" sz="2200" dirty="0" smtClean="0">
                <a:latin typeface="+mj-lt"/>
                <a:cs typeface="Calibri" pitchFamily="34" charset="0"/>
              </a:rPr>
              <a:t>, </a:t>
            </a:r>
            <a:r>
              <a:rPr lang="tr-TR" sz="2200" dirty="0" err="1" smtClean="0">
                <a:latin typeface="+mj-lt"/>
                <a:cs typeface="Calibri" pitchFamily="34" charset="0"/>
              </a:rPr>
              <a:t>Ridley</a:t>
            </a:r>
            <a:r>
              <a:rPr lang="tr-TR" sz="2200" dirty="0" smtClean="0">
                <a:latin typeface="+mj-lt"/>
                <a:cs typeface="Calibri" pitchFamily="34" charset="0"/>
              </a:rPr>
              <a:t> </a:t>
            </a:r>
            <a:r>
              <a:rPr lang="tr-TR" sz="2200" dirty="0" err="1" smtClean="0">
                <a:latin typeface="+mj-lt"/>
                <a:cs typeface="Calibri" pitchFamily="34" charset="0"/>
              </a:rPr>
              <a:t>Scott</a:t>
            </a:r>
            <a:r>
              <a:rPr lang="tr-TR" sz="2200" dirty="0" smtClean="0">
                <a:latin typeface="+mj-lt"/>
                <a:cs typeface="Calibri" pitchFamily="34" charset="0"/>
              </a:rPr>
              <a:t>, 1982) </a:t>
            </a:r>
            <a:r>
              <a:rPr lang="tr-TR" sz="2200" dirty="0" smtClean="0">
                <a:latin typeface="+mj-lt"/>
                <a:cs typeface="Calibri" pitchFamily="34" charset="0"/>
              </a:rPr>
              <a:t>filminde dekor, </a:t>
            </a:r>
            <a:r>
              <a:rPr lang="tr-TR" sz="2200" dirty="0" smtClean="0">
                <a:latin typeface="+mj-lt"/>
                <a:cs typeface="Calibri" pitchFamily="34" charset="0"/>
              </a:rPr>
              <a:t>makineleşme temasını </a:t>
            </a:r>
            <a:r>
              <a:rPr lang="tr-TR" sz="2200" dirty="0" smtClean="0">
                <a:latin typeface="+mj-lt"/>
                <a:cs typeface="Calibri" pitchFamily="34" charset="0"/>
              </a:rPr>
              <a:t>desteklemek </a:t>
            </a:r>
            <a:r>
              <a:rPr lang="tr-TR" sz="2200" dirty="0">
                <a:latin typeface="+mj-lt"/>
                <a:cs typeface="Calibri" pitchFamily="34" charset="0"/>
              </a:rPr>
              <a:t>üzere </a:t>
            </a:r>
            <a:r>
              <a:rPr lang="tr-TR" sz="2200" dirty="0" smtClean="0">
                <a:latin typeface="+mj-lt"/>
                <a:cs typeface="Calibri" pitchFamily="34" charset="0"/>
              </a:rPr>
              <a:t>tasarlanmıştır.</a:t>
            </a:r>
            <a:endParaRPr lang="tr-TR" sz="2200" dirty="0">
              <a:latin typeface="+mj-lt"/>
              <a:cs typeface="Calibri" pitchFamily="34" charset="0"/>
            </a:endParaRPr>
          </a:p>
          <a:p>
            <a:pPr algn="just"/>
            <a:r>
              <a:rPr lang="tr-TR" sz="2200" dirty="0" smtClean="0">
                <a:latin typeface="+mj-lt"/>
              </a:rPr>
              <a:t>Dekor tasarımı öykü aksiyonunun nasıl anlaşılacağını da şekillendirebilir; </a:t>
            </a:r>
            <a:r>
              <a:rPr lang="tr-TR" sz="2200" dirty="0" smtClean="0">
                <a:latin typeface="+mj-lt"/>
              </a:rPr>
              <a:t>yine dekorda öne çıkan renk </a:t>
            </a:r>
            <a:r>
              <a:rPr lang="tr-TR" sz="2200" dirty="0" smtClean="0">
                <a:latin typeface="+mj-lt"/>
              </a:rPr>
              <a:t>önemli bir anlatım aracı olarak kullanılabilir. Örneğin ünlü Fransız yönetmen </a:t>
            </a:r>
            <a:r>
              <a:rPr lang="tr-TR" sz="2200" dirty="0" err="1" smtClean="0">
                <a:latin typeface="+mj-lt"/>
              </a:rPr>
              <a:t>Jacques</a:t>
            </a:r>
            <a:r>
              <a:rPr lang="tr-TR" sz="2200" dirty="0" smtClean="0">
                <a:latin typeface="+mj-lt"/>
              </a:rPr>
              <a:t> </a:t>
            </a:r>
            <a:r>
              <a:rPr lang="tr-TR" sz="2200" dirty="0" err="1" smtClean="0">
                <a:latin typeface="+mj-lt"/>
              </a:rPr>
              <a:t>Tati’nin</a:t>
            </a:r>
            <a:r>
              <a:rPr lang="tr-TR" sz="2200" dirty="0" smtClean="0">
                <a:latin typeface="+mj-lt"/>
              </a:rPr>
              <a:t> </a:t>
            </a:r>
            <a:r>
              <a:rPr lang="tr-TR" sz="2200" i="1" dirty="0" smtClean="0">
                <a:latin typeface="+mj-lt"/>
              </a:rPr>
              <a:t>Play Time </a:t>
            </a:r>
            <a:r>
              <a:rPr lang="tr-TR" sz="2200" dirty="0" smtClean="0">
                <a:latin typeface="+mj-lt"/>
              </a:rPr>
              <a:t>filminin ilk bölümünde dekor ve kostümler siyah, kahverengi, gri gibi soğuk renklerden oluşurken ikinci bölümde canlı renkler kullanılmıştır. </a:t>
            </a:r>
            <a:r>
              <a:rPr lang="tr-TR" sz="2200" dirty="0" err="1" smtClean="0">
                <a:latin typeface="+mj-lt"/>
              </a:rPr>
              <a:t>Tati</a:t>
            </a:r>
            <a:r>
              <a:rPr lang="tr-TR" sz="2200" dirty="0" smtClean="0">
                <a:latin typeface="+mj-lt"/>
              </a:rPr>
              <a:t> bu şekilde kentteki değişimi ve dönüşümü anlatmak istemiştir.</a:t>
            </a:r>
          </a:p>
          <a:p>
            <a:pPr algn="just"/>
            <a:r>
              <a:rPr lang="tr-TR" sz="2200" dirty="0" smtClean="0">
                <a:latin typeface="+mj-lt"/>
              </a:rPr>
              <a:t>Dekor içinde kullanılan aksesuarlar da yönlendirme amacıyla kullanılabilir. Örneğin </a:t>
            </a:r>
            <a:r>
              <a:rPr lang="tr-TR" sz="2200" i="1" dirty="0" smtClean="0">
                <a:latin typeface="+mj-lt"/>
              </a:rPr>
              <a:t>Yurttaş </a:t>
            </a:r>
            <a:r>
              <a:rPr lang="tr-TR" sz="2200" i="1" dirty="0" err="1" smtClean="0">
                <a:latin typeface="+mj-lt"/>
              </a:rPr>
              <a:t>Kane</a:t>
            </a:r>
            <a:r>
              <a:rPr lang="tr-TR" sz="2200" i="1" dirty="0" smtClean="0">
                <a:latin typeface="+mj-lt"/>
              </a:rPr>
              <a:t> </a:t>
            </a:r>
            <a:r>
              <a:rPr lang="tr-TR" sz="2200" dirty="0" smtClean="0">
                <a:latin typeface="+mj-lt"/>
              </a:rPr>
              <a:t>(</a:t>
            </a:r>
            <a:r>
              <a:rPr lang="tr-TR" sz="2200" dirty="0" err="1" smtClean="0">
                <a:latin typeface="+mj-lt"/>
              </a:rPr>
              <a:t>Orson</a:t>
            </a:r>
            <a:r>
              <a:rPr lang="tr-TR" sz="2200" dirty="0" smtClean="0">
                <a:latin typeface="+mj-lt"/>
              </a:rPr>
              <a:t> </a:t>
            </a:r>
            <a:r>
              <a:rPr lang="tr-TR" sz="2200" dirty="0" err="1" smtClean="0">
                <a:latin typeface="+mj-lt"/>
              </a:rPr>
              <a:t>Welles</a:t>
            </a:r>
            <a:r>
              <a:rPr lang="tr-TR" sz="2200" dirty="0" smtClean="0">
                <a:latin typeface="+mj-lt"/>
              </a:rPr>
              <a:t>, 1941) </a:t>
            </a:r>
            <a:r>
              <a:rPr lang="tr-TR" sz="2200" dirty="0">
                <a:latin typeface="+mj-lt"/>
              </a:rPr>
              <a:t>filmindeki </a:t>
            </a:r>
            <a:r>
              <a:rPr lang="tr-TR" sz="2200" dirty="0" smtClean="0">
                <a:latin typeface="+mj-lt"/>
              </a:rPr>
              <a:t>kar küresi gibi. Aksesuar anlatı akışında bir motife dönüşebilir.  </a:t>
            </a:r>
            <a:endParaRPr lang="tr-TR" sz="2200" dirty="0">
              <a:latin typeface="+mj-lt"/>
            </a:endParaRPr>
          </a:p>
        </p:txBody>
      </p:sp>
    </p:spTree>
    <p:extLst>
      <p:ext uri="{BB962C8B-B14F-4D97-AF65-F5344CB8AC3E}">
        <p14:creationId xmlns:p14="http://schemas.microsoft.com/office/powerpoint/2010/main" xmlns="" val="1944962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577483"/>
          </a:xfrm>
        </p:spPr>
        <p:txBody>
          <a:bodyPr>
            <a:normAutofit fontScale="32500" lnSpcReduction="20000"/>
          </a:bodyPr>
          <a:lstStyle/>
          <a:p>
            <a:pPr marL="0" indent="0" algn="ctr">
              <a:buNone/>
            </a:pPr>
            <a:r>
              <a:rPr lang="tr-TR" sz="6800" dirty="0" smtClean="0">
                <a:latin typeface="+mj-lt"/>
              </a:rPr>
              <a:t>    </a:t>
            </a:r>
            <a:r>
              <a:rPr lang="tr-TR" sz="6800" b="1" dirty="0" smtClean="0">
                <a:latin typeface="+mj-lt"/>
              </a:rPr>
              <a:t>KOSTÜM VE MAKYAJ</a:t>
            </a:r>
          </a:p>
          <a:p>
            <a:pPr marL="0" indent="0">
              <a:buNone/>
            </a:pPr>
            <a:endParaRPr lang="tr-TR" sz="6800" b="1" dirty="0">
              <a:latin typeface="+mj-lt"/>
            </a:endParaRPr>
          </a:p>
          <a:p>
            <a:pPr algn="just"/>
            <a:r>
              <a:rPr lang="tr-TR" sz="6800" dirty="0" smtClean="0">
                <a:latin typeface="+mj-lt"/>
              </a:rPr>
              <a:t>Kostüm de filmde önemli işlevlere sahiptir; bir motif görevi görebilir, bir anlam malzemesi olabilir. Örneğin </a:t>
            </a:r>
            <a:r>
              <a:rPr lang="tr-TR" sz="6800" dirty="0" err="1" smtClean="0">
                <a:latin typeface="+mj-lt"/>
              </a:rPr>
              <a:t>Federico</a:t>
            </a:r>
            <a:r>
              <a:rPr lang="tr-TR" sz="6800" dirty="0" smtClean="0">
                <a:latin typeface="+mj-lt"/>
              </a:rPr>
              <a:t> Fellini’nin </a:t>
            </a:r>
            <a:r>
              <a:rPr lang="tr-TR" sz="6800" i="1" dirty="0" smtClean="0">
                <a:latin typeface="+mj-lt"/>
              </a:rPr>
              <a:t>8 ½ </a:t>
            </a:r>
            <a:r>
              <a:rPr lang="tr-TR" sz="6800" dirty="0" smtClean="0">
                <a:latin typeface="+mj-lt"/>
              </a:rPr>
              <a:t>(1963) filminde ana karakter </a:t>
            </a:r>
            <a:r>
              <a:rPr lang="tr-TR" sz="6800" dirty="0" err="1" smtClean="0">
                <a:latin typeface="+mj-lt"/>
              </a:rPr>
              <a:t>Guido’nun</a:t>
            </a:r>
            <a:r>
              <a:rPr lang="tr-TR" sz="6800" dirty="0" smtClean="0">
                <a:latin typeface="+mj-lt"/>
              </a:rPr>
              <a:t> güneş gözlükleri onun dünyayla arasına sınır koyan, onu dünyadan koruyan mecazi bir anlam </a:t>
            </a:r>
            <a:r>
              <a:rPr lang="tr-TR" sz="6800" dirty="0" smtClean="0">
                <a:latin typeface="+mj-lt"/>
              </a:rPr>
              <a:t>barındırır.</a:t>
            </a:r>
            <a:endParaRPr lang="tr-TR" sz="6800" dirty="0" smtClean="0">
              <a:latin typeface="+mj-lt"/>
            </a:endParaRPr>
          </a:p>
          <a:p>
            <a:pPr algn="just"/>
            <a:r>
              <a:rPr lang="tr-TR" sz="6800" dirty="0" smtClean="0">
                <a:latin typeface="+mj-lt"/>
              </a:rPr>
              <a:t>Kostüm anlatıyı </a:t>
            </a:r>
            <a:r>
              <a:rPr lang="tr-TR" sz="6800" dirty="0" smtClean="0">
                <a:latin typeface="+mj-lt"/>
              </a:rPr>
              <a:t>ve temayı destekleyebilir. Örneğin </a:t>
            </a:r>
            <a:r>
              <a:rPr lang="tr-TR" sz="6800" i="1" dirty="0" smtClean="0">
                <a:latin typeface="+mj-lt"/>
              </a:rPr>
              <a:t>Karanlığın Gölgesi </a:t>
            </a:r>
            <a:r>
              <a:rPr lang="tr-TR" sz="6800" dirty="0" smtClean="0">
                <a:latin typeface="+mj-lt"/>
              </a:rPr>
              <a:t>(</a:t>
            </a:r>
            <a:r>
              <a:rPr lang="tr-TR" sz="6800" dirty="0" err="1" smtClean="0">
                <a:latin typeface="+mj-lt"/>
              </a:rPr>
              <a:t>Roeg</a:t>
            </a:r>
            <a:r>
              <a:rPr lang="tr-TR" sz="6800" dirty="0" smtClean="0">
                <a:latin typeface="+mj-lt"/>
              </a:rPr>
              <a:t>, 1973) filmindeki parlak kırmızı yağmurluk, tekrar eden bir motif olarak kullanılır ve ana karakterin kızının ölümünden duyduğu suçluluğu sembolize eder. Kostümdeki değişimler karakterdeki dönüşümü göstermek için de kullanılabilmektedir.</a:t>
            </a:r>
          </a:p>
          <a:p>
            <a:pPr algn="just"/>
            <a:r>
              <a:rPr lang="tr-TR" sz="6800" dirty="0" smtClean="0">
                <a:latin typeface="+mj-lt"/>
              </a:rPr>
              <a:t>Makyaj da benzer biçimde mizansenin önemli bir öğesidir. Oyuncuların görünüşlerini güçlendirmek için kullanılmaktadır. Makyaj yüzü biçimlendirebilir, belli noktaları vurgulamak ya da gizlemek için kullanılabilir. Örneğin göz makyajı gözleri ve bakış yönünü vurgulamak için kullanılabilir; oyuncunun performansına katkıda bulunabilir.</a:t>
            </a:r>
          </a:p>
          <a:p>
            <a:pPr algn="just"/>
            <a:endParaRPr lang="tr-TR" dirty="0" smtClean="0">
              <a:latin typeface="+mj-lt"/>
            </a:endParaRPr>
          </a:p>
          <a:p>
            <a:endParaRPr lang="tr-TR" dirty="0">
              <a:latin typeface="+mj-lt"/>
            </a:endParaRPr>
          </a:p>
        </p:txBody>
      </p:sp>
    </p:spTree>
    <p:extLst>
      <p:ext uri="{BB962C8B-B14F-4D97-AF65-F5344CB8AC3E}">
        <p14:creationId xmlns:p14="http://schemas.microsoft.com/office/powerpoint/2010/main" xmlns="" val="490273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505475"/>
          </a:xfrm>
        </p:spPr>
        <p:txBody>
          <a:bodyPr>
            <a:noAutofit/>
          </a:bodyPr>
          <a:lstStyle/>
          <a:p>
            <a:r>
              <a:rPr lang="tr-TR" sz="2300" dirty="0" smtClean="0">
                <a:latin typeface="+mj-lt"/>
              </a:rPr>
              <a:t>Son </a:t>
            </a:r>
            <a:r>
              <a:rPr lang="tr-TR" sz="2300" dirty="0">
                <a:latin typeface="+mj-lt"/>
              </a:rPr>
              <a:t>dönemlerde korku ve bilimkurgu türünün </a:t>
            </a:r>
            <a:r>
              <a:rPr lang="tr-TR" sz="2300" dirty="0" smtClean="0">
                <a:latin typeface="+mj-lt"/>
              </a:rPr>
              <a:t>popülerliği, </a:t>
            </a:r>
            <a:r>
              <a:rPr lang="tr-TR" sz="2300" dirty="0">
                <a:latin typeface="+mj-lt"/>
              </a:rPr>
              <a:t>makyaj sanatındaki gelişmeleri yakından etkilemiştir.</a:t>
            </a:r>
          </a:p>
          <a:p>
            <a:pPr marL="0" indent="0" algn="ctr">
              <a:buNone/>
            </a:pPr>
            <a:r>
              <a:rPr lang="tr-TR" sz="2300" b="1" dirty="0" smtClean="0">
                <a:latin typeface="+mj-lt"/>
              </a:rPr>
              <a:t> </a:t>
            </a:r>
            <a:r>
              <a:rPr lang="tr-TR" sz="2300" b="1" dirty="0" smtClean="0">
                <a:latin typeface="+mj-lt"/>
              </a:rPr>
              <a:t>       </a:t>
            </a:r>
            <a:r>
              <a:rPr lang="tr-TR" sz="2300" b="1" dirty="0" smtClean="0">
                <a:latin typeface="+mj-lt"/>
              </a:rPr>
              <a:t>IŞIK</a:t>
            </a:r>
          </a:p>
          <a:p>
            <a:r>
              <a:rPr lang="tr-TR" sz="2300" dirty="0" smtClean="0">
                <a:latin typeface="+mj-lt"/>
              </a:rPr>
              <a:t>Görüntünün etkisi ışığın yönlendirmesiyle yakından ilişkilidir. Çerçeve içindeki aydınlık ve karanlık alanlar kompozisyonun oluşumuna yardım eder ve dikkati yönlendirir. Parlak aydınlatma dikkati bir yöne çekebilir ya da gölgelendirme bir şeyleri gizleyebilir.</a:t>
            </a:r>
          </a:p>
          <a:p>
            <a:r>
              <a:rPr lang="tr-TR" sz="2300" dirty="0" smtClean="0">
                <a:latin typeface="+mj-lt"/>
              </a:rPr>
              <a:t>Parlak noktalar ve gölgeler mekana dair duyguyu oluşturur. </a:t>
            </a:r>
          </a:p>
          <a:p>
            <a:pPr marL="0" indent="0">
              <a:buNone/>
            </a:pPr>
            <a:r>
              <a:rPr lang="tr-TR" sz="2300" dirty="0" smtClean="0">
                <a:latin typeface="+mj-lt"/>
              </a:rPr>
              <a:t>      Film ışığının dört önemli unsuru vardır:</a:t>
            </a:r>
          </a:p>
          <a:p>
            <a:pPr marL="514350" indent="-514350">
              <a:buFont typeface="+mj-lt"/>
              <a:buAutoNum type="arabicPeriod"/>
            </a:pPr>
            <a:r>
              <a:rPr lang="tr-TR" sz="2300" dirty="0" smtClean="0">
                <a:latin typeface="+mj-lt"/>
              </a:rPr>
              <a:t>Işığın niteliği</a:t>
            </a:r>
          </a:p>
          <a:p>
            <a:pPr marL="514350" indent="-514350">
              <a:buFont typeface="+mj-lt"/>
              <a:buAutoNum type="arabicPeriod"/>
            </a:pPr>
            <a:r>
              <a:rPr lang="tr-TR" sz="2300" dirty="0" smtClean="0">
                <a:latin typeface="+mj-lt"/>
              </a:rPr>
              <a:t>Işığın Yönü</a:t>
            </a:r>
          </a:p>
          <a:p>
            <a:pPr marL="514350" indent="-514350">
              <a:buFont typeface="+mj-lt"/>
              <a:buAutoNum type="arabicPeriod"/>
            </a:pPr>
            <a:r>
              <a:rPr lang="tr-TR" sz="2300" dirty="0" smtClean="0">
                <a:latin typeface="+mj-lt"/>
              </a:rPr>
              <a:t>Işığın Kaynağı</a:t>
            </a:r>
          </a:p>
          <a:p>
            <a:pPr marL="514350" indent="-514350">
              <a:buFont typeface="+mj-lt"/>
              <a:buAutoNum type="arabicPeriod"/>
            </a:pPr>
            <a:r>
              <a:rPr lang="tr-TR" sz="2300" dirty="0" smtClean="0">
                <a:latin typeface="+mj-lt"/>
              </a:rPr>
              <a:t>Işığın Rengi</a:t>
            </a:r>
            <a:endParaRPr lang="tr-TR" sz="2300" dirty="0">
              <a:latin typeface="+mj-lt"/>
            </a:endParaRPr>
          </a:p>
        </p:txBody>
      </p:sp>
    </p:spTree>
    <p:extLst>
      <p:ext uri="{BB962C8B-B14F-4D97-AF65-F5344CB8AC3E}">
        <p14:creationId xmlns:p14="http://schemas.microsoft.com/office/powerpoint/2010/main" xmlns="" val="2203026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577483"/>
          </a:xfrm>
        </p:spPr>
        <p:txBody>
          <a:bodyPr>
            <a:normAutofit fontScale="32500" lnSpcReduction="20000"/>
          </a:bodyPr>
          <a:lstStyle/>
          <a:p>
            <a:pPr>
              <a:lnSpc>
                <a:spcPct val="120000"/>
              </a:lnSpc>
            </a:pPr>
            <a:r>
              <a:rPr lang="tr-TR" sz="6200" b="1" dirty="0" smtClean="0">
                <a:latin typeface="+mj-lt"/>
              </a:rPr>
              <a:t>Işığın niteliği</a:t>
            </a:r>
            <a:r>
              <a:rPr lang="tr-TR" sz="6200" dirty="0" smtClean="0">
                <a:latin typeface="+mj-lt"/>
              </a:rPr>
              <a:t>, aydınlatmanın yoğunluğuyla ilişkilidir. Sert ışık net gölgeler, keskin kenarlar oluşturmaktadır. Yumuşak ışık ise daha yayılmış bir aydınlatma yaratır. Örneğin güneşli öğle saatleri sert ışık yaratırken bulutlu havalar yumuşak ışık yaratır. Yüksek kontrastlı sert ışık, kara filmlerde yoğun olarak kullanılmaktadır.</a:t>
            </a:r>
          </a:p>
          <a:p>
            <a:pPr>
              <a:lnSpc>
                <a:spcPct val="120000"/>
              </a:lnSpc>
            </a:pPr>
            <a:r>
              <a:rPr lang="tr-TR" sz="6500" b="1" dirty="0" smtClean="0">
                <a:latin typeface="+mj-lt"/>
              </a:rPr>
              <a:t>Işığın yönü</a:t>
            </a:r>
            <a:r>
              <a:rPr lang="tr-TR" sz="6500" dirty="0" smtClean="0">
                <a:latin typeface="+mj-lt"/>
              </a:rPr>
              <a:t>, ışık kaynağından nesneye giden yolu tanımlar. Önden aydınlatma, yandan aydınlatma, arkadan aydınlatma, alttan aydınlatma ve üstten aydınlatma gibi çeşitlere ayrılmaktadır.</a:t>
            </a:r>
          </a:p>
          <a:p>
            <a:pPr>
              <a:lnSpc>
                <a:spcPct val="120000"/>
              </a:lnSpc>
            </a:pPr>
            <a:r>
              <a:rPr lang="tr-TR" sz="6500" dirty="0" smtClean="0">
                <a:latin typeface="+mj-lt"/>
              </a:rPr>
              <a:t>Önden aydınlatma: Gölgeleri yok eder.</a:t>
            </a:r>
          </a:p>
          <a:p>
            <a:pPr>
              <a:lnSpc>
                <a:spcPct val="120000"/>
              </a:lnSpc>
            </a:pPr>
            <a:r>
              <a:rPr lang="tr-TR" sz="6500" dirty="0" smtClean="0">
                <a:latin typeface="+mj-lt"/>
              </a:rPr>
              <a:t>Yandan aydınlatma: Biçimi görünür hale getirir.</a:t>
            </a:r>
          </a:p>
          <a:p>
            <a:pPr>
              <a:lnSpc>
                <a:spcPct val="120000"/>
              </a:lnSpc>
            </a:pPr>
            <a:r>
              <a:rPr lang="tr-TR" sz="6500" dirty="0" smtClean="0">
                <a:latin typeface="+mj-lt"/>
              </a:rPr>
              <a:t>Arkadan aydınlatma: Işık arkadan gelir, tek bir ışık kaynağı kullanılırsa </a:t>
            </a:r>
            <a:r>
              <a:rPr lang="tr-TR" sz="6500" dirty="0" smtClean="0">
                <a:latin typeface="+mj-lt"/>
              </a:rPr>
              <a:t>siluetler </a:t>
            </a:r>
            <a:r>
              <a:rPr lang="tr-TR" sz="6500" dirty="0" smtClean="0">
                <a:latin typeface="+mj-lt"/>
              </a:rPr>
              <a:t>yaratır. Farklı kaynaklarla bir arada kullanılırsa konturlar yaratabilir. </a:t>
            </a:r>
          </a:p>
          <a:p>
            <a:pPr>
              <a:lnSpc>
                <a:spcPct val="120000"/>
              </a:lnSpc>
            </a:pPr>
            <a:r>
              <a:rPr lang="tr-TR" sz="6500" dirty="0" smtClean="0">
                <a:latin typeface="+mj-lt"/>
              </a:rPr>
              <a:t>Alttan aydınlatma: Işığın konunun altından gelmesidir. Korku efekti yaratmak için kullanılabilir.</a:t>
            </a:r>
          </a:p>
          <a:p>
            <a:pPr>
              <a:lnSpc>
                <a:spcPct val="120000"/>
              </a:lnSpc>
            </a:pPr>
            <a:r>
              <a:rPr lang="tr-TR" sz="6500" dirty="0" smtClean="0">
                <a:latin typeface="+mj-lt"/>
              </a:rPr>
              <a:t>Üstten aydınlatma: Işığın yukarıdan gelmesidir.</a:t>
            </a:r>
          </a:p>
          <a:p>
            <a:endParaRPr lang="tr-TR" dirty="0"/>
          </a:p>
        </p:txBody>
      </p:sp>
    </p:spTree>
    <p:extLst>
      <p:ext uri="{BB962C8B-B14F-4D97-AF65-F5344CB8AC3E}">
        <p14:creationId xmlns:p14="http://schemas.microsoft.com/office/powerpoint/2010/main" xmlns="" val="1211020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88640"/>
            <a:ext cx="8229600" cy="6192688"/>
          </a:xfrm>
        </p:spPr>
        <p:txBody>
          <a:bodyPr>
            <a:normAutofit fontScale="70000" lnSpcReduction="20000"/>
          </a:bodyPr>
          <a:lstStyle/>
          <a:p>
            <a:pPr algn="just">
              <a:lnSpc>
                <a:spcPct val="120000"/>
              </a:lnSpc>
            </a:pPr>
            <a:r>
              <a:rPr lang="tr-TR" b="1" dirty="0" smtClean="0">
                <a:latin typeface="+mj-lt"/>
              </a:rPr>
              <a:t>Işığın kaynağı </a:t>
            </a:r>
            <a:r>
              <a:rPr lang="tr-TR" dirty="0" smtClean="0">
                <a:latin typeface="+mj-lt"/>
              </a:rPr>
              <a:t>söz konusu olduğunda ise ana ışık ve dolgu ışıktan söz edilebilir.</a:t>
            </a:r>
          </a:p>
          <a:p>
            <a:pPr algn="just">
              <a:lnSpc>
                <a:spcPct val="120000"/>
              </a:lnSpc>
            </a:pPr>
            <a:r>
              <a:rPr lang="tr-TR" dirty="0" smtClean="0">
                <a:latin typeface="+mj-lt"/>
              </a:rPr>
              <a:t>Ana ışık: En güçlü, en parlak ışık kaynağıdır.</a:t>
            </a:r>
          </a:p>
          <a:p>
            <a:pPr algn="just">
              <a:lnSpc>
                <a:spcPct val="120000"/>
              </a:lnSpc>
            </a:pPr>
            <a:r>
              <a:rPr lang="tr-TR" dirty="0" smtClean="0">
                <a:latin typeface="+mj-lt"/>
              </a:rPr>
              <a:t>Dolgu ışık: Genelde ana ışığın diğer tarafına yerleştirilir. Ana ışıktan daha sönük ve yumuşaktır; ana ışığın oluşturduğu gölgeleri yumuşatır.</a:t>
            </a:r>
          </a:p>
          <a:p>
            <a:pPr algn="just">
              <a:lnSpc>
                <a:spcPct val="120000"/>
              </a:lnSpc>
            </a:pPr>
            <a:r>
              <a:rPr lang="tr-TR" dirty="0" smtClean="0">
                <a:latin typeface="+mj-lt"/>
              </a:rPr>
              <a:t>Klasik Hollywood filmleri genellikle ana ışık, dolgu ışık ve arka ışık olmak üzere üç noktalı aydınlatma kullanmaktadır. Böylece üç boyutlu bir görüntü yaratılabilmektedir.</a:t>
            </a:r>
          </a:p>
          <a:p>
            <a:pPr algn="just">
              <a:lnSpc>
                <a:spcPct val="120000"/>
              </a:lnSpc>
            </a:pPr>
            <a:r>
              <a:rPr lang="tr-TR" b="1" dirty="0" smtClean="0">
                <a:latin typeface="+mj-lt"/>
              </a:rPr>
              <a:t>Işığın rengi </a:t>
            </a:r>
            <a:r>
              <a:rPr lang="tr-TR" dirty="0" smtClean="0">
                <a:latin typeface="+mj-lt"/>
              </a:rPr>
              <a:t>ışık kaynağı önüne yerleştirilen filtrelerle değiştirilebilir. Örneğin </a:t>
            </a:r>
            <a:r>
              <a:rPr lang="tr-TR" dirty="0" err="1" smtClean="0">
                <a:latin typeface="+mj-lt"/>
              </a:rPr>
              <a:t>Eisenstein</a:t>
            </a:r>
            <a:r>
              <a:rPr lang="tr-TR" dirty="0" smtClean="0">
                <a:latin typeface="+mj-lt"/>
              </a:rPr>
              <a:t> </a:t>
            </a:r>
            <a:r>
              <a:rPr lang="tr-TR" i="1" dirty="0" smtClean="0">
                <a:latin typeface="+mj-lt"/>
              </a:rPr>
              <a:t>Korkunç </a:t>
            </a:r>
            <a:r>
              <a:rPr lang="tr-TR" i="1" dirty="0" err="1" smtClean="0">
                <a:latin typeface="+mj-lt"/>
              </a:rPr>
              <a:t>Ivan</a:t>
            </a:r>
            <a:r>
              <a:rPr lang="tr-TR" i="1" dirty="0" smtClean="0">
                <a:latin typeface="+mj-lt"/>
              </a:rPr>
              <a:t> II </a:t>
            </a:r>
            <a:r>
              <a:rPr lang="tr-TR" dirty="0" smtClean="0">
                <a:latin typeface="+mj-lt"/>
              </a:rPr>
              <a:t>filminde karakterin yaşadığı dehşeti oyuncunun üzerinde beliren mavi ışıkla görselleştirmiştir.</a:t>
            </a:r>
          </a:p>
          <a:p>
            <a:pPr algn="just">
              <a:lnSpc>
                <a:spcPct val="120000"/>
              </a:lnSpc>
            </a:pPr>
            <a:r>
              <a:rPr lang="tr-TR" dirty="0" smtClean="0">
                <a:latin typeface="+mj-lt"/>
              </a:rPr>
              <a:t>Görüldüğü gibi ışığın niteliği, yönü, kaynağı ve rengi mizanseni doğrudan etkilemekte ve önemli bir anlatım aracı olarak kullanılabilmektedir. Işıklandırma görüntüye derinlik katmakta, yönetmenin/görüntü yönetmeninin yaratmak istediği etkiye bağlı olarak düşük ya da yüksek düzeyli olabilmektedir.</a:t>
            </a:r>
          </a:p>
        </p:txBody>
      </p:sp>
    </p:spTree>
    <p:extLst>
      <p:ext uri="{BB962C8B-B14F-4D97-AF65-F5344CB8AC3E}">
        <p14:creationId xmlns:p14="http://schemas.microsoft.com/office/powerpoint/2010/main" xmlns="" val="549493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793507"/>
          </a:xfrm>
        </p:spPr>
        <p:txBody>
          <a:bodyPr>
            <a:normAutofit fontScale="92500"/>
          </a:bodyPr>
          <a:lstStyle/>
          <a:p>
            <a:pPr algn="ctr">
              <a:buNone/>
            </a:pPr>
            <a:r>
              <a:rPr lang="tr-TR" sz="2200" b="1" dirty="0" smtClean="0">
                <a:latin typeface="+mj-lt"/>
              </a:rPr>
              <a:t>SAHNELEME: OYUNCULUK PERFORMANSI</a:t>
            </a:r>
          </a:p>
          <a:p>
            <a:pPr algn="just"/>
            <a:r>
              <a:rPr lang="tr-TR" sz="2200" dirty="0" smtClean="0">
                <a:latin typeface="+mj-lt"/>
              </a:rPr>
              <a:t>Yönetmen mizansen içindeki figürlerin hareketini kontrol etmektedir. Figürlerin hareketleri, yüz ifadeleri anlamın kurucu unsurlarındandır.</a:t>
            </a:r>
          </a:p>
          <a:p>
            <a:pPr algn="just"/>
            <a:r>
              <a:rPr lang="tr-TR" sz="2200" dirty="0" smtClean="0">
                <a:latin typeface="+mj-lt"/>
              </a:rPr>
              <a:t>Bir oyuncunun performansı görünüş, jest gibi görsel öğelerden ve sesten oluşur. Performans genellikle gerçekçi olup olmadığına ilişkin kriterler açısından değerlendirilmektedir. Örneğin </a:t>
            </a:r>
            <a:r>
              <a:rPr lang="tr-TR" sz="2200" dirty="0" err="1" smtClean="0">
                <a:latin typeface="+mj-lt"/>
              </a:rPr>
              <a:t>metod</a:t>
            </a:r>
            <a:r>
              <a:rPr lang="tr-TR" sz="2200" dirty="0" smtClean="0">
                <a:latin typeface="+mj-lt"/>
              </a:rPr>
              <a:t> oyunculuğu genellikle yalınlıkla ve doğallıkla,  oyuncunun canlandırdığı karakterin duygularını düşüncelerini içselleştirilmesiyle tanımlanmış; gerçekçi bir yöntem olarak görülmüştür. Ancak gerçekçiliği belirleyen kriterler zamanla değişebilmektedir. Performansın filmin bağlamı içinde değerlendirilmesi de önemlidir. Örneğin </a:t>
            </a:r>
            <a:r>
              <a:rPr lang="tr-TR" sz="2200" i="1" dirty="0" smtClean="0">
                <a:latin typeface="+mj-lt"/>
              </a:rPr>
              <a:t>Truman Show </a:t>
            </a:r>
            <a:r>
              <a:rPr lang="tr-TR" sz="2200" dirty="0" smtClean="0">
                <a:latin typeface="+mj-lt"/>
              </a:rPr>
              <a:t>(Andrew </a:t>
            </a:r>
            <a:r>
              <a:rPr lang="tr-TR" sz="2200" dirty="0" err="1" smtClean="0">
                <a:latin typeface="+mj-lt"/>
              </a:rPr>
              <a:t>Niccol</a:t>
            </a:r>
            <a:r>
              <a:rPr lang="tr-TR" sz="2200" dirty="0" smtClean="0">
                <a:latin typeface="+mj-lt"/>
              </a:rPr>
              <a:t>, 1998) filminde </a:t>
            </a:r>
            <a:r>
              <a:rPr lang="tr-TR" sz="2200" dirty="0" err="1" smtClean="0">
                <a:latin typeface="+mj-lt"/>
              </a:rPr>
              <a:t>Jim</a:t>
            </a:r>
            <a:r>
              <a:rPr lang="tr-TR" sz="2200" dirty="0" smtClean="0">
                <a:latin typeface="+mj-lt"/>
              </a:rPr>
              <a:t> </a:t>
            </a:r>
            <a:r>
              <a:rPr lang="tr-TR" sz="2200" dirty="0" err="1" smtClean="0">
                <a:latin typeface="+mj-lt"/>
              </a:rPr>
              <a:t>Carrey’nin</a:t>
            </a:r>
            <a:r>
              <a:rPr lang="tr-TR" sz="2200" dirty="0" smtClean="0">
                <a:latin typeface="+mj-lt"/>
              </a:rPr>
              <a:t> performansı gerçekçilik çerçevesinde değerlendirilmiş ve eleştirilerle karşılaşmıştır. Ancak filmin anlatısı ve bağlamı göz önüne alındığında oyunculuk performansının bağlama uygun olduğu görülmektedir.  </a:t>
            </a:r>
          </a:p>
          <a:p>
            <a:pPr algn="just"/>
            <a:r>
              <a:rPr lang="tr-TR" sz="2200" dirty="0" smtClean="0">
                <a:latin typeface="+mj-lt"/>
              </a:rPr>
              <a:t>Bir performansın bağlamı filmsel tekniklerle biçimlendirilebilir. Örneğin kurgu tekniği oyuncunun parçalar halinde oynamasını sağlar. Sahne alternatiflerle çekilip en iyi oyunculuk performansı seçilebilir.</a:t>
            </a:r>
          </a:p>
          <a:p>
            <a:endParaRPr lang="tr-TR" dirty="0"/>
          </a:p>
        </p:txBody>
      </p:sp>
    </p:spTree>
    <p:extLst>
      <p:ext uri="{BB962C8B-B14F-4D97-AF65-F5344CB8AC3E}">
        <p14:creationId xmlns:p14="http://schemas.microsoft.com/office/powerpoint/2010/main" xmlns="" val="3501756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3200" b="1" dirty="0" smtClean="0"/>
              <a:t/>
            </a:r>
            <a:br>
              <a:rPr lang="tr-TR" sz="3200" b="1" dirty="0" smtClean="0"/>
            </a:br>
            <a:r>
              <a:rPr lang="tr-TR" sz="3200" b="1" dirty="0"/>
              <a:t/>
            </a:r>
            <a:br>
              <a:rPr lang="tr-TR" sz="3200" b="1" dirty="0"/>
            </a:br>
            <a:r>
              <a:rPr lang="tr-TR" sz="3200" b="1" dirty="0" smtClean="0"/>
              <a:t>    </a:t>
            </a:r>
            <a:r>
              <a:rPr lang="tr-TR" sz="2700" b="1" dirty="0" smtClean="0"/>
              <a:t>KAYNAKÇA</a:t>
            </a:r>
            <a:r>
              <a:rPr lang="tr-TR" sz="3200" b="1" dirty="0" smtClean="0"/>
              <a:t/>
            </a:r>
            <a:br>
              <a:rPr lang="tr-TR" sz="3200" b="1" dirty="0" smtClean="0"/>
            </a:br>
            <a:endParaRPr lang="tr-TR" sz="3200" b="1" dirty="0"/>
          </a:p>
        </p:txBody>
      </p:sp>
      <p:sp>
        <p:nvSpPr>
          <p:cNvPr id="3" name="İçerik Yer Tutucusu 2"/>
          <p:cNvSpPr>
            <a:spLocks noGrp="1"/>
          </p:cNvSpPr>
          <p:nvPr>
            <p:ph idx="1"/>
          </p:nvPr>
        </p:nvSpPr>
        <p:spPr/>
        <p:txBody>
          <a:bodyPr/>
          <a:lstStyle/>
          <a:p>
            <a:r>
              <a:rPr lang="tr-TR" sz="2400" dirty="0" err="1" smtClean="0">
                <a:latin typeface="+mj-lt"/>
              </a:rPr>
              <a:t>Bordwell</a:t>
            </a:r>
            <a:r>
              <a:rPr lang="tr-TR" sz="2400" dirty="0" smtClean="0">
                <a:latin typeface="+mj-lt"/>
              </a:rPr>
              <a:t>, D. &amp; </a:t>
            </a:r>
            <a:r>
              <a:rPr lang="tr-TR" sz="2400" dirty="0" err="1" smtClean="0">
                <a:latin typeface="+mj-lt"/>
              </a:rPr>
              <a:t>Thompson</a:t>
            </a:r>
            <a:r>
              <a:rPr lang="tr-TR" sz="2400" dirty="0" smtClean="0">
                <a:latin typeface="+mj-lt"/>
              </a:rPr>
              <a:t>, C. (2012) </a:t>
            </a:r>
            <a:r>
              <a:rPr lang="tr-TR" sz="2400" i="1" dirty="0" smtClean="0">
                <a:latin typeface="+mj-lt"/>
              </a:rPr>
              <a:t>Film Sanatı. </a:t>
            </a:r>
            <a:r>
              <a:rPr lang="tr-TR" sz="2400" dirty="0" smtClean="0">
                <a:latin typeface="+mj-lt"/>
              </a:rPr>
              <a:t>(Çev. E. </a:t>
            </a:r>
            <a:r>
              <a:rPr lang="tr-TR" sz="2400" dirty="0" err="1" smtClean="0">
                <a:latin typeface="+mj-lt"/>
              </a:rPr>
              <a:t>Yılmaz&amp;E</a:t>
            </a:r>
            <a:r>
              <a:rPr lang="tr-TR" sz="2400" dirty="0" smtClean="0">
                <a:latin typeface="+mj-lt"/>
              </a:rPr>
              <a:t>. S. Onat). İstanbul: </a:t>
            </a:r>
            <a:r>
              <a:rPr lang="tr-TR" sz="2400" dirty="0" err="1" smtClean="0">
                <a:latin typeface="+mj-lt"/>
              </a:rPr>
              <a:t>DeKi</a:t>
            </a:r>
            <a:r>
              <a:rPr lang="tr-TR" sz="2400" dirty="0" smtClean="0">
                <a:latin typeface="+mj-lt"/>
              </a:rPr>
              <a:t>.</a:t>
            </a:r>
          </a:p>
          <a:p>
            <a:r>
              <a:rPr lang="tr-TR" sz="2400" dirty="0" err="1" smtClean="0">
                <a:latin typeface="+mj-lt"/>
              </a:rPr>
              <a:t>Buckland</a:t>
            </a:r>
            <a:r>
              <a:rPr lang="tr-TR" sz="2400" dirty="0" smtClean="0">
                <a:latin typeface="+mj-lt"/>
              </a:rPr>
              <a:t>, W. (2018). </a:t>
            </a:r>
            <a:r>
              <a:rPr lang="tr-TR" sz="2400" i="1" dirty="0" smtClean="0">
                <a:latin typeface="+mj-lt"/>
              </a:rPr>
              <a:t>Sinemayı Anlamak</a:t>
            </a:r>
            <a:r>
              <a:rPr lang="tr-TR" sz="2400" dirty="0" smtClean="0">
                <a:latin typeface="+mj-lt"/>
              </a:rPr>
              <a:t>. (Çev. T. </a:t>
            </a:r>
            <a:r>
              <a:rPr lang="tr-TR" sz="2400" dirty="0" err="1" smtClean="0">
                <a:latin typeface="+mj-lt"/>
              </a:rPr>
              <a:t>Göbekçin</a:t>
            </a:r>
            <a:r>
              <a:rPr lang="tr-TR" sz="2400" dirty="0" smtClean="0">
                <a:latin typeface="+mj-lt"/>
              </a:rPr>
              <a:t>). İstanbul: Hayalperest.</a:t>
            </a:r>
          </a:p>
          <a:p>
            <a:r>
              <a:rPr lang="tr-TR" sz="2400" dirty="0" err="1" smtClean="0">
                <a:latin typeface="+mj-lt"/>
              </a:rPr>
              <a:t>Hayward</a:t>
            </a:r>
            <a:r>
              <a:rPr lang="tr-TR" sz="2400" dirty="0" smtClean="0">
                <a:latin typeface="+mj-lt"/>
              </a:rPr>
              <a:t>, S. (2012). </a:t>
            </a:r>
            <a:r>
              <a:rPr lang="tr-TR" sz="2400" i="1" dirty="0" smtClean="0">
                <a:latin typeface="+mj-lt"/>
              </a:rPr>
              <a:t>Sinemanın Temel Kavramları</a:t>
            </a:r>
            <a:r>
              <a:rPr lang="tr-TR" sz="2400" dirty="0" smtClean="0">
                <a:latin typeface="+mj-lt"/>
              </a:rPr>
              <a:t>. (Çev. U. </a:t>
            </a:r>
            <a:r>
              <a:rPr lang="tr-TR" sz="2400" dirty="0" err="1" smtClean="0">
                <a:latin typeface="+mj-lt"/>
              </a:rPr>
              <a:t>Kutay&amp;M</a:t>
            </a:r>
            <a:r>
              <a:rPr lang="tr-TR" sz="2400" dirty="0" smtClean="0">
                <a:latin typeface="+mj-lt"/>
              </a:rPr>
              <a:t>. Çavuş). İstanbul: Es.</a:t>
            </a:r>
          </a:p>
          <a:p>
            <a:endParaRPr lang="tr-TR" dirty="0">
              <a:latin typeface="+mj-lt"/>
            </a:endParaRPr>
          </a:p>
        </p:txBody>
      </p:sp>
    </p:spTree>
    <p:extLst>
      <p:ext uri="{BB962C8B-B14F-4D97-AF65-F5344CB8AC3E}">
        <p14:creationId xmlns:p14="http://schemas.microsoft.com/office/powerpoint/2010/main" xmlns="" val="207414964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1626</TotalTime>
  <Words>969</Words>
  <Application>Microsoft Office PowerPoint</Application>
  <PresentationFormat>Ekran Gösterisi (4:3)</PresentationFormat>
  <Paragraphs>44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MİZANSEN ELEŞTİRİSİ</vt:lpstr>
      <vt:lpstr>Slayt 2</vt:lpstr>
      <vt:lpstr>Slayt 3</vt:lpstr>
      <vt:lpstr>Slayt 4</vt:lpstr>
      <vt:lpstr>Slayt 5</vt:lpstr>
      <vt:lpstr>Slayt 6</vt:lpstr>
      <vt:lpstr>Slayt 7</vt:lpstr>
      <vt:lpstr>      KAYNAKÇA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145</cp:revision>
  <dcterms:created xsi:type="dcterms:W3CDTF">2018-10-25T18:01:29Z</dcterms:created>
  <dcterms:modified xsi:type="dcterms:W3CDTF">2020-05-12T17:50:48Z</dcterms:modified>
</cp:coreProperties>
</file>