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B7A51C-BBFD-431F-8969-307026CE70C0}" type="datetimeFigureOut">
              <a:rPr lang="tr-TR" smtClean="0"/>
              <a:t>09.01.2018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AE05BE-FB16-4F7C-9DDC-E9E663196703}" type="slidenum">
              <a:rPr lang="tr-TR" smtClean="0"/>
              <a:t>‹#›</a:t>
            </a:fld>
            <a:endParaRPr lang="tr-TR"/>
          </a:p>
        </p:txBody>
      </p:sp>
    </p:spTree>
    <p:extLst>
      <p:ext uri="{BB962C8B-B14F-4D97-AF65-F5344CB8AC3E}">
        <p14:creationId xmlns:p14="http://schemas.microsoft.com/office/powerpoint/2010/main" val="3312262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975309C-8E55-4DE7-B000-91A131E61912}"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0135171-0A49-4829-949C-44552456D49D}"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4908603-2729-4A7B-8DAC-5C587A19CDB9}"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2C9A548-53C0-45E6-8BCB-0FC0DA8D7D4E}"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15CD928-CD54-44DF-AECF-F3AB5FBFF77B}"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 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29FAFC1-FE91-4561-84DA-3A2E2DE981D5}"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3264A0A-848B-4B6F-A147-2FC0A7965303}" type="datetime1">
              <a:rPr lang="tr-TR" smtClean="0"/>
              <a:t>09.01.2018</a:t>
            </a:fld>
            <a:endParaRPr lang="tr-TR"/>
          </a:p>
        </p:txBody>
      </p:sp>
      <p:sp>
        <p:nvSpPr>
          <p:cNvPr id="8" name="7 Altbilgi Yer Tutucusu"/>
          <p:cNvSpPr>
            <a:spLocks noGrp="1"/>
          </p:cNvSpPr>
          <p:nvPr>
            <p:ph type="ftr" sz="quarter" idx="11"/>
          </p:nvPr>
        </p:nvSpPr>
        <p:spPr/>
        <p:txBody>
          <a:bodyPr/>
          <a:lstStyle/>
          <a:p>
            <a:r>
              <a:rPr lang="tr-TR" smtClean="0"/>
              <a:t>Film Türleri / Prof. Dr. S. Ruken Öztürk</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F6B095B-DADC-40CE-8B0A-E46523953354}" type="datetime1">
              <a:rPr lang="tr-TR" smtClean="0"/>
              <a:t>09.01.2018</a:t>
            </a:fld>
            <a:endParaRPr lang="tr-TR"/>
          </a:p>
        </p:txBody>
      </p:sp>
      <p:sp>
        <p:nvSpPr>
          <p:cNvPr id="4" name="3 Altbilgi Yer Tutucusu"/>
          <p:cNvSpPr>
            <a:spLocks noGrp="1"/>
          </p:cNvSpPr>
          <p:nvPr>
            <p:ph type="ftr" sz="quarter" idx="11"/>
          </p:nvPr>
        </p:nvSpPr>
        <p:spPr/>
        <p:txBody>
          <a:bodyPr/>
          <a:lstStyle/>
          <a:p>
            <a:r>
              <a:rPr lang="tr-TR" smtClean="0"/>
              <a:t>Film Türleri / Prof. Dr. S. Ruken Öztürk</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F5B122C-A105-4880-A080-545730069FE3}" type="datetime1">
              <a:rPr lang="tr-TR" smtClean="0"/>
              <a:t>09.01.2018</a:t>
            </a:fld>
            <a:endParaRPr lang="tr-TR"/>
          </a:p>
        </p:txBody>
      </p:sp>
      <p:sp>
        <p:nvSpPr>
          <p:cNvPr id="3" name="2 Altbilgi Yer Tutucusu"/>
          <p:cNvSpPr>
            <a:spLocks noGrp="1"/>
          </p:cNvSpPr>
          <p:nvPr>
            <p:ph type="ftr" sz="quarter" idx="11"/>
          </p:nvPr>
        </p:nvSpPr>
        <p:spPr/>
        <p:txBody>
          <a:bodyPr/>
          <a:lstStyle/>
          <a:p>
            <a:r>
              <a:rPr lang="tr-TR" smtClean="0"/>
              <a:t>Film Türleri / Prof. Dr. S. Ruken Öztürk</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8D948E4-74CE-465A-B532-623E718A6C1F}"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F2B669D-C1C6-4FDD-8B7E-3E982D6FBABE}"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 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C2B8B-1E58-4008-920B-436094F4B9F3}" type="datetime1">
              <a:rPr lang="tr-TR" smtClean="0"/>
              <a:t>09.01.2018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Film Türleri / Prof. Dr. S. Ruken Öztürk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5DA3Fu5z_m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548681"/>
            <a:ext cx="7772400" cy="1152127"/>
          </a:xfrm>
        </p:spPr>
        <p:txBody>
          <a:bodyPr>
            <a:noAutofit/>
          </a:bodyPr>
          <a:lstStyle/>
          <a:p>
            <a:pPr lvl="0"/>
            <a:r>
              <a:rPr lang="tr-TR" sz="2800" u="sng" dirty="0" smtClean="0">
                <a:latin typeface="Arial Black" panose="020B0A04020102020204" pitchFamily="34" charset="0"/>
                <a:cs typeface="Times New Roman" panose="02020603050405020304" pitchFamily="18" charset="0"/>
              </a:rPr>
              <a:t/>
            </a:r>
            <a:br>
              <a:rPr lang="tr-TR" sz="2800" u="sng" dirty="0" smtClean="0">
                <a:latin typeface="Arial Black" panose="020B0A04020102020204" pitchFamily="34" charset="0"/>
                <a:cs typeface="Times New Roman" panose="02020603050405020304" pitchFamily="18" charset="0"/>
              </a:rPr>
            </a:br>
            <a:r>
              <a:rPr lang="tr-TR" sz="2800" b="1" dirty="0" smtClean="0">
                <a:latin typeface="Arial Black" panose="020B0A04020102020204" pitchFamily="34" charset="0"/>
                <a:cs typeface="Times New Roman" panose="02020603050405020304" pitchFamily="18" charset="0"/>
              </a:rPr>
              <a:t>Melodramlar</a:t>
            </a:r>
            <a:r>
              <a:rPr lang="tr-TR" sz="2800" u="sng" dirty="0">
                <a:latin typeface="Arial Black" panose="020B0A04020102020204" pitchFamily="34" charset="0"/>
                <a:cs typeface="Times New Roman" panose="02020603050405020304" pitchFamily="18" charset="0"/>
              </a:rPr>
              <a:t/>
            </a:r>
            <a:br>
              <a:rPr lang="tr-TR" sz="2800" u="sng" dirty="0">
                <a:latin typeface="Arial Black" panose="020B0A04020102020204" pitchFamily="34" charset="0"/>
                <a:cs typeface="Times New Roman" panose="02020603050405020304" pitchFamily="18" charset="0"/>
              </a:rPr>
            </a:br>
            <a:endParaRPr lang="tr-TR" sz="2800" dirty="0">
              <a:latin typeface="Arial Black" panose="020B0A04020102020204" pitchFamily="34" charset="0"/>
              <a:cs typeface="Times New Roman" panose="02020603050405020304" pitchFamily="18" charset="0"/>
            </a:endParaRPr>
          </a:p>
        </p:txBody>
      </p:sp>
      <p:sp>
        <p:nvSpPr>
          <p:cNvPr id="3" name="Alt Başlık 2"/>
          <p:cNvSpPr>
            <a:spLocks noGrp="1"/>
          </p:cNvSpPr>
          <p:nvPr>
            <p:ph type="subTitle" idx="1"/>
          </p:nvPr>
        </p:nvSpPr>
        <p:spPr>
          <a:xfrm>
            <a:off x="1331640" y="1700808"/>
            <a:ext cx="6400800" cy="4392488"/>
          </a:xfrm>
        </p:spPr>
        <p:txBody>
          <a:bodyPr>
            <a:normAutofit/>
          </a:bodyPr>
          <a:lstStyle/>
          <a:p>
            <a:pPr algn="just"/>
            <a:r>
              <a:rPr lang="tr-TR" sz="2000" dirty="0" smtClean="0">
                <a:solidFill>
                  <a:schemeClr val="tx1"/>
                </a:solidFill>
                <a:latin typeface="Times New Roman" panose="02020603050405020304" pitchFamily="18" charset="0"/>
                <a:cs typeface="Times New Roman" panose="02020603050405020304" pitchFamily="18" charset="0"/>
              </a:rPr>
              <a:t>Kökeni ortaçağa kadar uzanır. Susan </a:t>
            </a:r>
            <a:r>
              <a:rPr lang="tr-TR" sz="2000" dirty="0" err="1" smtClean="0">
                <a:solidFill>
                  <a:schemeClr val="tx1"/>
                </a:solidFill>
                <a:latin typeface="Times New Roman" panose="02020603050405020304" pitchFamily="18" charset="0"/>
                <a:cs typeface="Times New Roman" panose="02020603050405020304" pitchFamily="18" charset="0"/>
              </a:rPr>
              <a:t>Hayward’ın</a:t>
            </a:r>
            <a:r>
              <a:rPr lang="tr-TR" sz="2000" dirty="0" smtClean="0">
                <a:solidFill>
                  <a:schemeClr val="tx1"/>
                </a:solidFill>
                <a:latin typeface="Times New Roman" panose="02020603050405020304" pitchFamily="18" charset="0"/>
                <a:cs typeface="Times New Roman" panose="02020603050405020304" pitchFamily="18" charset="0"/>
              </a:rPr>
              <a:t> da belirttiği gibi 18. ve 19. yüzyıl Fransız ve İngiliz edebiyatında yaygındır. Aile ilişkileri, engellenmiş aşklar ve zorunlu evlilikler konusunda iyi ahlak ve temiz vicdan kodları üzerine kurulmuş olan bu tür </a:t>
            </a:r>
            <a:r>
              <a:rPr lang="tr-TR" sz="2000" dirty="0" err="1" smtClean="0">
                <a:solidFill>
                  <a:schemeClr val="tx1"/>
                </a:solidFill>
                <a:latin typeface="Times New Roman" panose="02020603050405020304" pitchFamily="18" charset="0"/>
                <a:cs typeface="Times New Roman" panose="02020603050405020304" pitchFamily="18" charset="0"/>
              </a:rPr>
              <a:t>modernizmin</a:t>
            </a:r>
            <a:r>
              <a:rPr lang="tr-TR" sz="2000" dirty="0" smtClean="0">
                <a:solidFill>
                  <a:schemeClr val="tx1"/>
                </a:solidFill>
                <a:latin typeface="Times New Roman" panose="02020603050405020304" pitchFamily="18" charset="0"/>
                <a:cs typeface="Times New Roman" panose="02020603050405020304" pitchFamily="18" charset="0"/>
              </a:rPr>
              <a:t> yükselişiyle aynı döneme denk düşer. Aileye ve ahlaki değerlere odaklanır. Bu tür kadın izleyiciyi hedeflediği için çok sayıda, zengin nesne ve dekor gerekir. Mizansen için büyük paralar harcanabilir. Türün tarihinde önce küçümsendiğini, 1970’ler sonrasında üzerine çalışmalar yapıldığını görüyoruz. Altın çağı 1930-60 arasındadır (</a:t>
            </a:r>
            <a:r>
              <a:rPr lang="tr-TR" sz="2000" dirty="0" err="1">
                <a:solidFill>
                  <a:schemeClr val="tx1"/>
                </a:solidFill>
                <a:latin typeface="Times New Roman" panose="02020603050405020304" pitchFamily="18" charset="0"/>
                <a:cs typeface="Times New Roman" panose="02020603050405020304" pitchFamily="18" charset="0"/>
              </a:rPr>
              <a:t>H</a:t>
            </a:r>
            <a:r>
              <a:rPr lang="tr-TR" sz="2000" dirty="0" err="1" smtClean="0">
                <a:solidFill>
                  <a:schemeClr val="tx1"/>
                </a:solidFill>
                <a:latin typeface="Times New Roman" panose="02020603050405020304" pitchFamily="18" charset="0"/>
                <a:cs typeface="Times New Roman" panose="02020603050405020304" pitchFamily="18" charset="0"/>
              </a:rPr>
              <a:t>ayward</a:t>
            </a:r>
            <a:r>
              <a:rPr lang="tr-TR" sz="2000" dirty="0">
                <a:solidFill>
                  <a:schemeClr val="tx1"/>
                </a:solidFill>
                <a:latin typeface="Times New Roman" panose="02020603050405020304" pitchFamily="18" charset="0"/>
                <a:cs typeface="Times New Roman" panose="02020603050405020304" pitchFamily="18" charset="0"/>
              </a:rPr>
              <a:t>, </a:t>
            </a:r>
            <a:r>
              <a:rPr lang="tr-TR" sz="2000" dirty="0" smtClean="0">
                <a:solidFill>
                  <a:schemeClr val="tx1"/>
                </a:solidFill>
                <a:latin typeface="Times New Roman" panose="02020603050405020304" pitchFamily="18" charset="0"/>
                <a:cs typeface="Times New Roman" panose="02020603050405020304" pitchFamily="18" charset="0"/>
              </a:rPr>
              <a:t>s</a:t>
            </a:r>
            <a:r>
              <a:rPr lang="tr-TR" sz="2000" dirty="0">
                <a:solidFill>
                  <a:schemeClr val="tx1"/>
                </a:solidFill>
                <a:latin typeface="Times New Roman" panose="02020603050405020304" pitchFamily="18" charset="0"/>
                <a:cs typeface="Times New Roman" panose="02020603050405020304" pitchFamily="18" charset="0"/>
              </a:rPr>
              <a:t>. 279-295</a:t>
            </a:r>
            <a:r>
              <a:rPr lang="tr-TR" sz="2000" dirty="0" smtClean="0">
                <a:solidFill>
                  <a:schemeClr val="tx1"/>
                </a:solidFill>
                <a:latin typeface="Times New Roman" panose="02020603050405020304" pitchFamily="18" charset="0"/>
                <a:cs typeface="Times New Roman" panose="02020603050405020304" pitchFamily="18" charset="0"/>
              </a:rPr>
              <a:t>). </a:t>
            </a:r>
            <a:endParaRPr lang="tr-TR" sz="2000" dirty="0">
              <a:solidFill>
                <a:schemeClr val="tx1"/>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968080"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673807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lvl="0"/>
            <a:r>
              <a:rPr lang="tr-TR" sz="2400" dirty="0" smtClean="0">
                <a:latin typeface="Arial Narrow" panose="020B0606020202030204" pitchFamily="34" charset="0"/>
                <a:cs typeface="Times New Roman" panose="02020603050405020304" pitchFamily="18" charset="0"/>
              </a:rPr>
              <a:t>Yine </a:t>
            </a:r>
            <a:r>
              <a:rPr lang="tr-TR" sz="2400" dirty="0">
                <a:latin typeface="Arial Narrow" panose="020B0606020202030204" pitchFamily="34" charset="0"/>
                <a:cs typeface="Times New Roman" panose="02020603050405020304" pitchFamily="18" charset="0"/>
              </a:rPr>
              <a:t>Susan </a:t>
            </a:r>
            <a:r>
              <a:rPr lang="tr-TR" sz="2400" dirty="0" err="1" smtClean="0">
                <a:latin typeface="Arial Narrow" panose="020B0606020202030204" pitchFamily="34" charset="0"/>
                <a:cs typeface="Times New Roman" panose="02020603050405020304" pitchFamily="18" charset="0"/>
              </a:rPr>
              <a:t>Hayward’dan</a:t>
            </a:r>
            <a:r>
              <a:rPr lang="tr-TR" sz="2400" dirty="0" smtClean="0">
                <a:latin typeface="Arial Narrow" panose="020B0606020202030204" pitchFamily="34" charset="0"/>
                <a:cs typeface="Times New Roman" panose="02020603050405020304" pitchFamily="18" charset="0"/>
              </a:rPr>
              <a:t> devam edersek:</a:t>
            </a:r>
            <a:endParaRPr lang="tr-TR" sz="2400" dirty="0">
              <a:latin typeface="Arial Narrow" panose="020B0606020202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marL="0" indent="0" algn="just">
              <a:buNone/>
            </a:pPr>
            <a:r>
              <a:rPr lang="tr-TR" sz="2400" dirty="0" smtClean="0">
                <a:latin typeface="Times New Roman" panose="02020603050405020304" pitchFamily="18" charset="0"/>
                <a:cs typeface="Times New Roman" panose="02020603050405020304" pitchFamily="18" charset="0"/>
              </a:rPr>
              <a:t>Melodramlarda genellikle bir mağdur vardır. Zulme uğrayan biri vardır. </a:t>
            </a:r>
            <a:r>
              <a:rPr lang="tr-TR" sz="2400" dirty="0" err="1" smtClean="0">
                <a:latin typeface="Times New Roman" panose="02020603050405020304" pitchFamily="18" charset="0"/>
                <a:cs typeface="Times New Roman" panose="02020603050405020304" pitchFamily="18" charset="0"/>
              </a:rPr>
              <a:t>Mulvey</a:t>
            </a:r>
            <a:r>
              <a:rPr lang="tr-TR" sz="2400" dirty="0" smtClean="0">
                <a:latin typeface="Times New Roman" panose="02020603050405020304" pitchFamily="18" charset="0"/>
                <a:cs typeface="Times New Roman" panose="02020603050405020304" pitchFamily="18" charset="0"/>
              </a:rPr>
              <a:t> şu iki melodram türü arasında ayrım yapar: İşlevi uzlaşma olan erkek melodramı ile işlevi aşırılık ve çözümsüz çatışmaları sergilemek olan kadın melodramları.</a:t>
            </a:r>
          </a:p>
          <a:p>
            <a:pPr marL="0" indent="0" algn="just">
              <a:buNone/>
            </a:pPr>
            <a:r>
              <a:rPr lang="tr-TR" sz="2400" dirty="0" smtClean="0">
                <a:latin typeface="Times New Roman" panose="02020603050405020304" pitchFamily="18" charset="0"/>
                <a:cs typeface="Times New Roman" panose="02020603050405020304" pitchFamily="18" charset="0"/>
              </a:rPr>
              <a:t>1950’lerin sonunda erkek karakterlerin  öne çıktığını görüyoruz. Krize giren erkeklik işlenirken erilliğin çelişkileri de sergilenmiş olur. Daha çok Avrupalı göçmen sinemacıların (savaş sonrası ABD’ye gidenler) bu krizi gözlemlediği görülür, savaş sonrası kadınların iş hayatına girmiş olmasının erkeklerde yarattığı hoşnutsuzluk da bilinmektedir) </a:t>
            </a: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Hayward</a:t>
            </a:r>
            <a:r>
              <a:rPr lang="tr-TR" sz="2400" dirty="0">
                <a:latin typeface="Times New Roman" panose="02020603050405020304" pitchFamily="18" charset="0"/>
                <a:cs typeface="Times New Roman" panose="02020603050405020304" pitchFamily="18" charset="0"/>
              </a:rPr>
              <a:t>, s. 279-295</a:t>
            </a:r>
            <a:r>
              <a:rPr lang="tr-TR" sz="2400" dirty="0" smtClean="0">
                <a:latin typeface="Times New Roman" panose="02020603050405020304" pitchFamily="18" charset="0"/>
                <a:cs typeface="Times New Roman" panose="02020603050405020304" pitchFamily="18" charset="0"/>
              </a:rPr>
              <a:t>).</a:t>
            </a:r>
          </a:p>
        </p:txBody>
      </p:sp>
      <p:sp>
        <p:nvSpPr>
          <p:cNvPr id="4" name="Altbilgi Yer Tutucusu 3"/>
          <p:cNvSpPr>
            <a:spLocks noGrp="1"/>
          </p:cNvSpPr>
          <p:nvPr>
            <p:ph type="ftr" sz="quarter" idx="11"/>
          </p:nvPr>
        </p:nvSpPr>
        <p:spPr>
          <a:xfrm>
            <a:off x="2699792" y="6309320"/>
            <a:ext cx="3888432"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407761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smtClean="0">
                <a:latin typeface="Arial Narrow" panose="020B0606020202030204" pitchFamily="34" charset="0"/>
                <a:cs typeface="Times New Roman" panose="02020603050405020304" pitchFamily="18" charset="0"/>
              </a:rPr>
              <a:t>Robert </a:t>
            </a:r>
            <a:r>
              <a:rPr lang="tr-TR" sz="2400" dirty="0" err="1" smtClean="0">
                <a:latin typeface="Arial Narrow" panose="020B0606020202030204" pitchFamily="34" charset="0"/>
                <a:cs typeface="Times New Roman" panose="02020603050405020304" pitchFamily="18" charset="0"/>
              </a:rPr>
              <a:t>Kolker’e</a:t>
            </a:r>
            <a:r>
              <a:rPr lang="tr-TR" sz="2400" dirty="0" smtClean="0">
                <a:latin typeface="Arial Narrow" panose="020B0606020202030204" pitchFamily="34" charset="0"/>
                <a:cs typeface="Times New Roman" panose="02020603050405020304" pitchFamily="18" charset="0"/>
              </a:rPr>
              <a:t> göre </a:t>
            </a:r>
            <a:r>
              <a:rPr lang="tr-TR" sz="2400" dirty="0">
                <a:latin typeface="Arial Narrow" panose="020B0606020202030204" pitchFamily="34" charset="0"/>
                <a:cs typeface="Times New Roman" panose="02020603050405020304" pitchFamily="18" charset="0"/>
              </a:rPr>
              <a:t>(</a:t>
            </a:r>
            <a:r>
              <a:rPr lang="tr-TR" sz="2400" dirty="0" smtClean="0">
                <a:latin typeface="Arial Narrow" panose="020B0606020202030204" pitchFamily="34" charset="0"/>
                <a:cs typeface="Times New Roman" panose="02020603050405020304" pitchFamily="18" charset="0"/>
              </a:rPr>
              <a:t>bkz. s</a:t>
            </a:r>
            <a:r>
              <a:rPr lang="tr-TR" sz="2400" dirty="0">
                <a:latin typeface="Arial Narrow" panose="020B0606020202030204" pitchFamily="34" charset="0"/>
                <a:cs typeface="Times New Roman" panose="02020603050405020304" pitchFamily="18" charset="0"/>
              </a:rPr>
              <a:t>. 292-307 ve </a:t>
            </a:r>
            <a:r>
              <a:rPr lang="tr-TR" sz="2400" dirty="0" smtClean="0">
                <a:latin typeface="Arial Narrow" panose="020B0606020202030204" pitchFamily="34" charset="0"/>
                <a:cs typeface="Times New Roman" panose="02020603050405020304" pitchFamily="18" charset="0"/>
              </a:rPr>
              <a:t>352-370).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endParaRPr lang="tr-TR" sz="2400" dirty="0"/>
          </a:p>
        </p:txBody>
      </p:sp>
      <p:sp>
        <p:nvSpPr>
          <p:cNvPr id="3" name="İçerik Yer Tutucusu 2"/>
          <p:cNvSpPr>
            <a:spLocks noGrp="1"/>
          </p:cNvSpPr>
          <p:nvPr>
            <p:ph idx="1"/>
          </p:nvPr>
        </p:nvSpPr>
        <p:spPr>
          <a:xfrm>
            <a:off x="457200" y="1340768"/>
            <a:ext cx="8229600" cy="4785395"/>
          </a:xfrm>
        </p:spPr>
        <p:txBody>
          <a:bodyPr/>
          <a:lstStyle/>
          <a:p>
            <a:pPr algn="just"/>
            <a:r>
              <a:rPr lang="tr-TR" dirty="0" smtClean="0"/>
              <a:t>Melodram duyguları harekete geçirir. </a:t>
            </a:r>
            <a:r>
              <a:rPr lang="tr-TR" dirty="0" err="1" smtClean="0"/>
              <a:t>Abartıldır</a:t>
            </a:r>
            <a:r>
              <a:rPr lang="tr-TR" dirty="0" smtClean="0"/>
              <a:t>. Griffith’in filmlerinde son dakika kurtuluşları formül haline gelmiştir. Kadınlar hep acizdir ve kurtarılmaya muhtaçtır. Kırık Tomurcuklar (</a:t>
            </a:r>
            <a:r>
              <a:rPr lang="tr-TR" dirty="0" err="1" smtClean="0"/>
              <a:t>Broken</a:t>
            </a:r>
            <a:r>
              <a:rPr lang="tr-TR" dirty="0" smtClean="0"/>
              <a:t> </a:t>
            </a:r>
            <a:r>
              <a:rPr lang="tr-TR" dirty="0" err="1" smtClean="0"/>
              <a:t>Blossoms</a:t>
            </a:r>
            <a:r>
              <a:rPr lang="tr-TR" dirty="0" smtClean="0"/>
              <a:t>, 1919) filminde ırk karışımıyla ilgili motifler bulunur. Kadına yönelik şiddet gösterilir. Finalde herkes ölür. Yönetmen, bu filmde </a:t>
            </a:r>
            <a:r>
              <a:rPr lang="tr-TR" dirty="0" err="1" smtClean="0"/>
              <a:t>ırklararası</a:t>
            </a:r>
            <a:r>
              <a:rPr lang="tr-TR" dirty="0" smtClean="0"/>
              <a:t> ilişkiye izin vermez.</a:t>
            </a:r>
            <a:endParaRPr lang="tr-TR" dirty="0"/>
          </a:p>
        </p:txBody>
      </p:sp>
      <p:sp>
        <p:nvSpPr>
          <p:cNvPr id="4" name="Altbilgi Yer Tutucusu 3"/>
          <p:cNvSpPr>
            <a:spLocks noGrp="1"/>
          </p:cNvSpPr>
          <p:nvPr>
            <p:ph type="ftr" sz="quarter" idx="11"/>
          </p:nvPr>
        </p:nvSpPr>
        <p:spPr>
          <a:xfrm>
            <a:off x="2555776" y="6356350"/>
            <a:ext cx="381642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792154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a:latin typeface="Arial Narrow" panose="020B0606020202030204" pitchFamily="34" charset="0"/>
                <a:cs typeface="Times New Roman" panose="02020603050405020304" pitchFamily="18" charset="0"/>
              </a:rPr>
              <a:t>Robert </a:t>
            </a:r>
            <a:r>
              <a:rPr lang="tr-TR" sz="2400" dirty="0" err="1" smtClean="0">
                <a:latin typeface="Arial Narrow" panose="020B0606020202030204" pitchFamily="34" charset="0"/>
                <a:cs typeface="Times New Roman" panose="02020603050405020304" pitchFamily="18" charset="0"/>
              </a:rPr>
              <a:t>Kolker’den</a:t>
            </a:r>
            <a:r>
              <a:rPr lang="tr-TR" sz="2400" dirty="0" smtClean="0">
                <a:latin typeface="Arial Narrow" panose="020B0606020202030204" pitchFamily="34" charset="0"/>
                <a:cs typeface="Times New Roman" panose="02020603050405020304" pitchFamily="18" charset="0"/>
              </a:rPr>
              <a:t> devamla </a:t>
            </a:r>
            <a:r>
              <a:rPr lang="tr-TR" sz="2400" dirty="0">
                <a:latin typeface="Arial Narrow" panose="020B0606020202030204" pitchFamily="34" charset="0"/>
                <a:cs typeface="Times New Roman" panose="02020603050405020304" pitchFamily="18" charset="0"/>
              </a:rPr>
              <a:t>(bkz. s. 292-307 ve 352-370</a:t>
            </a:r>
            <a:r>
              <a:rPr lang="tr-TR" sz="2400" dirty="0" smtClean="0">
                <a:latin typeface="Arial Narrow" panose="020B0606020202030204" pitchFamily="34" charset="0"/>
                <a:cs typeface="Times New Roman" panose="02020603050405020304" pitchFamily="18" charset="0"/>
              </a:rPr>
              <a:t>):</a:t>
            </a:r>
            <a:endParaRPr lang="tr-TR" sz="2400" dirty="0">
              <a:latin typeface="Arial Narrow" panose="020B0606020202030204" pitchFamily="34" charset="0"/>
            </a:endParaRPr>
          </a:p>
        </p:txBody>
      </p:sp>
      <p:sp>
        <p:nvSpPr>
          <p:cNvPr id="3" name="İçerik Yer Tutucusu 2"/>
          <p:cNvSpPr>
            <a:spLocks noGrp="1"/>
          </p:cNvSpPr>
          <p:nvPr>
            <p:ph idx="1"/>
          </p:nvPr>
        </p:nvSpPr>
        <p:spPr/>
        <p:txBody>
          <a:bodyPr>
            <a:normAutofit fontScale="85000" lnSpcReduction="10000"/>
          </a:bodyPr>
          <a:lstStyle/>
          <a:p>
            <a:r>
              <a:rPr lang="tr-TR" dirty="0" smtClean="0"/>
              <a:t>Melodramlar arzunun serbest kalması ve kontrol altına alınmasını işler. İnsanlar hep daha fazlasını ister ama aşırı talep etmek, egemen ve bağımlı konumlara zarar verir (izleyeceğimiz filme bu gözle bakalım).</a:t>
            </a:r>
          </a:p>
          <a:p>
            <a:r>
              <a:rPr lang="tr-TR" dirty="0" err="1" smtClean="0"/>
              <a:t>Elsaesser’e</a:t>
            </a:r>
            <a:r>
              <a:rPr lang="tr-TR" dirty="0" smtClean="0"/>
              <a:t> göre mizansen ve müzik, karakterin aşırı duygularını yansıtır.</a:t>
            </a:r>
          </a:p>
          <a:p>
            <a:pPr marL="0" indent="0">
              <a:buNone/>
            </a:pPr>
            <a:r>
              <a:rPr lang="tr-TR" dirty="0" smtClean="0"/>
              <a:t>Filmlerde:</a:t>
            </a:r>
          </a:p>
          <a:p>
            <a:r>
              <a:rPr lang="tr-TR" dirty="0" smtClean="0"/>
              <a:t>Başlangıç noktası=bastırılmış cinsellik</a:t>
            </a:r>
          </a:p>
          <a:p>
            <a:r>
              <a:rPr lang="tr-TR" dirty="0" smtClean="0"/>
              <a:t>Görünüşte hedef= özgürleşmiş cinsellik</a:t>
            </a:r>
          </a:p>
          <a:p>
            <a:r>
              <a:rPr lang="tr-TR" dirty="0" smtClean="0"/>
              <a:t>Finalde= düzenlenmiş cinsellik</a:t>
            </a:r>
            <a:endParaRPr lang="tr-TR" dirty="0"/>
          </a:p>
        </p:txBody>
      </p:sp>
      <p:sp>
        <p:nvSpPr>
          <p:cNvPr id="4" name="Altbilgi Yer Tutucusu 3"/>
          <p:cNvSpPr>
            <a:spLocks noGrp="1"/>
          </p:cNvSpPr>
          <p:nvPr>
            <p:ph type="ftr" sz="quarter" idx="11"/>
          </p:nvPr>
        </p:nvSpPr>
        <p:spPr>
          <a:xfrm>
            <a:off x="2699792" y="6356350"/>
            <a:ext cx="3816424"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884003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400" dirty="0" err="1" smtClean="0">
                <a:latin typeface="Arial Narrow" panose="020B0606020202030204" pitchFamily="34" charset="0"/>
                <a:cs typeface="Times New Roman" panose="02020603050405020304" pitchFamily="18" charset="0"/>
              </a:rPr>
              <a:t>Yeşilçamdan</a:t>
            </a:r>
            <a:r>
              <a:rPr lang="tr-TR" sz="2400" dirty="0" smtClean="0">
                <a:latin typeface="Arial Narrow" panose="020B0606020202030204" pitchFamily="34" charset="0"/>
                <a:cs typeface="Times New Roman" panose="02020603050405020304" pitchFamily="18" charset="0"/>
              </a:rPr>
              <a:t> melodramları da anımsayalım</a:t>
            </a:r>
            <a:endParaRPr lang="tr-TR" sz="2400" dirty="0">
              <a:latin typeface="Arial Narrow" panose="020B0606020202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800" dirty="0" smtClean="0">
                <a:latin typeface="Times New Roman" panose="02020603050405020304" pitchFamily="18" charset="0"/>
                <a:cs typeface="Times New Roman" panose="02020603050405020304" pitchFamily="18" charset="0"/>
              </a:rPr>
              <a:t>Bir yanda </a:t>
            </a:r>
            <a:r>
              <a:rPr lang="tr-TR" sz="2800" i="1" dirty="0" err="1" smtClean="0">
                <a:latin typeface="Times New Roman" panose="02020603050405020304" pitchFamily="18" charset="0"/>
                <a:cs typeface="Times New Roman" panose="02020603050405020304" pitchFamily="18" charset="0"/>
              </a:rPr>
              <a:t>Ayşem</a:t>
            </a:r>
            <a:r>
              <a:rPr lang="tr-TR" sz="2800" dirty="0" smtClean="0">
                <a:latin typeface="Times New Roman" panose="02020603050405020304" pitchFamily="18" charset="0"/>
                <a:cs typeface="Times New Roman" panose="02020603050405020304" pitchFamily="18" charset="0"/>
              </a:rPr>
              <a:t> (Nejat Saydam, 1968) gibi aşırılıklar (iyiler ve kötüler), tesadüfler üzerinden ilerleyen klasik melodramlar, öte yandan Türkan Şoray ve İzzet Günay’ın oynadığı, Safa Önal’ın senaryosunu yazdığı Lütfi Akad’ın </a:t>
            </a:r>
            <a:r>
              <a:rPr lang="tr-TR" sz="2800" i="1" dirty="0" smtClean="0">
                <a:latin typeface="Times New Roman" panose="02020603050405020304" pitchFamily="18" charset="0"/>
                <a:cs typeface="Times New Roman" panose="02020603050405020304" pitchFamily="18" charset="0"/>
              </a:rPr>
              <a:t>Vesikalı </a:t>
            </a:r>
            <a:r>
              <a:rPr lang="tr-TR" sz="2800" i="1" dirty="0" err="1">
                <a:latin typeface="Times New Roman" panose="02020603050405020304" pitchFamily="18" charset="0"/>
                <a:cs typeface="Times New Roman" panose="02020603050405020304" pitchFamily="18" charset="0"/>
              </a:rPr>
              <a:t>Y</a:t>
            </a:r>
            <a:r>
              <a:rPr lang="tr-TR" sz="2800" i="1" dirty="0" err="1" smtClean="0">
                <a:latin typeface="Times New Roman" panose="02020603050405020304" pitchFamily="18" charset="0"/>
                <a:cs typeface="Times New Roman" panose="02020603050405020304" pitchFamily="18" charset="0"/>
              </a:rPr>
              <a:t>arim</a:t>
            </a:r>
            <a:r>
              <a:rPr lang="tr-TR" sz="2800" i="1" dirty="0" smtClean="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(1969) gibi daha gerçekçi yönü olan ve trajik gerçekçiliği öne çıkaran filmler var. Ağırlıklı olarak Yeşilçam demek melodram demek. Örnekler üzerinden konuşacağımız bu derste okumayanlara </a:t>
            </a:r>
            <a:r>
              <a:rPr lang="tr-TR" sz="2800" i="1" dirty="0" smtClean="0">
                <a:latin typeface="Times New Roman" panose="02020603050405020304" pitchFamily="18" charset="0"/>
                <a:cs typeface="Times New Roman" panose="02020603050405020304" pitchFamily="18" charset="0"/>
              </a:rPr>
              <a:t>Çok Tuhaf Çok Tanıdık: Vesikalı </a:t>
            </a:r>
            <a:r>
              <a:rPr lang="tr-TR" sz="2800" i="1" dirty="0" err="1">
                <a:latin typeface="Times New Roman" panose="02020603050405020304" pitchFamily="18" charset="0"/>
                <a:cs typeface="Times New Roman" panose="02020603050405020304" pitchFamily="18" charset="0"/>
              </a:rPr>
              <a:t>Y</a:t>
            </a:r>
            <a:r>
              <a:rPr lang="tr-TR" sz="2800" i="1" dirty="0" err="1" smtClean="0">
                <a:latin typeface="Times New Roman" panose="02020603050405020304" pitchFamily="18" charset="0"/>
                <a:cs typeface="Times New Roman" panose="02020603050405020304" pitchFamily="18" charset="0"/>
              </a:rPr>
              <a:t>arim</a:t>
            </a:r>
            <a:r>
              <a:rPr lang="tr-TR" sz="2800" i="1" dirty="0" smtClean="0">
                <a:latin typeface="Times New Roman" panose="02020603050405020304" pitchFamily="18" charset="0"/>
                <a:cs typeface="Times New Roman" panose="02020603050405020304" pitchFamily="18" charset="0"/>
              </a:rPr>
              <a:t> Üzerine</a:t>
            </a:r>
            <a:r>
              <a:rPr lang="tr-TR" sz="2800" dirty="0" smtClean="0">
                <a:latin typeface="Times New Roman" panose="02020603050405020304" pitchFamily="18" charset="0"/>
                <a:cs typeface="Times New Roman" panose="02020603050405020304" pitchFamily="18" charset="0"/>
              </a:rPr>
              <a:t> adlı kitap önerilir. </a:t>
            </a:r>
            <a:endParaRPr lang="tr-TR" sz="28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404008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3536416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2400" dirty="0" smtClean="0">
                <a:latin typeface="Arial Narrow" panose="020B0606020202030204" pitchFamily="34" charset="0"/>
                <a:cs typeface="Times New Roman" panose="02020603050405020304" pitchFamily="18" charset="0"/>
              </a:rPr>
              <a:t>Derste izleyeceğimiz </a:t>
            </a:r>
            <a:r>
              <a:rPr lang="tr-TR" sz="2400" i="1" dirty="0">
                <a:latin typeface="Arial Narrow" panose="020B0606020202030204" pitchFamily="34" charset="0"/>
                <a:cs typeface="Times New Roman" panose="02020603050405020304" pitchFamily="18" charset="0"/>
              </a:rPr>
              <a:t>Cennetten de Uzak </a:t>
            </a:r>
            <a:r>
              <a:rPr lang="tr-TR" sz="2400" dirty="0">
                <a:latin typeface="Arial Narrow" panose="020B0606020202030204" pitchFamily="34" charset="0"/>
                <a:cs typeface="Times New Roman" panose="02020603050405020304" pitchFamily="18" charset="0"/>
              </a:rPr>
              <a:t>(</a:t>
            </a:r>
            <a:r>
              <a:rPr lang="tr-TR" sz="2400" i="1" dirty="0">
                <a:latin typeface="Arial Narrow" panose="020B0606020202030204" pitchFamily="34" charset="0"/>
                <a:cs typeface="Times New Roman" panose="02020603050405020304" pitchFamily="18" charset="0"/>
              </a:rPr>
              <a:t>Far </a:t>
            </a:r>
            <a:r>
              <a:rPr lang="tr-TR" sz="2400" i="1" dirty="0" err="1">
                <a:latin typeface="Arial Narrow" panose="020B0606020202030204" pitchFamily="34" charset="0"/>
                <a:cs typeface="Times New Roman" panose="02020603050405020304" pitchFamily="18" charset="0"/>
              </a:rPr>
              <a:t>From</a:t>
            </a:r>
            <a:r>
              <a:rPr lang="tr-TR" sz="2400" i="1" dirty="0">
                <a:latin typeface="Arial Narrow" panose="020B0606020202030204" pitchFamily="34" charset="0"/>
                <a:cs typeface="Times New Roman" panose="02020603050405020304" pitchFamily="18" charset="0"/>
              </a:rPr>
              <a:t> </a:t>
            </a:r>
            <a:r>
              <a:rPr lang="tr-TR" sz="2400" i="1" dirty="0" err="1">
                <a:latin typeface="Arial Narrow" panose="020B0606020202030204" pitchFamily="34" charset="0"/>
                <a:cs typeface="Times New Roman" panose="02020603050405020304" pitchFamily="18" charset="0"/>
              </a:rPr>
              <a:t>Heaven</a:t>
            </a:r>
            <a:r>
              <a:rPr lang="tr-TR" sz="2400" dirty="0">
                <a:latin typeface="Arial Narrow" panose="020B0606020202030204" pitchFamily="34" charset="0"/>
                <a:cs typeface="Times New Roman" panose="02020603050405020304" pitchFamily="18" charset="0"/>
              </a:rPr>
              <a:t>, </a:t>
            </a:r>
            <a:r>
              <a:rPr lang="tr-TR" sz="2400" dirty="0" err="1">
                <a:latin typeface="Arial Narrow" panose="020B0606020202030204" pitchFamily="34" charset="0"/>
                <a:cs typeface="Times New Roman" panose="02020603050405020304" pitchFamily="18" charset="0"/>
              </a:rPr>
              <a:t>Tod</a:t>
            </a:r>
            <a:r>
              <a:rPr lang="tr-TR" sz="2400" dirty="0">
                <a:latin typeface="Arial Narrow" panose="020B0606020202030204" pitchFamily="34" charset="0"/>
                <a:cs typeface="Times New Roman" panose="02020603050405020304" pitchFamily="18" charset="0"/>
              </a:rPr>
              <a:t> </a:t>
            </a:r>
            <a:r>
              <a:rPr lang="tr-TR" sz="2400" dirty="0" err="1">
                <a:latin typeface="Arial Narrow" panose="020B0606020202030204" pitchFamily="34" charset="0"/>
                <a:cs typeface="Times New Roman" panose="02020603050405020304" pitchFamily="18" charset="0"/>
              </a:rPr>
              <a:t>Haynes</a:t>
            </a:r>
            <a:r>
              <a:rPr lang="tr-TR" sz="2400" dirty="0">
                <a:latin typeface="Arial Narrow" panose="020B0606020202030204" pitchFamily="34" charset="0"/>
                <a:cs typeface="Times New Roman" panose="02020603050405020304" pitchFamily="18" charset="0"/>
              </a:rPr>
              <a:t>, </a:t>
            </a:r>
            <a:r>
              <a:rPr lang="tr-TR" sz="2400" dirty="0" smtClean="0">
                <a:latin typeface="Arial Narrow" panose="020B0606020202030204" pitchFamily="34" charset="0"/>
                <a:cs typeface="Times New Roman" panose="02020603050405020304" pitchFamily="18" charset="0"/>
              </a:rPr>
              <a:t>2002) için birkaç nokta:</a:t>
            </a:r>
            <a:endParaRPr lang="tr-TR" sz="2400" dirty="0">
              <a:latin typeface="Arial Narrow" panose="020B0606020202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10000"/>
          </a:bodyPr>
          <a:lstStyle/>
          <a:p>
            <a:r>
              <a:rPr lang="tr-TR" sz="2800" dirty="0" smtClean="0">
                <a:latin typeface="Times New Roman" panose="02020603050405020304" pitchFamily="18" charset="0"/>
                <a:cs typeface="Times New Roman" panose="02020603050405020304" pitchFamily="18" charset="0"/>
              </a:rPr>
              <a:t>Filmin sonu sizce ne anlama geliyor. Gayet renkli bir ortamdan renkten yoksun beyaz çiçeklere çevrinen kamera bize ne söylüyor?</a:t>
            </a:r>
          </a:p>
          <a:p>
            <a:r>
              <a:rPr lang="tr-TR" sz="2800" dirty="0" smtClean="0">
                <a:latin typeface="Times New Roman" panose="02020603050405020304" pitchFamily="18" charset="0"/>
                <a:cs typeface="Times New Roman" panose="02020603050405020304" pitchFamily="18" charset="0"/>
              </a:rPr>
              <a:t>Eğik çerçeveler nerede devreye giriyor ve ne anlama geliyor?</a:t>
            </a:r>
          </a:p>
          <a:p>
            <a:r>
              <a:rPr lang="tr-TR" sz="2800" dirty="0" smtClean="0">
                <a:latin typeface="Times New Roman" panose="02020603050405020304" pitchFamily="18" charset="0"/>
                <a:cs typeface="Times New Roman" panose="02020603050405020304" pitchFamily="18" charset="0"/>
              </a:rPr>
              <a:t>Müzik nasıl? Gerilim, korku tonları var mı?</a:t>
            </a:r>
          </a:p>
          <a:p>
            <a:r>
              <a:rPr lang="tr-TR" sz="2800" dirty="0">
                <a:latin typeface="Times New Roman" panose="02020603050405020304" pitchFamily="18" charset="0"/>
                <a:cs typeface="Times New Roman" panose="02020603050405020304" pitchFamily="18" charset="0"/>
              </a:rPr>
              <a:t>J</a:t>
            </a:r>
            <a:r>
              <a:rPr lang="tr-TR" sz="2800" dirty="0" smtClean="0">
                <a:latin typeface="Times New Roman" panose="02020603050405020304" pitchFamily="18" charset="0"/>
                <a:cs typeface="Times New Roman" panose="02020603050405020304" pitchFamily="18" charset="0"/>
              </a:rPr>
              <a:t>enerik yazıları nasıl, neye benziyor?</a:t>
            </a:r>
          </a:p>
          <a:p>
            <a:r>
              <a:rPr lang="tr-TR" sz="2800" dirty="0" smtClean="0">
                <a:latin typeface="Times New Roman" panose="02020603050405020304" pitchFamily="18" charset="0"/>
                <a:cs typeface="Times New Roman" panose="02020603050405020304" pitchFamily="18" charset="0"/>
              </a:rPr>
              <a:t>Filmde tam konuşulamayan sorunlar var. Komşu kadının eşcinsel adamın sorununu anlaması ama beyaz bir kadının siyah bir kadınla birlikte olabileceğini bile düşünememesi ne anlama geliyor?</a:t>
            </a:r>
          </a:p>
          <a:p>
            <a:endParaRPr lang="tr-TR" sz="28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2674048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smtClean="0">
                <a:latin typeface="Arial Narrow" panose="020B0606020202030204" pitchFamily="34" charset="0"/>
                <a:cs typeface="Times New Roman" panose="02020603050405020304" pitchFamily="18" charset="0"/>
              </a:rPr>
              <a:t>İzlenecek Film(</a:t>
            </a:r>
            <a:r>
              <a:rPr lang="tr-TR" sz="2800" dirty="0" err="1" smtClean="0">
                <a:latin typeface="Arial Narrow" panose="020B0606020202030204" pitchFamily="34" charset="0"/>
                <a:cs typeface="Times New Roman" panose="02020603050405020304" pitchFamily="18" charset="0"/>
              </a:rPr>
              <a:t>ler</a:t>
            </a:r>
            <a:r>
              <a:rPr lang="tr-TR" sz="2800" dirty="0" smtClean="0">
                <a:latin typeface="Arial Narrow" panose="020B0606020202030204" pitchFamily="34" charset="0"/>
                <a:cs typeface="Times New Roman" panose="02020603050405020304" pitchFamily="18" charset="0"/>
              </a:rPr>
              <a:t>):</a:t>
            </a:r>
            <a:endParaRPr lang="tr-TR" sz="2800" dirty="0">
              <a:latin typeface="Arial Narrow" panose="020B0606020202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marL="0" indent="0">
              <a:buNone/>
            </a:pPr>
            <a:r>
              <a:rPr lang="tr-TR" sz="2800" dirty="0" smtClean="0">
                <a:latin typeface="Times New Roman" panose="02020603050405020304" pitchFamily="18" charset="0"/>
                <a:cs typeface="Times New Roman" panose="02020603050405020304" pitchFamily="18" charset="0"/>
              </a:rPr>
              <a:t>İzleyeceğimiz film, çok </a:t>
            </a:r>
            <a:r>
              <a:rPr lang="tr-TR" sz="2800" dirty="0" smtClean="0">
                <a:latin typeface="Times New Roman" panose="02020603050405020304" pitchFamily="18" charset="0"/>
                <a:cs typeface="Times New Roman" panose="02020603050405020304" pitchFamily="18" charset="0"/>
              </a:rPr>
              <a:t>eski bir filme yapılan bir saygı duruşu </a:t>
            </a:r>
            <a:r>
              <a:rPr lang="tr-TR" sz="2800" dirty="0" smtClean="0">
                <a:latin typeface="Times New Roman" panose="02020603050405020304" pitchFamily="18" charset="0"/>
                <a:cs typeface="Times New Roman" panose="02020603050405020304" pitchFamily="18" charset="0"/>
              </a:rPr>
              <a:t>aynı zamanda. </a:t>
            </a:r>
            <a:r>
              <a:rPr lang="tr-TR" sz="2800" dirty="0" smtClean="0">
                <a:latin typeface="Times New Roman" panose="02020603050405020304" pitchFamily="18" charset="0"/>
                <a:cs typeface="Times New Roman" panose="02020603050405020304" pitchFamily="18" charset="0"/>
              </a:rPr>
              <a:t>Gönderme yapılan film: </a:t>
            </a:r>
            <a:r>
              <a:rPr lang="tr-TR" sz="2800" i="1" dirty="0" err="1" smtClean="0">
                <a:latin typeface="Times New Roman" panose="02020603050405020304" pitchFamily="18" charset="0"/>
                <a:cs typeface="Times New Roman" panose="02020603050405020304" pitchFamily="18" charset="0"/>
              </a:rPr>
              <a:t>All</a:t>
            </a:r>
            <a:r>
              <a:rPr lang="tr-TR" sz="2800" i="1" dirty="0" smtClean="0">
                <a:latin typeface="Times New Roman" panose="02020603050405020304" pitchFamily="18" charset="0"/>
                <a:cs typeface="Times New Roman" panose="02020603050405020304" pitchFamily="18" charset="0"/>
              </a:rPr>
              <a:t> </a:t>
            </a:r>
            <a:r>
              <a:rPr lang="tr-TR" sz="2800" i="1" dirty="0" err="1" smtClean="0">
                <a:latin typeface="Times New Roman" panose="02020603050405020304" pitchFamily="18" charset="0"/>
                <a:cs typeface="Times New Roman" panose="02020603050405020304" pitchFamily="18" charset="0"/>
              </a:rPr>
              <a:t>That</a:t>
            </a:r>
            <a:r>
              <a:rPr lang="tr-TR" sz="2800" i="1" dirty="0" smtClean="0">
                <a:latin typeface="Times New Roman" panose="02020603050405020304" pitchFamily="18" charset="0"/>
                <a:cs typeface="Times New Roman" panose="02020603050405020304" pitchFamily="18" charset="0"/>
              </a:rPr>
              <a:t> </a:t>
            </a:r>
            <a:r>
              <a:rPr lang="tr-TR" sz="2800" i="1" dirty="0" err="1" smtClean="0">
                <a:latin typeface="Times New Roman" panose="02020603050405020304" pitchFamily="18" charset="0"/>
                <a:cs typeface="Times New Roman" panose="02020603050405020304" pitchFamily="18" charset="0"/>
              </a:rPr>
              <a:t>Heaven</a:t>
            </a:r>
            <a:r>
              <a:rPr lang="tr-TR" sz="2800" i="1" dirty="0" smtClean="0">
                <a:latin typeface="Times New Roman" panose="02020603050405020304" pitchFamily="18" charset="0"/>
                <a:cs typeface="Times New Roman" panose="02020603050405020304" pitchFamily="18" charset="0"/>
              </a:rPr>
              <a:t> </a:t>
            </a:r>
            <a:r>
              <a:rPr lang="tr-TR" sz="2800" i="1" dirty="0" err="1" smtClean="0">
                <a:latin typeface="Times New Roman" panose="02020603050405020304" pitchFamily="18" charset="0"/>
                <a:cs typeface="Times New Roman" panose="02020603050405020304" pitchFamily="18" charset="0"/>
              </a:rPr>
              <a:t>Allows</a:t>
            </a:r>
            <a:r>
              <a:rPr lang="tr-TR" sz="2800" i="1" dirty="0" smtClean="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(Douglas Sirk, 1955)</a:t>
            </a:r>
          </a:p>
          <a:p>
            <a:pPr marL="0" indent="0">
              <a:buNone/>
            </a:pPr>
            <a:endParaRPr lang="tr-TR" sz="2800" i="1" dirty="0" smtClean="0">
              <a:latin typeface="Times New Roman" panose="02020603050405020304" pitchFamily="18" charset="0"/>
              <a:cs typeface="Times New Roman" panose="02020603050405020304" pitchFamily="18" charset="0"/>
            </a:endParaRPr>
          </a:p>
          <a:p>
            <a:pPr marL="0" indent="0">
              <a:buNone/>
            </a:pPr>
            <a:r>
              <a:rPr lang="tr-TR" sz="2800" dirty="0" smtClean="0">
                <a:latin typeface="Times New Roman" panose="02020603050405020304" pitchFamily="18" charset="0"/>
                <a:cs typeface="Times New Roman" panose="02020603050405020304" pitchFamily="18" charset="0"/>
              </a:rPr>
              <a:t>İzleyeceğimiz film:</a:t>
            </a:r>
            <a:endParaRPr lang="tr-TR" sz="2800" dirty="0">
              <a:latin typeface="Times New Roman" panose="02020603050405020304" pitchFamily="18" charset="0"/>
              <a:cs typeface="Times New Roman" panose="02020603050405020304" pitchFamily="18" charset="0"/>
            </a:endParaRPr>
          </a:p>
          <a:p>
            <a:pPr marL="0" indent="0">
              <a:buNone/>
            </a:pPr>
            <a:r>
              <a:rPr lang="tr-TR" sz="2800" i="1" dirty="0" smtClean="0">
                <a:latin typeface="Times New Roman" panose="02020603050405020304" pitchFamily="18" charset="0"/>
                <a:cs typeface="Times New Roman" panose="02020603050405020304" pitchFamily="18" charset="0"/>
              </a:rPr>
              <a:t>Cennetten de Uzak </a:t>
            </a:r>
            <a:r>
              <a:rPr lang="tr-TR" sz="2800" dirty="0" smtClean="0">
                <a:latin typeface="Times New Roman" panose="02020603050405020304" pitchFamily="18" charset="0"/>
                <a:cs typeface="Times New Roman" panose="02020603050405020304" pitchFamily="18" charset="0"/>
              </a:rPr>
              <a:t>(</a:t>
            </a:r>
            <a:r>
              <a:rPr lang="tr-TR" sz="2800" i="1" dirty="0" smtClean="0">
                <a:latin typeface="Times New Roman" panose="02020603050405020304" pitchFamily="18" charset="0"/>
                <a:cs typeface="Times New Roman" panose="02020603050405020304" pitchFamily="18" charset="0"/>
              </a:rPr>
              <a:t>Far </a:t>
            </a:r>
            <a:r>
              <a:rPr lang="tr-TR" sz="2800" i="1" dirty="0" err="1" smtClean="0">
                <a:latin typeface="Times New Roman" panose="02020603050405020304" pitchFamily="18" charset="0"/>
                <a:cs typeface="Times New Roman" panose="02020603050405020304" pitchFamily="18" charset="0"/>
              </a:rPr>
              <a:t>From</a:t>
            </a:r>
            <a:r>
              <a:rPr lang="tr-TR" sz="2800" i="1" dirty="0" smtClean="0">
                <a:latin typeface="Times New Roman" panose="02020603050405020304" pitchFamily="18" charset="0"/>
                <a:cs typeface="Times New Roman" panose="02020603050405020304" pitchFamily="18" charset="0"/>
              </a:rPr>
              <a:t> </a:t>
            </a:r>
            <a:r>
              <a:rPr lang="tr-TR" sz="2800" i="1" dirty="0" err="1" smtClean="0">
                <a:latin typeface="Times New Roman" panose="02020603050405020304" pitchFamily="18" charset="0"/>
                <a:cs typeface="Times New Roman" panose="02020603050405020304" pitchFamily="18" charset="0"/>
              </a:rPr>
              <a:t>Heaven</a:t>
            </a:r>
            <a:r>
              <a:rPr lang="tr-TR" sz="2800" dirty="0" smtClean="0">
                <a:latin typeface="Times New Roman" panose="02020603050405020304" pitchFamily="18" charset="0"/>
                <a:cs typeface="Times New Roman" panose="02020603050405020304" pitchFamily="18" charset="0"/>
              </a:rPr>
              <a:t>, </a:t>
            </a:r>
            <a:r>
              <a:rPr lang="tr-TR" sz="2800" dirty="0" err="1" smtClean="0">
                <a:latin typeface="Times New Roman" panose="02020603050405020304" pitchFamily="18" charset="0"/>
                <a:cs typeface="Times New Roman" panose="02020603050405020304" pitchFamily="18" charset="0"/>
              </a:rPr>
              <a:t>Tod</a:t>
            </a:r>
            <a:r>
              <a:rPr lang="tr-TR" sz="2800" dirty="0" smtClean="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H</a:t>
            </a:r>
            <a:r>
              <a:rPr lang="tr-TR" sz="2800" dirty="0" err="1" smtClean="0">
                <a:latin typeface="Times New Roman" panose="02020603050405020304" pitchFamily="18" charset="0"/>
                <a:cs typeface="Times New Roman" panose="02020603050405020304" pitchFamily="18" charset="0"/>
              </a:rPr>
              <a:t>aynes</a:t>
            </a:r>
            <a:r>
              <a:rPr lang="tr-TR" sz="2800" dirty="0" smtClean="0">
                <a:latin typeface="Times New Roman" panose="02020603050405020304" pitchFamily="18" charset="0"/>
                <a:cs typeface="Times New Roman" panose="02020603050405020304" pitchFamily="18" charset="0"/>
              </a:rPr>
              <a:t>, 2002)</a:t>
            </a:r>
          </a:p>
          <a:p>
            <a:pPr marL="0" indent="0">
              <a:buNone/>
            </a:pPr>
            <a:r>
              <a:rPr lang="tr-TR" sz="2800" dirty="0">
                <a:latin typeface="Times New Roman" panose="02020603050405020304" pitchFamily="18" charset="0"/>
                <a:cs typeface="Times New Roman" panose="02020603050405020304" pitchFamily="18" charset="0"/>
                <a:hlinkClick r:id="rId2"/>
              </a:rPr>
              <a:t>https://</a:t>
            </a:r>
            <a:r>
              <a:rPr lang="tr-TR" sz="2800" dirty="0" smtClean="0">
                <a:latin typeface="Times New Roman" panose="02020603050405020304" pitchFamily="18" charset="0"/>
                <a:cs typeface="Times New Roman" panose="02020603050405020304" pitchFamily="18" charset="0"/>
                <a:hlinkClick r:id="rId2"/>
              </a:rPr>
              <a:t>www.youtube.com/watch?v=5DA3Fu5z_mc</a:t>
            </a:r>
            <a:endParaRPr lang="tr-TR" sz="2800" dirty="0" smtClean="0">
              <a:latin typeface="Times New Roman" panose="02020603050405020304" pitchFamily="18" charset="0"/>
              <a:cs typeface="Times New Roman" panose="02020603050405020304" pitchFamily="18" charset="0"/>
            </a:endParaRPr>
          </a:p>
          <a:p>
            <a:pPr marL="0" indent="0">
              <a:buNone/>
            </a:pPr>
            <a:endParaRPr lang="tr-TR" sz="28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1111224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u="sng" dirty="0">
                <a:latin typeface="Arial Narrow" panose="020B0606020202030204" pitchFamily="34" charset="0"/>
                <a:cs typeface="Times New Roman" panose="02020603050405020304" pitchFamily="18" charset="0"/>
              </a:rPr>
              <a:t>Bu ders için okunacak kaynaklar (kaynakların tam künyesi ilk dersin içinde bulunmaktadır):</a:t>
            </a:r>
            <a:endParaRPr lang="tr-TR" sz="2800" dirty="0">
              <a:latin typeface="Arial Narrow" panose="020B0606020202030204" pitchFamily="34" charset="0"/>
            </a:endParaRPr>
          </a:p>
        </p:txBody>
      </p:sp>
      <p:sp>
        <p:nvSpPr>
          <p:cNvPr id="3" name="İçerik Yer Tutucusu 2"/>
          <p:cNvSpPr>
            <a:spLocks noGrp="1"/>
          </p:cNvSpPr>
          <p:nvPr>
            <p:ph idx="1"/>
          </p:nvPr>
        </p:nvSpPr>
        <p:spPr/>
        <p:txBody>
          <a:bodyPr>
            <a:normAutofit/>
          </a:bodyPr>
          <a:lstStyle/>
          <a:p>
            <a:pPr marL="0" indent="0">
              <a:buNone/>
            </a:pPr>
            <a:endParaRPr lang="tr-TR" sz="2800" dirty="0" smtClean="0">
              <a:latin typeface="Times New Roman" panose="02020603050405020304" pitchFamily="18" charset="0"/>
              <a:cs typeface="Times New Roman" panose="02020603050405020304" pitchFamily="18" charset="0"/>
            </a:endParaRPr>
          </a:p>
          <a:p>
            <a:pPr marL="0" indent="0">
              <a:buNone/>
            </a:pPr>
            <a:endParaRPr lang="tr-TR" sz="2800" dirty="0">
              <a:latin typeface="Times New Roman" panose="02020603050405020304" pitchFamily="18" charset="0"/>
              <a:cs typeface="Times New Roman" panose="02020603050405020304" pitchFamily="18" charset="0"/>
            </a:endParaRPr>
          </a:p>
          <a:p>
            <a:pPr marL="0" indent="0">
              <a:buNone/>
            </a:pPr>
            <a:r>
              <a:rPr lang="tr-TR" sz="2800" dirty="0" smtClean="0">
                <a:latin typeface="Times New Roman" panose="02020603050405020304" pitchFamily="18" charset="0"/>
                <a:cs typeface="Times New Roman" panose="02020603050405020304" pitchFamily="18" charset="0"/>
              </a:rPr>
              <a:t>Hasan </a:t>
            </a:r>
            <a:r>
              <a:rPr lang="tr-TR" sz="2800" dirty="0">
                <a:latin typeface="Times New Roman" panose="02020603050405020304" pitchFamily="18" charset="0"/>
                <a:cs typeface="Times New Roman" panose="02020603050405020304" pitchFamily="18" charset="0"/>
              </a:rPr>
              <a:t>Akbulut, “Film Çalışmalarında Türe Yeni Bir Bakış” (s. 365-378</a:t>
            </a:r>
            <a:r>
              <a:rPr lang="tr-TR" sz="2800" dirty="0" smtClean="0">
                <a:latin typeface="Times New Roman" panose="02020603050405020304" pitchFamily="18" charset="0"/>
                <a:cs typeface="Times New Roman" panose="02020603050405020304" pitchFamily="18" charset="0"/>
              </a:rPr>
              <a:t>)</a:t>
            </a:r>
          </a:p>
          <a:p>
            <a:pPr marL="0" indent="0">
              <a:buNone/>
            </a:pPr>
            <a:r>
              <a:rPr lang="tr-TR" sz="2800" dirty="0" err="1" smtClean="0">
                <a:latin typeface="Times New Roman" panose="02020603050405020304" pitchFamily="18" charset="0"/>
                <a:cs typeface="Times New Roman" panose="02020603050405020304" pitchFamily="18" charset="0"/>
              </a:rPr>
              <a:t>Christine</a:t>
            </a:r>
            <a:r>
              <a:rPr lang="tr-TR" sz="2800" dirty="0" smtClean="0">
                <a:latin typeface="Times New Roman" panose="02020603050405020304" pitchFamily="18" charset="0"/>
                <a:cs typeface="Times New Roman" panose="02020603050405020304" pitchFamily="18" charset="0"/>
              </a:rPr>
              <a:t> </a:t>
            </a:r>
            <a:r>
              <a:rPr lang="tr-TR" sz="2800" dirty="0" err="1">
                <a:latin typeface="Times New Roman" panose="02020603050405020304" pitchFamily="18" charset="0"/>
                <a:cs typeface="Times New Roman" panose="02020603050405020304" pitchFamily="18" charset="0"/>
              </a:rPr>
              <a:t>Gledhill</a:t>
            </a:r>
            <a:r>
              <a:rPr lang="tr-TR" sz="2800" dirty="0">
                <a:latin typeface="Times New Roman" panose="02020603050405020304" pitchFamily="18" charset="0"/>
                <a:cs typeface="Times New Roman" panose="02020603050405020304" pitchFamily="18" charset="0"/>
              </a:rPr>
              <a:t>, “Tür Kavramını Yeniden Düşünmek” (s. 379-423). </a:t>
            </a:r>
            <a:endParaRPr lang="tr-TR" sz="2800" dirty="0" smtClean="0">
              <a:latin typeface="Times New Roman" panose="02020603050405020304" pitchFamily="18" charset="0"/>
              <a:cs typeface="Times New Roman" panose="02020603050405020304" pitchFamily="18" charset="0"/>
            </a:endParaRPr>
          </a:p>
          <a:p>
            <a:pPr marL="0" indent="0">
              <a:buNone/>
            </a:pPr>
            <a:r>
              <a:rPr lang="tr-TR" sz="2800" dirty="0" smtClean="0">
                <a:latin typeface="Times New Roman" panose="02020603050405020304" pitchFamily="18" charset="0"/>
                <a:cs typeface="Times New Roman" panose="02020603050405020304" pitchFamily="18" charset="0"/>
              </a:rPr>
              <a:t>Robert </a:t>
            </a:r>
            <a:r>
              <a:rPr lang="tr-TR" sz="2800" dirty="0" err="1" smtClean="0">
                <a:latin typeface="Times New Roman" panose="02020603050405020304" pitchFamily="18" charset="0"/>
                <a:cs typeface="Times New Roman" panose="02020603050405020304" pitchFamily="18" charset="0"/>
              </a:rPr>
              <a:t>Kolker</a:t>
            </a:r>
            <a:r>
              <a:rPr lang="tr-TR" sz="2800" dirty="0">
                <a:latin typeface="Times New Roman" panose="02020603050405020304" pitchFamily="18" charset="0"/>
                <a:cs typeface="Times New Roman" panose="02020603050405020304" pitchFamily="18" charset="0"/>
              </a:rPr>
              <a:t>, s. 292-307 ve 352-370. </a:t>
            </a:r>
            <a:endParaRPr lang="tr-TR" sz="2800" dirty="0" smtClean="0">
              <a:latin typeface="Times New Roman" panose="02020603050405020304" pitchFamily="18" charset="0"/>
              <a:cs typeface="Times New Roman" panose="02020603050405020304" pitchFamily="18" charset="0"/>
            </a:endParaRPr>
          </a:p>
          <a:p>
            <a:pPr marL="0" indent="0">
              <a:buNone/>
            </a:pPr>
            <a:r>
              <a:rPr lang="tr-TR" sz="2800" dirty="0" smtClean="0">
                <a:latin typeface="Times New Roman" panose="02020603050405020304" pitchFamily="18" charset="0"/>
                <a:cs typeface="Times New Roman" panose="02020603050405020304" pitchFamily="18" charset="0"/>
              </a:rPr>
              <a:t>Susan </a:t>
            </a:r>
            <a:r>
              <a:rPr lang="tr-TR" sz="2800" dirty="0" err="1" smtClean="0">
                <a:latin typeface="Times New Roman" panose="02020603050405020304" pitchFamily="18" charset="0"/>
                <a:cs typeface="Times New Roman" panose="02020603050405020304" pitchFamily="18" charset="0"/>
              </a:rPr>
              <a:t>Hayward</a:t>
            </a:r>
            <a:r>
              <a:rPr lang="tr-TR" sz="2800" dirty="0">
                <a:latin typeface="Times New Roman" panose="02020603050405020304" pitchFamily="18" charset="0"/>
                <a:cs typeface="Times New Roman" panose="02020603050405020304" pitchFamily="18" charset="0"/>
              </a:rPr>
              <a:t>, s. 279-295.</a:t>
            </a:r>
            <a:r>
              <a:rPr lang="tr-TR" sz="2800" dirty="0"/>
              <a:t/>
            </a:r>
            <a:br>
              <a:rPr lang="tr-TR" sz="2800" dirty="0"/>
            </a:br>
            <a:endParaRPr lang="tr-TR" sz="2800" dirty="0"/>
          </a:p>
        </p:txBody>
      </p:sp>
      <p:sp>
        <p:nvSpPr>
          <p:cNvPr id="4" name="Altbilgi Yer Tutucusu 3"/>
          <p:cNvSpPr>
            <a:spLocks noGrp="1"/>
          </p:cNvSpPr>
          <p:nvPr>
            <p:ph type="ftr" sz="quarter" idx="11"/>
          </p:nvPr>
        </p:nvSpPr>
        <p:spPr>
          <a:xfrm>
            <a:off x="2555776" y="6381328"/>
            <a:ext cx="3960440" cy="365125"/>
          </a:xfrm>
        </p:spPr>
        <p:txBody>
          <a:bodyPr/>
          <a:lstStyle/>
          <a:p>
            <a:r>
              <a:rPr lang="tr-TR" sz="1800" dirty="0" smtClean="0"/>
              <a:t>Film Türleri / Prof. Dr. S. Ruken Öztürk</a:t>
            </a:r>
            <a:endParaRPr lang="tr-TR" sz="1800" dirty="0"/>
          </a:p>
        </p:txBody>
      </p:sp>
    </p:spTree>
    <p:extLst>
      <p:ext uri="{BB962C8B-B14F-4D97-AF65-F5344CB8AC3E}">
        <p14:creationId xmlns:p14="http://schemas.microsoft.com/office/powerpoint/2010/main" val="65061043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709</Words>
  <Application>Microsoft Office PowerPoint</Application>
  <PresentationFormat>Ekran Gösterisi (4:3)</PresentationFormat>
  <Paragraphs>43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 Melodramlar </vt:lpstr>
      <vt:lpstr>Yine Susan Hayward’dan devam edersek:</vt:lpstr>
      <vt:lpstr>Robert Kolker’e göre (bkz. s. 292-307 ve 352-370).  </vt:lpstr>
      <vt:lpstr>Robert Kolker’den devamla (bkz. s. 292-307 ve 352-370):</vt:lpstr>
      <vt:lpstr>Yeşilçamdan melodramları da anımsayalım</vt:lpstr>
      <vt:lpstr>Derste izleyeceğimiz Cennetten de Uzak (Far From Heaven, Tod Haynes, 2002) için birkaç nokta:</vt:lpstr>
      <vt:lpstr>İzlenecek Film(ler):</vt:lpstr>
      <vt:lpstr>Bu ders için okunacak kaynaklar (kaynakların tam künyesi ilk dersin içinde bulunmaktadır):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Hafta- Melodramlar ve Türü Yeniden Düşünmek Film: Cennetten Çok Uzakta (Far From Heaven, Todd Haynes, 2002)          Okuma: Hasan Akbulut, “Film Çalışmalarında Türe Yeni Bir Bakış” (s. 365-378), Christine Gledhill, “Tür Kavramını Yeniden Düşünmek” (s. 379-423). Kolker, s. 292-307 ve 352-370. Hayward, s. 279-295. </dc:title>
  <dc:creator>Saniye</dc:creator>
  <cp:lastModifiedBy>Reviewer</cp:lastModifiedBy>
  <cp:revision>11</cp:revision>
  <dcterms:created xsi:type="dcterms:W3CDTF">2018-01-03T11:46:37Z</dcterms:created>
  <dcterms:modified xsi:type="dcterms:W3CDTF">2018-01-09T13:19:08Z</dcterms:modified>
</cp:coreProperties>
</file>