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248D2033-12DE-4CB4-BD70-95CE6CA1157E}" type="datetimeFigureOut">
              <a:rPr lang="tr-TR" smtClean="0"/>
              <a:t>15.02.2020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6E1FB06-CBE6-43F3-81B0-CD7AE25FFB58}" type="slidenum">
              <a:rPr lang="tr-TR" smtClean="0"/>
              <a:t>‹#›</a:t>
            </a:fld>
            <a:endParaRPr lang="tr-TR"/>
          </a:p>
        </p:txBody>
      </p:sp>
    </p:spTree>
    <p:extLst>
      <p:ext uri="{BB962C8B-B14F-4D97-AF65-F5344CB8AC3E}">
        <p14:creationId xmlns:p14="http://schemas.microsoft.com/office/powerpoint/2010/main" val="2461450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48D2033-12DE-4CB4-BD70-95CE6CA1157E}" type="datetimeFigureOut">
              <a:rPr lang="tr-TR" smtClean="0"/>
              <a:t>15.02.2020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6E1FB06-CBE6-43F3-81B0-CD7AE25FFB58}" type="slidenum">
              <a:rPr lang="tr-TR" smtClean="0"/>
              <a:t>‹#›</a:t>
            </a:fld>
            <a:endParaRPr lang="tr-TR"/>
          </a:p>
        </p:txBody>
      </p:sp>
    </p:spTree>
    <p:extLst>
      <p:ext uri="{BB962C8B-B14F-4D97-AF65-F5344CB8AC3E}">
        <p14:creationId xmlns:p14="http://schemas.microsoft.com/office/powerpoint/2010/main" val="40030407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48D2033-12DE-4CB4-BD70-95CE6CA1157E}" type="datetimeFigureOut">
              <a:rPr lang="tr-TR" smtClean="0"/>
              <a:t>15.02.2020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6E1FB06-CBE6-43F3-81B0-CD7AE25FFB58}" type="slidenum">
              <a:rPr lang="tr-TR" smtClean="0"/>
              <a:t>‹#›</a:t>
            </a:fld>
            <a:endParaRPr lang="tr-TR"/>
          </a:p>
        </p:txBody>
      </p:sp>
    </p:spTree>
    <p:extLst>
      <p:ext uri="{BB962C8B-B14F-4D97-AF65-F5344CB8AC3E}">
        <p14:creationId xmlns:p14="http://schemas.microsoft.com/office/powerpoint/2010/main" val="8069688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48D2033-12DE-4CB4-BD70-95CE6CA1157E}" type="datetimeFigureOut">
              <a:rPr lang="tr-TR" smtClean="0"/>
              <a:t>15.02.2020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6E1FB06-CBE6-43F3-81B0-CD7AE25FFB58}" type="slidenum">
              <a:rPr lang="tr-TR" smtClean="0"/>
              <a:t>‹#›</a:t>
            </a:fld>
            <a:endParaRPr lang="tr-TR"/>
          </a:p>
        </p:txBody>
      </p:sp>
    </p:spTree>
    <p:extLst>
      <p:ext uri="{BB962C8B-B14F-4D97-AF65-F5344CB8AC3E}">
        <p14:creationId xmlns:p14="http://schemas.microsoft.com/office/powerpoint/2010/main" val="34811583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248D2033-12DE-4CB4-BD70-95CE6CA1157E}" type="datetimeFigureOut">
              <a:rPr lang="tr-TR" smtClean="0"/>
              <a:t>15.02.2020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6E1FB06-CBE6-43F3-81B0-CD7AE25FFB58}" type="slidenum">
              <a:rPr lang="tr-TR" smtClean="0"/>
              <a:t>‹#›</a:t>
            </a:fld>
            <a:endParaRPr lang="tr-TR"/>
          </a:p>
        </p:txBody>
      </p:sp>
    </p:spTree>
    <p:extLst>
      <p:ext uri="{BB962C8B-B14F-4D97-AF65-F5344CB8AC3E}">
        <p14:creationId xmlns:p14="http://schemas.microsoft.com/office/powerpoint/2010/main" val="12944235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248D2033-12DE-4CB4-BD70-95CE6CA1157E}" type="datetimeFigureOut">
              <a:rPr lang="tr-TR" smtClean="0"/>
              <a:t>15.02.2020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6E1FB06-CBE6-43F3-81B0-CD7AE25FFB58}" type="slidenum">
              <a:rPr lang="tr-TR" smtClean="0"/>
              <a:t>‹#›</a:t>
            </a:fld>
            <a:endParaRPr lang="tr-TR"/>
          </a:p>
        </p:txBody>
      </p:sp>
    </p:spTree>
    <p:extLst>
      <p:ext uri="{BB962C8B-B14F-4D97-AF65-F5344CB8AC3E}">
        <p14:creationId xmlns:p14="http://schemas.microsoft.com/office/powerpoint/2010/main" val="1636598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248D2033-12DE-4CB4-BD70-95CE6CA1157E}" type="datetimeFigureOut">
              <a:rPr lang="tr-TR" smtClean="0"/>
              <a:t>15.02.2020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96E1FB06-CBE6-43F3-81B0-CD7AE25FFB58}" type="slidenum">
              <a:rPr lang="tr-TR" smtClean="0"/>
              <a:t>‹#›</a:t>
            </a:fld>
            <a:endParaRPr lang="tr-TR"/>
          </a:p>
        </p:txBody>
      </p:sp>
    </p:spTree>
    <p:extLst>
      <p:ext uri="{BB962C8B-B14F-4D97-AF65-F5344CB8AC3E}">
        <p14:creationId xmlns:p14="http://schemas.microsoft.com/office/powerpoint/2010/main" val="10660128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248D2033-12DE-4CB4-BD70-95CE6CA1157E}" type="datetimeFigureOut">
              <a:rPr lang="tr-TR" smtClean="0"/>
              <a:t>15.02.2020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96E1FB06-CBE6-43F3-81B0-CD7AE25FFB58}" type="slidenum">
              <a:rPr lang="tr-TR" smtClean="0"/>
              <a:t>‹#›</a:t>
            </a:fld>
            <a:endParaRPr lang="tr-TR"/>
          </a:p>
        </p:txBody>
      </p:sp>
    </p:spTree>
    <p:extLst>
      <p:ext uri="{BB962C8B-B14F-4D97-AF65-F5344CB8AC3E}">
        <p14:creationId xmlns:p14="http://schemas.microsoft.com/office/powerpoint/2010/main" val="24038765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248D2033-12DE-4CB4-BD70-95CE6CA1157E}" type="datetimeFigureOut">
              <a:rPr lang="tr-TR" smtClean="0"/>
              <a:t>15.02.2020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96E1FB06-CBE6-43F3-81B0-CD7AE25FFB58}" type="slidenum">
              <a:rPr lang="tr-TR" smtClean="0"/>
              <a:t>‹#›</a:t>
            </a:fld>
            <a:endParaRPr lang="tr-TR"/>
          </a:p>
        </p:txBody>
      </p:sp>
    </p:spTree>
    <p:extLst>
      <p:ext uri="{BB962C8B-B14F-4D97-AF65-F5344CB8AC3E}">
        <p14:creationId xmlns:p14="http://schemas.microsoft.com/office/powerpoint/2010/main" val="39519310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248D2033-12DE-4CB4-BD70-95CE6CA1157E}" type="datetimeFigureOut">
              <a:rPr lang="tr-TR" smtClean="0"/>
              <a:t>15.02.2020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6E1FB06-CBE6-43F3-81B0-CD7AE25FFB58}" type="slidenum">
              <a:rPr lang="tr-TR" smtClean="0"/>
              <a:t>‹#›</a:t>
            </a:fld>
            <a:endParaRPr lang="tr-TR"/>
          </a:p>
        </p:txBody>
      </p:sp>
    </p:spTree>
    <p:extLst>
      <p:ext uri="{BB962C8B-B14F-4D97-AF65-F5344CB8AC3E}">
        <p14:creationId xmlns:p14="http://schemas.microsoft.com/office/powerpoint/2010/main" val="12570566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248D2033-12DE-4CB4-BD70-95CE6CA1157E}" type="datetimeFigureOut">
              <a:rPr lang="tr-TR" smtClean="0"/>
              <a:t>15.02.2020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6E1FB06-CBE6-43F3-81B0-CD7AE25FFB58}" type="slidenum">
              <a:rPr lang="tr-TR" smtClean="0"/>
              <a:t>‹#›</a:t>
            </a:fld>
            <a:endParaRPr lang="tr-TR"/>
          </a:p>
        </p:txBody>
      </p:sp>
    </p:spTree>
    <p:extLst>
      <p:ext uri="{BB962C8B-B14F-4D97-AF65-F5344CB8AC3E}">
        <p14:creationId xmlns:p14="http://schemas.microsoft.com/office/powerpoint/2010/main" val="8955299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8D2033-12DE-4CB4-BD70-95CE6CA1157E}" type="datetimeFigureOut">
              <a:rPr lang="tr-TR" smtClean="0"/>
              <a:t>15.02.2020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6E1FB06-CBE6-43F3-81B0-CD7AE25FFB58}" type="slidenum">
              <a:rPr lang="tr-TR" smtClean="0"/>
              <a:t>‹#›</a:t>
            </a:fld>
            <a:endParaRPr lang="tr-TR"/>
          </a:p>
        </p:txBody>
      </p:sp>
    </p:spTree>
    <p:extLst>
      <p:ext uri="{BB962C8B-B14F-4D97-AF65-F5344CB8AC3E}">
        <p14:creationId xmlns:p14="http://schemas.microsoft.com/office/powerpoint/2010/main" val="18114342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err="1" smtClean="0"/>
              <a:t>Marx’ta</a:t>
            </a:r>
            <a:r>
              <a:rPr lang="tr-TR" dirty="0" smtClean="0"/>
              <a:t> ideoloji </a:t>
            </a:r>
            <a:endParaRPr lang="tr-TR" dirty="0"/>
          </a:p>
        </p:txBody>
      </p:sp>
      <p:sp>
        <p:nvSpPr>
          <p:cNvPr id="3" name="Alt Başlık 2"/>
          <p:cNvSpPr>
            <a:spLocks noGrp="1"/>
          </p:cNvSpPr>
          <p:nvPr>
            <p:ph type="subTitle" idx="1"/>
          </p:nvPr>
        </p:nvSpPr>
        <p:spPr/>
        <p:txBody>
          <a:bodyPr/>
          <a:lstStyle/>
          <a:p>
            <a:r>
              <a:rPr lang="tr-TR" dirty="0" smtClean="0"/>
              <a:t>Bu bölümde </a:t>
            </a:r>
            <a:r>
              <a:rPr lang="tr-TR" dirty="0" err="1" smtClean="0"/>
              <a:t>Marx’ın</a:t>
            </a:r>
            <a:r>
              <a:rPr lang="tr-TR" dirty="0" smtClean="0"/>
              <a:t> düşünce serüveninde ideoloji kavramının geçirdiği dönüşümler tartışılacaktır </a:t>
            </a:r>
            <a:endParaRPr lang="tr-TR" dirty="0"/>
          </a:p>
        </p:txBody>
      </p:sp>
    </p:spTree>
    <p:extLst>
      <p:ext uri="{BB962C8B-B14F-4D97-AF65-F5344CB8AC3E}">
        <p14:creationId xmlns:p14="http://schemas.microsoft.com/office/powerpoint/2010/main" val="12775822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Marx’ta</a:t>
            </a:r>
            <a:r>
              <a:rPr lang="tr-TR" dirty="0" smtClean="0"/>
              <a:t> İdeoloji</a:t>
            </a:r>
            <a:endParaRPr lang="tr-TR" dirty="0"/>
          </a:p>
        </p:txBody>
      </p:sp>
      <p:sp>
        <p:nvSpPr>
          <p:cNvPr id="3" name="İçerik Yer Tutucusu 2"/>
          <p:cNvSpPr>
            <a:spLocks noGrp="1"/>
          </p:cNvSpPr>
          <p:nvPr>
            <p:ph idx="1"/>
          </p:nvPr>
        </p:nvSpPr>
        <p:spPr>
          <a:xfrm>
            <a:off x="838200" y="2060757"/>
            <a:ext cx="10515600" cy="3099072"/>
          </a:xfrm>
        </p:spPr>
        <p:txBody>
          <a:bodyPr/>
          <a:lstStyle/>
          <a:p>
            <a:r>
              <a:rPr lang="tr-TR" dirty="0" err="1"/>
              <a:t>Marx’ın</a:t>
            </a:r>
            <a:r>
              <a:rPr lang="tr-TR" dirty="0"/>
              <a:t> özel olarak ideoloji üzerine yazdığı herhangi bir  </a:t>
            </a:r>
            <a:r>
              <a:rPr lang="tr-TR" dirty="0" err="1"/>
              <a:t>bir</a:t>
            </a:r>
            <a:r>
              <a:rPr lang="tr-TR" dirty="0"/>
              <a:t> eser yoktur. Ancak </a:t>
            </a:r>
            <a:r>
              <a:rPr lang="tr-TR" dirty="0" err="1"/>
              <a:t>Marx’ın</a:t>
            </a:r>
            <a:r>
              <a:rPr lang="tr-TR" dirty="0"/>
              <a:t> düşünsel gelişiminde ideoloji kavramı farklı dönemlerde  birbirinden farklı şekilde ele alınmıştır. Dolayısıyla pek çok araştırmacı </a:t>
            </a:r>
            <a:r>
              <a:rPr lang="tr-TR" dirty="0" err="1"/>
              <a:t>Marx’ın</a:t>
            </a:r>
            <a:r>
              <a:rPr lang="tr-TR" dirty="0"/>
              <a:t> erken dönem yazılarıyla sonraki dönemlerde yazdıkları arasında ideoloji kavramı açısından önemli farklılıklar olduğunu vurgularlar. </a:t>
            </a:r>
          </a:p>
          <a:p>
            <a:endParaRPr lang="tr-TR" dirty="0"/>
          </a:p>
        </p:txBody>
      </p:sp>
    </p:spTree>
    <p:extLst>
      <p:ext uri="{BB962C8B-B14F-4D97-AF65-F5344CB8AC3E}">
        <p14:creationId xmlns:p14="http://schemas.microsoft.com/office/powerpoint/2010/main" val="8418616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Marx’ta</a:t>
            </a:r>
            <a:r>
              <a:rPr lang="tr-TR" dirty="0"/>
              <a:t> İdeoloji</a:t>
            </a:r>
          </a:p>
        </p:txBody>
      </p:sp>
      <p:sp>
        <p:nvSpPr>
          <p:cNvPr id="3" name="İçerik Yer Tutucusu 2"/>
          <p:cNvSpPr>
            <a:spLocks noGrp="1"/>
          </p:cNvSpPr>
          <p:nvPr>
            <p:ph idx="1"/>
          </p:nvPr>
        </p:nvSpPr>
        <p:spPr>
          <a:xfrm>
            <a:off x="838200" y="1825625"/>
            <a:ext cx="10515600" cy="2890066"/>
          </a:xfrm>
        </p:spPr>
        <p:txBody>
          <a:bodyPr/>
          <a:lstStyle/>
          <a:p>
            <a:pPr marL="0" indent="0">
              <a:buNone/>
            </a:pPr>
            <a:r>
              <a:rPr lang="tr-TR" dirty="0" err="1"/>
              <a:t>Marx’ın</a:t>
            </a:r>
            <a:r>
              <a:rPr lang="tr-TR" dirty="0"/>
              <a:t> ilk dönem yazılarına örnek 1844 El </a:t>
            </a:r>
            <a:r>
              <a:rPr lang="tr-TR" dirty="0" smtClean="0"/>
              <a:t>Yazmaları adlı </a:t>
            </a:r>
            <a:r>
              <a:rPr lang="tr-TR" dirty="0"/>
              <a:t>çalışmasıdır. </a:t>
            </a:r>
          </a:p>
          <a:p>
            <a:pPr marL="0" indent="0">
              <a:buNone/>
            </a:pPr>
            <a:r>
              <a:rPr lang="tr-TR" dirty="0" err="1"/>
              <a:t>Marx</a:t>
            </a:r>
            <a:r>
              <a:rPr lang="tr-TR" dirty="0"/>
              <a:t> burada ideolojiyi </a:t>
            </a:r>
            <a:r>
              <a:rPr lang="tr-TR" dirty="0" smtClean="0"/>
              <a:t>«insan </a:t>
            </a:r>
            <a:r>
              <a:rPr lang="tr-TR" dirty="0"/>
              <a:t>bilincindeki tersyüz olma </a:t>
            </a:r>
            <a:r>
              <a:rPr lang="tr-TR" dirty="0" smtClean="0"/>
              <a:t>durumu» </a:t>
            </a:r>
            <a:r>
              <a:rPr lang="tr-TR" dirty="0"/>
              <a:t>olarak değerlendirir. </a:t>
            </a:r>
          </a:p>
          <a:p>
            <a:pPr marL="0" indent="0">
              <a:buNone/>
            </a:pPr>
            <a:r>
              <a:rPr lang="tr-TR" dirty="0"/>
              <a:t>Tersyüz olma kavramını </a:t>
            </a:r>
            <a:r>
              <a:rPr lang="tr-TR" dirty="0" err="1"/>
              <a:t>Hegel’den</a:t>
            </a:r>
            <a:r>
              <a:rPr lang="tr-TR" dirty="0"/>
              <a:t> alan </a:t>
            </a:r>
            <a:r>
              <a:rPr lang="tr-TR" dirty="0" err="1"/>
              <a:t>Marx</a:t>
            </a:r>
            <a:r>
              <a:rPr lang="tr-TR" dirty="0" smtClean="0"/>
              <a:t>, insan bilincindeki tersyüz olma halinin maddi dünyanın çelişkilerinden kaynaklandığını savunur.    </a:t>
            </a:r>
            <a:endParaRPr lang="tr-TR" dirty="0"/>
          </a:p>
          <a:p>
            <a:pPr marL="0" indent="0">
              <a:buNone/>
            </a:pPr>
            <a:endParaRPr lang="tr-TR" dirty="0"/>
          </a:p>
        </p:txBody>
      </p:sp>
    </p:spTree>
    <p:extLst>
      <p:ext uri="{BB962C8B-B14F-4D97-AF65-F5344CB8AC3E}">
        <p14:creationId xmlns:p14="http://schemas.microsoft.com/office/powerpoint/2010/main" val="19833151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Marx’ta</a:t>
            </a:r>
            <a:r>
              <a:rPr lang="tr-TR" dirty="0"/>
              <a:t> İdeoloji</a:t>
            </a:r>
          </a:p>
        </p:txBody>
      </p:sp>
      <p:sp>
        <p:nvSpPr>
          <p:cNvPr id="3" name="İçerik Yer Tutucusu 2"/>
          <p:cNvSpPr>
            <a:spLocks noGrp="1"/>
          </p:cNvSpPr>
          <p:nvPr>
            <p:ph idx="1"/>
          </p:nvPr>
        </p:nvSpPr>
        <p:spPr>
          <a:xfrm>
            <a:off x="838200" y="1825625"/>
            <a:ext cx="10515600" cy="2929255"/>
          </a:xfrm>
        </p:spPr>
        <p:txBody>
          <a:bodyPr/>
          <a:lstStyle/>
          <a:p>
            <a:pPr marL="0" indent="0">
              <a:buNone/>
            </a:pPr>
            <a:r>
              <a:rPr lang="tr-TR" dirty="0" err="1" smtClean="0"/>
              <a:t>Marx’ın</a:t>
            </a:r>
            <a:r>
              <a:rPr lang="tr-TR" dirty="0" smtClean="0"/>
              <a:t> bahsettiği tersyüz olma ya da </a:t>
            </a:r>
            <a:r>
              <a:rPr lang="tr-TR" dirty="0" err="1" smtClean="0"/>
              <a:t>başaşağılık</a:t>
            </a:r>
            <a:r>
              <a:rPr lang="tr-TR" dirty="0" smtClean="0"/>
              <a:t> durumu, insanların kendi yaşadıkları hayatı tersinden anlamaları ile ilgilidir. Buna en güzel örnek </a:t>
            </a:r>
            <a:r>
              <a:rPr lang="tr-TR" dirty="0" err="1" smtClean="0"/>
              <a:t>Marx’ın</a:t>
            </a:r>
            <a:r>
              <a:rPr lang="tr-TR" dirty="0" smtClean="0"/>
              <a:t> din hakkındaki görüşleridir. </a:t>
            </a:r>
            <a:r>
              <a:rPr lang="tr-TR" dirty="0" err="1" smtClean="0"/>
              <a:t>Feuerbach’ın</a:t>
            </a:r>
            <a:r>
              <a:rPr lang="tr-TR" dirty="0" smtClean="0"/>
              <a:t> görüşlerinden de etkilenen </a:t>
            </a:r>
            <a:r>
              <a:rPr lang="tr-TR" dirty="0" err="1" smtClean="0"/>
              <a:t>Marx</a:t>
            </a:r>
            <a:r>
              <a:rPr lang="tr-TR" dirty="0" smtClean="0"/>
              <a:t>, onun dinin bir tersyüz oluş olduğuna dair fikrini benimser. Buna göre insan bilincinin yarattığı tanrı yaratıcı, tanrı fikrini yaratan insan ise kul olur.     </a:t>
            </a:r>
          </a:p>
        </p:txBody>
      </p:sp>
    </p:spTree>
    <p:extLst>
      <p:ext uri="{BB962C8B-B14F-4D97-AF65-F5344CB8AC3E}">
        <p14:creationId xmlns:p14="http://schemas.microsoft.com/office/powerpoint/2010/main" val="35186133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Marx’ta</a:t>
            </a:r>
            <a:r>
              <a:rPr lang="tr-TR" dirty="0"/>
              <a:t> İdeoloji</a:t>
            </a:r>
          </a:p>
        </p:txBody>
      </p:sp>
      <p:sp>
        <p:nvSpPr>
          <p:cNvPr id="3" name="İçerik Yer Tutucusu 2"/>
          <p:cNvSpPr>
            <a:spLocks noGrp="1"/>
          </p:cNvSpPr>
          <p:nvPr>
            <p:ph idx="1"/>
          </p:nvPr>
        </p:nvSpPr>
        <p:spPr/>
        <p:txBody>
          <a:bodyPr/>
          <a:lstStyle/>
          <a:p>
            <a:pPr marL="0" indent="0">
              <a:buNone/>
            </a:pPr>
            <a:r>
              <a:rPr lang="tr-TR" dirty="0" err="1" smtClean="0"/>
              <a:t>Feuerbach</a:t>
            </a:r>
            <a:r>
              <a:rPr lang="tr-TR" dirty="0" smtClean="0"/>
              <a:t> ile aralarındaki fark, </a:t>
            </a:r>
            <a:r>
              <a:rPr lang="tr-TR" dirty="0" err="1" smtClean="0"/>
              <a:t>Marx’ın</a:t>
            </a:r>
            <a:r>
              <a:rPr lang="tr-TR" dirty="0" smtClean="0"/>
              <a:t> ayrıldığı nokta ise insan bilincindeki bu </a:t>
            </a:r>
            <a:r>
              <a:rPr lang="tr-TR" dirty="0" err="1" smtClean="0"/>
              <a:t>başaşağılığın</a:t>
            </a:r>
            <a:r>
              <a:rPr lang="tr-TR" dirty="0" smtClean="0"/>
              <a:t>, </a:t>
            </a:r>
            <a:r>
              <a:rPr lang="tr-TR" dirty="0" err="1" smtClean="0"/>
              <a:t>teryüz</a:t>
            </a:r>
            <a:r>
              <a:rPr lang="tr-TR" dirty="0" smtClean="0"/>
              <a:t> olmuş gerçekliğin kendisinden kaynaklandığına ilişkin vurgusudur. Söz konusu </a:t>
            </a:r>
            <a:r>
              <a:rPr lang="tr-TR" dirty="0" err="1" smtClean="0"/>
              <a:t>başaşağılık</a:t>
            </a:r>
            <a:r>
              <a:rPr lang="tr-TR" dirty="0" smtClean="0"/>
              <a:t> sadece bir yanılsamadan, inşa zihnine ait bir performanstan daha fazla bir şeydir ve gerçek dünyanın çelişkilerini ifade eder. </a:t>
            </a:r>
          </a:p>
          <a:p>
            <a:pPr marL="0" indent="0">
              <a:buNone/>
            </a:pPr>
            <a:r>
              <a:rPr lang="tr-TR" dirty="0" smtClean="0"/>
              <a:t>Onun sözleriyle</a:t>
            </a:r>
          </a:p>
          <a:p>
            <a:pPr marL="0" indent="0">
              <a:buNone/>
            </a:pPr>
            <a:r>
              <a:rPr lang="tr-TR" dirty="0" smtClean="0"/>
              <a:t>«Bu devlet, bu toplum, dünyanın tersine çevrilmiş bilinci olan dini üretiyor, çünkü kendileri alt üst olmuş bir dünya oluşturuyor. (Atılgan :17)       </a:t>
            </a:r>
            <a:endParaRPr lang="tr-TR" dirty="0"/>
          </a:p>
        </p:txBody>
      </p:sp>
    </p:spTree>
    <p:extLst>
      <p:ext uri="{BB962C8B-B14F-4D97-AF65-F5344CB8AC3E}">
        <p14:creationId xmlns:p14="http://schemas.microsoft.com/office/powerpoint/2010/main" val="25594710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Marx’ta</a:t>
            </a:r>
            <a:r>
              <a:rPr lang="tr-TR" dirty="0"/>
              <a:t> İdeoloji</a:t>
            </a:r>
          </a:p>
        </p:txBody>
      </p:sp>
      <p:sp>
        <p:nvSpPr>
          <p:cNvPr id="3" name="İçerik Yer Tutucusu 2"/>
          <p:cNvSpPr>
            <a:spLocks noGrp="1"/>
          </p:cNvSpPr>
          <p:nvPr>
            <p:ph idx="1"/>
          </p:nvPr>
        </p:nvSpPr>
        <p:spPr/>
        <p:txBody>
          <a:bodyPr>
            <a:normAutofit lnSpcReduction="10000"/>
          </a:bodyPr>
          <a:lstStyle/>
          <a:p>
            <a:pPr marL="0" indent="0">
              <a:buNone/>
            </a:pPr>
            <a:r>
              <a:rPr lang="tr-TR" dirty="0" err="1" smtClean="0"/>
              <a:t>Marx’ın</a:t>
            </a:r>
            <a:r>
              <a:rPr lang="tr-TR" dirty="0" smtClean="0"/>
              <a:t> ikinci döneminde ideoloji eleştirisi maddi çelişkiler alanına taşınır ve </a:t>
            </a:r>
            <a:r>
              <a:rPr lang="tr-TR" dirty="0" err="1" smtClean="0"/>
              <a:t>camera</a:t>
            </a:r>
            <a:r>
              <a:rPr lang="tr-TR" dirty="0" smtClean="0"/>
              <a:t> </a:t>
            </a:r>
            <a:r>
              <a:rPr lang="tr-TR" dirty="0" err="1" smtClean="0"/>
              <a:t>obscura</a:t>
            </a:r>
            <a:r>
              <a:rPr lang="tr-TR" dirty="0" smtClean="0"/>
              <a:t> kavramıyla dile getirilir.</a:t>
            </a:r>
          </a:p>
          <a:p>
            <a:pPr marL="0" indent="0">
              <a:buNone/>
            </a:pPr>
            <a:r>
              <a:rPr lang="tr-TR" dirty="0" smtClean="0"/>
              <a:t>Alman İdeolojisi adlı çalışmalarında </a:t>
            </a:r>
            <a:r>
              <a:rPr lang="tr-TR" dirty="0" err="1" smtClean="0"/>
              <a:t>Marx</a:t>
            </a:r>
            <a:r>
              <a:rPr lang="tr-TR" dirty="0" smtClean="0"/>
              <a:t> ve Engels, önceki dönemde </a:t>
            </a:r>
            <a:r>
              <a:rPr lang="tr-TR" dirty="0" err="1" smtClean="0"/>
              <a:t>teryüz</a:t>
            </a:r>
            <a:r>
              <a:rPr lang="tr-TR" dirty="0" smtClean="0"/>
              <a:t> etme olarak kullandıkları kavramı ideoloji olarak ele alırlar.</a:t>
            </a:r>
          </a:p>
          <a:p>
            <a:pPr marL="0" indent="0">
              <a:buNone/>
            </a:pPr>
            <a:r>
              <a:rPr lang="tr-TR" dirty="0" smtClean="0"/>
              <a:t>Sıkça alıntılanan aşağıdaki pasaj bu konudaki görüşünü net bir biçimde ortaya koyar</a:t>
            </a:r>
          </a:p>
          <a:p>
            <a:pPr marL="0" indent="0">
              <a:buNone/>
            </a:pPr>
            <a:r>
              <a:rPr lang="tr-TR" dirty="0" smtClean="0"/>
              <a:t>Her ideolojide insanlar ve onların ilişkileri bize </a:t>
            </a:r>
            <a:r>
              <a:rPr lang="tr-TR" dirty="0" err="1" smtClean="0"/>
              <a:t>camera</a:t>
            </a:r>
            <a:r>
              <a:rPr lang="tr-TR" dirty="0" smtClean="0"/>
              <a:t> </a:t>
            </a:r>
            <a:r>
              <a:rPr lang="tr-TR" dirty="0" err="1" smtClean="0"/>
              <a:t>obscura’daymış</a:t>
            </a:r>
            <a:r>
              <a:rPr lang="tr-TR" dirty="0" smtClean="0"/>
              <a:t> gibi baş aşağı görünüyorsa, bu görüngü de tıpkı, nesnelerin gözün ağ tabakası üzerinde ters durmasının doğrudan fiziksel yaşam sürecinden ileri gelmesi gibi onların tarihsel yaşam </a:t>
            </a:r>
            <a:r>
              <a:rPr lang="tr-TR" dirty="0"/>
              <a:t>s</a:t>
            </a:r>
            <a:r>
              <a:rPr lang="tr-TR" dirty="0" smtClean="0"/>
              <a:t>üreçlerinden ileri gelir (Atılgan: 20)     </a:t>
            </a:r>
            <a:endParaRPr lang="tr-TR" dirty="0"/>
          </a:p>
        </p:txBody>
      </p:sp>
    </p:spTree>
    <p:extLst>
      <p:ext uri="{BB962C8B-B14F-4D97-AF65-F5344CB8AC3E}">
        <p14:creationId xmlns:p14="http://schemas.microsoft.com/office/powerpoint/2010/main" val="33199970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Marx’ta</a:t>
            </a:r>
            <a:r>
              <a:rPr lang="tr-TR" dirty="0"/>
              <a:t> İdeoloji</a:t>
            </a:r>
          </a:p>
        </p:txBody>
      </p:sp>
      <p:sp>
        <p:nvSpPr>
          <p:cNvPr id="3" name="İçerik Yer Tutucusu 2"/>
          <p:cNvSpPr>
            <a:spLocks noGrp="1"/>
          </p:cNvSpPr>
          <p:nvPr>
            <p:ph idx="1"/>
          </p:nvPr>
        </p:nvSpPr>
        <p:spPr>
          <a:xfrm>
            <a:off x="838200" y="1825625"/>
            <a:ext cx="10515600" cy="3582398"/>
          </a:xfrm>
        </p:spPr>
        <p:txBody>
          <a:bodyPr>
            <a:normAutofit fontScale="92500" lnSpcReduction="10000"/>
          </a:bodyPr>
          <a:lstStyle/>
          <a:p>
            <a:pPr marL="0" indent="0">
              <a:buNone/>
            </a:pPr>
            <a:r>
              <a:rPr lang="tr-TR" dirty="0" err="1" smtClean="0"/>
              <a:t>Marx’ın</a:t>
            </a:r>
            <a:r>
              <a:rPr lang="tr-TR" dirty="0" smtClean="0"/>
              <a:t> ideoloji konusundaki üçüncü dönemi ise </a:t>
            </a:r>
            <a:r>
              <a:rPr lang="tr-TR" dirty="0" err="1" smtClean="0"/>
              <a:t>Grundrise</a:t>
            </a:r>
            <a:r>
              <a:rPr lang="tr-TR" dirty="0" smtClean="0"/>
              <a:t> ile başlayıp Kapital ile son bulan olgun </a:t>
            </a:r>
            <a:r>
              <a:rPr lang="tr-TR" dirty="0" err="1" smtClean="0"/>
              <a:t>Marx</a:t>
            </a:r>
            <a:r>
              <a:rPr lang="tr-TR" dirty="0" smtClean="0"/>
              <a:t> dönemidir. </a:t>
            </a:r>
          </a:p>
          <a:p>
            <a:pPr marL="0" indent="0">
              <a:buNone/>
            </a:pPr>
            <a:r>
              <a:rPr lang="tr-TR" dirty="0" err="1" smtClean="0"/>
              <a:t>Marx</a:t>
            </a:r>
            <a:r>
              <a:rPr lang="tr-TR" dirty="0" smtClean="0"/>
              <a:t> burada  ideolojiyi bir yanlış bilinç olmanı ötesinde üretim ilişkilerinin iç çelişkilerinde gömülü olarak üretilen bir süreç olarak kavrar. </a:t>
            </a:r>
          </a:p>
          <a:p>
            <a:pPr marL="0" indent="0">
              <a:buNone/>
            </a:pPr>
            <a:r>
              <a:rPr lang="tr-TR" dirty="0" smtClean="0"/>
              <a:t>Bir başka deyişle insan bilincindeki </a:t>
            </a:r>
            <a:r>
              <a:rPr lang="tr-TR" dirty="0" err="1" smtClean="0"/>
              <a:t>tersyüzlükle</a:t>
            </a:r>
            <a:r>
              <a:rPr lang="tr-TR" dirty="0" smtClean="0"/>
              <a:t> gerçekliğin </a:t>
            </a:r>
            <a:r>
              <a:rPr lang="tr-TR" dirty="0" err="1" smtClean="0"/>
              <a:t>tersyüzlüğü</a:t>
            </a:r>
            <a:r>
              <a:rPr lang="tr-TR" dirty="0" smtClean="0"/>
              <a:t> arasındaki ilişkinin gerçekliğin oluşumunu sağlayan görünüş alanlarıyla </a:t>
            </a:r>
            <a:r>
              <a:rPr lang="tr-TR" dirty="0" err="1" smtClean="0"/>
              <a:t>dolayımlandığına</a:t>
            </a:r>
            <a:r>
              <a:rPr lang="tr-TR" dirty="0" smtClean="0"/>
              <a:t> dikkat çeker   </a:t>
            </a:r>
          </a:p>
          <a:p>
            <a:pPr marL="0" indent="0">
              <a:buNone/>
            </a:pPr>
            <a:r>
              <a:rPr lang="tr-TR" dirty="0" err="1"/>
              <a:t>Marx’ın</a:t>
            </a:r>
            <a:r>
              <a:rPr lang="tr-TR" dirty="0"/>
              <a:t> bu üçüncü dönemine ilişkin en ünlü pasaj ise Ekonomi Politiğin </a:t>
            </a:r>
            <a:r>
              <a:rPr lang="tr-TR" dirty="0" err="1"/>
              <a:t>Eleştisine</a:t>
            </a:r>
            <a:r>
              <a:rPr lang="tr-TR" dirty="0"/>
              <a:t> </a:t>
            </a:r>
            <a:r>
              <a:rPr lang="tr-TR" dirty="0" err="1"/>
              <a:t>Katkı’nın</a:t>
            </a:r>
            <a:r>
              <a:rPr lang="tr-TR" dirty="0"/>
              <a:t> önsözünde yer alır.</a:t>
            </a:r>
          </a:p>
          <a:p>
            <a:pPr marL="0" indent="0">
              <a:buNone/>
            </a:pPr>
            <a:endParaRPr lang="tr-TR" dirty="0" smtClean="0"/>
          </a:p>
        </p:txBody>
      </p:sp>
    </p:spTree>
    <p:extLst>
      <p:ext uri="{BB962C8B-B14F-4D97-AF65-F5344CB8AC3E}">
        <p14:creationId xmlns:p14="http://schemas.microsoft.com/office/powerpoint/2010/main" val="18896716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Marx’ta</a:t>
            </a:r>
            <a:r>
              <a:rPr lang="tr-TR" dirty="0"/>
              <a:t> İdeoloji</a:t>
            </a:r>
          </a:p>
        </p:txBody>
      </p:sp>
      <p:sp>
        <p:nvSpPr>
          <p:cNvPr id="3" name="İçerik Yer Tutucusu 2"/>
          <p:cNvSpPr>
            <a:spLocks noGrp="1"/>
          </p:cNvSpPr>
          <p:nvPr>
            <p:ph idx="1"/>
          </p:nvPr>
        </p:nvSpPr>
        <p:spPr/>
        <p:txBody>
          <a:bodyPr>
            <a:normAutofit fontScale="92500" lnSpcReduction="10000"/>
          </a:bodyPr>
          <a:lstStyle/>
          <a:p>
            <a:pPr marL="0" indent="0">
              <a:buNone/>
            </a:pPr>
            <a:r>
              <a:rPr lang="tr-TR" dirty="0" smtClean="0"/>
              <a:t> </a:t>
            </a:r>
            <a:endParaRPr lang="tr-TR" dirty="0"/>
          </a:p>
          <a:p>
            <a:pPr marL="0" indent="0">
              <a:buNone/>
            </a:pPr>
            <a:r>
              <a:rPr lang="tr-TR" dirty="0" smtClean="0"/>
              <a:t>«Gelişmelerinin </a:t>
            </a:r>
            <a:r>
              <a:rPr lang="tr-TR" dirty="0"/>
              <a:t>belirli bir aşamasında toplumun maddi üretici güçleri, o zamana kadar içinde hareket ettikleri mevcut üretim ilişkilerine, ya da bunların hukuki ifadesinden başka bir şey olmayan mülkiyet ilişkilerine ters düşerler. Üretici güçlerin gelişmesinin biçimleri olan bu ilişkiler, onların engelleri haline gelirler. O zaman bir toplumsal devrim çağı başlar. İktisadi temeldeki değişme, kocaman üstyapıyı, büyük ya da az bir hızla altüst eder. Bu gibi altüst oluşların incelenmesinde, daima, iktisadi üretim koşullarının maddi altüst oluşu ile —ki, bu, bilimsel bakımdan kesin olarak saptanabilir—, hukuki, siyasal, dini, artistik ya da felsefi biçimleri, kısaca, insanların bu çatışmanın bilincine vardıkları ve onu sonuna kadar götürdükleri ideolojik şekilleri </a:t>
            </a:r>
            <a:r>
              <a:rPr lang="tr-TR" dirty="0" err="1" smtClean="0"/>
              <a:t>ayırdetmek</a:t>
            </a:r>
            <a:r>
              <a:rPr lang="tr-TR" dirty="0" smtClean="0"/>
              <a:t> </a:t>
            </a:r>
            <a:r>
              <a:rPr lang="tr-TR" dirty="0"/>
              <a:t>gerekir. </a:t>
            </a:r>
            <a:endParaRPr lang="tr-TR" dirty="0"/>
          </a:p>
        </p:txBody>
      </p:sp>
    </p:spTree>
    <p:extLst>
      <p:ext uri="{BB962C8B-B14F-4D97-AF65-F5344CB8AC3E}">
        <p14:creationId xmlns:p14="http://schemas.microsoft.com/office/powerpoint/2010/main" val="35627617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Marx’ta</a:t>
            </a:r>
            <a:r>
              <a:rPr lang="tr-TR" dirty="0"/>
              <a:t> İdeoloji</a:t>
            </a:r>
          </a:p>
        </p:txBody>
      </p:sp>
      <p:sp>
        <p:nvSpPr>
          <p:cNvPr id="3" name="İçerik Yer Tutucusu 2"/>
          <p:cNvSpPr>
            <a:spLocks noGrp="1"/>
          </p:cNvSpPr>
          <p:nvPr>
            <p:ph idx="1"/>
          </p:nvPr>
        </p:nvSpPr>
        <p:spPr>
          <a:xfrm>
            <a:off x="838200" y="1825625"/>
            <a:ext cx="10515600" cy="3059884"/>
          </a:xfrm>
        </p:spPr>
        <p:txBody>
          <a:bodyPr/>
          <a:lstStyle/>
          <a:p>
            <a:pPr marL="0" indent="0">
              <a:buNone/>
            </a:pPr>
            <a:r>
              <a:rPr lang="tr-TR" dirty="0"/>
              <a:t>Nasıl ki, bir kimse hakkında, kendisi için taşıdığı fikre dayanılarak bir hüküm verilmezse, böyle bir altüst oluş dönemi hakkında da, bu dönemin kendi kendini değerlendirmesi </a:t>
            </a:r>
            <a:r>
              <a:rPr lang="tr-TR" dirty="0" smtClean="0"/>
              <a:t>göz önünde </a:t>
            </a:r>
            <a:r>
              <a:rPr lang="tr-TR" dirty="0"/>
              <a:t>tutularak, bir hükme varılamaz, tam tersine, bu değerlendirmeleri maddi hayatın çelişkileriyle, toplumsal </a:t>
            </a:r>
            <a:r>
              <a:rPr lang="tr-TR" dirty="0" smtClean="0"/>
              <a:t>üretici </a:t>
            </a:r>
            <a:r>
              <a:rPr lang="tr-TR" dirty="0"/>
              <a:t>güçler ile üretim ilişkileri arasındaki çatışmayla açıklamak </a:t>
            </a:r>
            <a:r>
              <a:rPr lang="tr-TR" dirty="0" smtClean="0"/>
              <a:t>gerekir»</a:t>
            </a:r>
            <a:endParaRPr lang="tr-TR" dirty="0"/>
          </a:p>
        </p:txBody>
      </p:sp>
    </p:spTree>
    <p:extLst>
      <p:ext uri="{BB962C8B-B14F-4D97-AF65-F5344CB8AC3E}">
        <p14:creationId xmlns:p14="http://schemas.microsoft.com/office/powerpoint/2010/main" val="121354120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105</TotalTime>
  <Words>599</Words>
  <Application>Microsoft Office PowerPoint</Application>
  <PresentationFormat>Geniş ekran</PresentationFormat>
  <Paragraphs>29</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Teması</vt:lpstr>
      <vt:lpstr>Marx’ta ideoloji </vt:lpstr>
      <vt:lpstr>Marx’ta İdeoloji</vt:lpstr>
      <vt:lpstr>Marx’ta İdeoloji</vt:lpstr>
      <vt:lpstr>Marx’ta İdeoloji</vt:lpstr>
      <vt:lpstr>Marx’ta İdeoloji</vt:lpstr>
      <vt:lpstr>Marx’ta İdeoloji</vt:lpstr>
      <vt:lpstr>Marx’ta İdeoloji</vt:lpstr>
      <vt:lpstr>Marx’ta İdeoloji</vt:lpstr>
      <vt:lpstr>Marx’ta İdeoloji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 ideoloji  1. aydınlanmacılığın kültüre ve felsefi ortamı içinde üretildiği haliyle doğru düşünme bilimi 2. insan düşüncesini kalkış noktası olarak seçen, insanın zihinsel mekanizmasının denetlenmesinin mümkün olduğunu ve düşüncelerin değiştirilmesini toplumsal değişmenin önkoşulu sayan yaklaşım 3. yanlış düşüncelere karşı doğru fikirlerle verilecek mücadelenin toplumsal gelişimin ana ekseni olarak kavranması</dc:title>
  <dc:creator>Kullanıcı</dc:creator>
  <cp:lastModifiedBy>Kurtulus</cp:lastModifiedBy>
  <cp:revision>20</cp:revision>
  <dcterms:created xsi:type="dcterms:W3CDTF">2017-11-25T20:42:30Z</dcterms:created>
  <dcterms:modified xsi:type="dcterms:W3CDTF">2020-02-15T20:22:43Z</dcterms:modified>
</cp:coreProperties>
</file>