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90" r:id="rId2"/>
    <p:sldId id="291" r:id="rId3"/>
    <p:sldId id="292" r:id="rId4"/>
    <p:sldId id="293" r:id="rId5"/>
    <p:sldId id="294" r:id="rId6"/>
    <p:sldId id="295" r:id="rId7"/>
    <p:sldId id="296" r:id="rId8"/>
    <p:sldId id="297" r:id="rId9"/>
    <p:sldId id="298" r:id="rId10"/>
    <p:sldId id="299" r:id="rId11"/>
    <p:sldId id="300" r:id="rId12"/>
    <p:sldId id="301" r:id="rId13"/>
    <p:sldId id="302" r:id="rId14"/>
    <p:sldId id="303" r:id="rId15"/>
    <p:sldId id="304" r:id="rId16"/>
    <p:sldId id="305" r:id="rId17"/>
    <p:sldId id="306" r:id="rId18"/>
    <p:sldId id="307" r:id="rId19"/>
    <p:sldId id="308" r:id="rId20"/>
    <p:sldId id="309" r:id="rId2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ema Uygulanmış Stil 1 - Vurgu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012ECD-51FC-41F1-AA8D-1B2483CD663E}" styleName="Açık Stil 2 - Vurgu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3" d="100"/>
          <a:sy n="83" d="100"/>
        </p:scale>
        <p:origin x="145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14" name="13 Başlık"/>
          <p:cNvSpPr>
            <a:spLocks noGrp="1"/>
          </p:cNvSpPr>
          <p:nvPr>
            <p:ph type="ctrTitle"/>
          </p:nvPr>
        </p:nvSpPr>
        <p:spPr>
          <a:xfrm>
            <a:off x="1432560" y="359898"/>
            <a:ext cx="7406640" cy="1472184"/>
          </a:xfrm>
        </p:spPr>
        <p:txBody>
          <a:bodyPr anchor="b"/>
          <a:lstStyle>
            <a:lvl1pPr algn="l">
              <a:defRPr/>
            </a:lvl1pPr>
            <a:extLst/>
          </a:lstStyle>
          <a:p>
            <a:r>
              <a:rPr kumimoji="0" lang="tr-TR" smtClean="0"/>
              <a:t>Asıl başlık stili için tıklatın</a:t>
            </a:r>
            <a:endParaRPr kumimoji="0" lang="en-US"/>
          </a:p>
        </p:txBody>
      </p:sp>
      <p:sp>
        <p:nvSpPr>
          <p:cNvPr id="22" name="21 Alt Başlık"/>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20" name="19 Altbilgi Yer Tutucusu"/>
          <p:cNvSpPr>
            <a:spLocks noGrp="1"/>
          </p:cNvSpPr>
          <p:nvPr>
            <p:ph type="ftr" sz="quarter" idx="11"/>
          </p:nvPr>
        </p:nvSpPr>
        <p:spPr/>
        <p:txBody>
          <a:bodyPr/>
          <a:lstStyle/>
          <a:p>
            <a:endParaRPr lang="tr-TR"/>
          </a:p>
        </p:txBody>
      </p:sp>
      <p:sp>
        <p:nvSpPr>
          <p:cNvPr id="10" name="9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Oval"/>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58000" y="274639"/>
            <a:ext cx="18288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1143000" y="274640"/>
            <a:ext cx="55626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İçerik Yer Tutucusu"/>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6 Dikdörtgen"/>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Başlık"/>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0" name="9 Dikdörtgen"/>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8 Oval"/>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lstStyle/>
          <a:p>
            <a:r>
              <a:rPr kumimoji="0" lang="tr-TR" smtClean="0"/>
              <a:t>Asıl başlık stili için tıklatın</a:t>
            </a:r>
            <a:endParaRPr kumimoji="0" lang="en-US"/>
          </a:p>
        </p:txBody>
      </p:sp>
      <p:sp>
        <p:nvSpPr>
          <p:cNvPr id="3" name="2 İçerik Yer Tutucusu"/>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a:xfrm>
            <a:off x="1435608" y="274320"/>
            <a:ext cx="7498080" cy="1143000"/>
          </a:xfrm>
        </p:spPr>
        <p:txBody>
          <a:bodyPr anchor="ctr"/>
          <a:lstStyle/>
          <a:p>
            <a:r>
              <a:rPr kumimoji="0" lang="tr-TR" smtClean="0"/>
              <a:t>Asıl başlık stili için tıklatın</a:t>
            </a:r>
            <a:endParaRPr kumimoji="0" lang="en-US"/>
          </a:p>
        </p:txBody>
      </p:sp>
      <p:sp>
        <p:nvSpPr>
          <p:cNvPr id="3" name="2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5" name="4 Dikdörtgen"/>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1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6" name="5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11.05.2020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8" name="7 Dikdörtgen"/>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2 Resim Yer Tutucusu"/>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tr-TR" smtClean="0"/>
              <a:t>Resim eklemek için simgeyi tıklatın</a:t>
            </a:r>
            <a:endParaRPr kumimoji="0" lang="en-US" dirty="0"/>
          </a:p>
        </p:txBody>
      </p:sp>
      <p:sp>
        <p:nvSpPr>
          <p:cNvPr id="9" name="8 Akış Çizelgesi: İşlem"/>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Akış Çizelgesi: İşlem"/>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3 Metin Yer Tutucusu"/>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6 Pasta"/>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Oval"/>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Halka"/>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4 Başlık Yer Tutucusu"/>
          <p:cNvSpPr>
            <a:spLocks noGrp="1"/>
          </p:cNvSpPr>
          <p:nvPr>
            <p:ph type="title"/>
          </p:nvPr>
        </p:nvSpPr>
        <p:spPr>
          <a:xfrm>
            <a:off x="1435608" y="274638"/>
            <a:ext cx="7498080" cy="1143000"/>
          </a:xfrm>
          <a:prstGeom prst="rect">
            <a:avLst/>
          </a:prstGeom>
        </p:spPr>
        <p:txBody>
          <a:bodyPr anchor="ctr">
            <a:normAutofit/>
          </a:bodyPr>
          <a:lstStyle/>
          <a:p>
            <a:r>
              <a:rPr kumimoji="0" lang="tr-TR" smtClean="0"/>
              <a:t>Asıl başlık stili için tıklatın</a:t>
            </a:r>
            <a:endParaRPr kumimoji="0" lang="en-US"/>
          </a:p>
        </p:txBody>
      </p:sp>
      <p:sp>
        <p:nvSpPr>
          <p:cNvPr id="9" name="8 Metin Yer Tutucusu"/>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24" name="23 Veri Yer Tutucusu"/>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D9F75050-0E15-4C5B-92B0-66D068882F1F}" type="datetimeFigureOut">
              <a:rPr lang="tr-TR" smtClean="0"/>
              <a:pPr/>
              <a:t>11.05.2020</a:t>
            </a:fld>
            <a:endParaRPr lang="tr-TR"/>
          </a:p>
        </p:txBody>
      </p:sp>
      <p:sp>
        <p:nvSpPr>
          <p:cNvPr id="10" name="9 Altbilgi Yer Tutucusu"/>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tr-TR"/>
          </a:p>
        </p:txBody>
      </p:sp>
      <p:sp>
        <p:nvSpPr>
          <p:cNvPr id="22" name="21 Slayt Numarası Yer Tutucusu"/>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1DEFA8C-F947-479F-BE07-76B6B3F80BF1}" type="slidenum">
              <a:rPr lang="tr-TR" smtClean="0"/>
              <a:pPr/>
              <a:t>‹#›</a:t>
            </a:fld>
            <a:endParaRPr lang="tr-TR"/>
          </a:p>
        </p:txBody>
      </p:sp>
      <p:sp>
        <p:nvSpPr>
          <p:cNvPr id="15" name="14 Dikdörtgen"/>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4">
            <a:extLst>
              <a:ext uri="{FF2B5EF4-FFF2-40B4-BE49-F238E27FC236}">
                <a16:creationId xmlns:a16="http://schemas.microsoft.com/office/drawing/2014/main" id="{1738C273-F9CB-4C75-B942-D706FE0AD8B2}"/>
              </a:ext>
            </a:extLst>
          </p:cNvPr>
          <p:cNvSpPr txBox="1"/>
          <p:nvPr/>
        </p:nvSpPr>
        <p:spPr>
          <a:xfrm>
            <a:off x="3214678" y="214290"/>
            <a:ext cx="3429024" cy="923330"/>
          </a:xfrm>
          <a:prstGeom prst="rect">
            <a:avLst/>
          </a:prstGeom>
          <a:noFill/>
        </p:spPr>
        <p:txBody>
          <a:bodyPr wrap="square" rtlCol="0">
            <a:spAutoFit/>
          </a:bodyPr>
          <a:lstStyle/>
          <a:p>
            <a:pPr algn="ctr"/>
            <a:r>
              <a:rPr lang="tr-TR" dirty="0">
                <a:solidFill>
                  <a:srgbClr val="3B419B"/>
                </a:solidFill>
              </a:rPr>
              <a:t>Ankara Üniversitesi </a:t>
            </a:r>
          </a:p>
          <a:p>
            <a:pPr algn="ctr"/>
            <a:r>
              <a:rPr lang="tr-TR" dirty="0">
                <a:solidFill>
                  <a:srgbClr val="3B419B"/>
                </a:solidFill>
              </a:rPr>
              <a:t>Dil ve Tarih-Coğrafya Fakültesi </a:t>
            </a:r>
          </a:p>
          <a:p>
            <a:pPr algn="ctr"/>
            <a:r>
              <a:rPr lang="tr-TR" dirty="0">
                <a:solidFill>
                  <a:srgbClr val="3B419B"/>
                </a:solidFill>
              </a:rPr>
              <a:t>Coğrafya Bölümü</a:t>
            </a:r>
          </a:p>
        </p:txBody>
      </p:sp>
      <p:sp>
        <p:nvSpPr>
          <p:cNvPr id="3" name="Alt Başlık 2">
            <a:extLst>
              <a:ext uri="{FF2B5EF4-FFF2-40B4-BE49-F238E27FC236}">
                <a16:creationId xmlns:a16="http://schemas.microsoft.com/office/drawing/2014/main" id="{25BF0E46-5E7F-4448-8AE2-C0F2B5FE990C}"/>
              </a:ext>
            </a:extLst>
          </p:cNvPr>
          <p:cNvSpPr txBox="1">
            <a:spLocks/>
          </p:cNvSpPr>
          <p:nvPr/>
        </p:nvSpPr>
        <p:spPr>
          <a:xfrm>
            <a:off x="3143240" y="6215082"/>
            <a:ext cx="3722703" cy="348525"/>
          </a:xfrm>
          <a:prstGeom prst="rect">
            <a:avLst/>
          </a:prstGeom>
        </p:spPr>
        <p:txBody>
          <a:bodyPr vert="horz" lIns="91440" tIns="45720" rIns="91440" bIns="45720" rtlCol="0">
            <a:normAutofit fontScale="9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tr-TR" dirty="0">
                <a:solidFill>
                  <a:srgbClr val="3B419B"/>
                </a:solidFill>
              </a:rPr>
              <a:t>Doç. Dr. Mutlu YILMAZ</a:t>
            </a:r>
          </a:p>
        </p:txBody>
      </p:sp>
      <p:sp>
        <p:nvSpPr>
          <p:cNvPr id="4" name="3 Dikdörtgen"/>
          <p:cNvSpPr/>
          <p:nvPr/>
        </p:nvSpPr>
        <p:spPr>
          <a:xfrm>
            <a:off x="2643174" y="1428736"/>
            <a:ext cx="4572000" cy="1077218"/>
          </a:xfrm>
          <a:prstGeom prst="rect">
            <a:avLst/>
          </a:prstGeom>
        </p:spPr>
        <p:txBody>
          <a:bodyPr>
            <a:spAutoFit/>
          </a:bodyPr>
          <a:lstStyle/>
          <a:p>
            <a:pPr algn="ctr"/>
            <a:r>
              <a:rPr lang="tr-TR" sz="3200" dirty="0" smtClean="0">
                <a:solidFill>
                  <a:srgbClr val="3B419B"/>
                </a:solidFill>
                <a:latin typeface="Times New Roman" pitchFamily="18" charset="0"/>
                <a:cs typeface="Times New Roman" pitchFamily="18" charset="0"/>
              </a:rPr>
              <a:t>COG 450 </a:t>
            </a:r>
            <a:br>
              <a:rPr lang="tr-TR" sz="3200" dirty="0" smtClean="0">
                <a:solidFill>
                  <a:srgbClr val="3B419B"/>
                </a:solidFill>
                <a:latin typeface="Times New Roman" pitchFamily="18" charset="0"/>
                <a:cs typeface="Times New Roman" pitchFamily="18" charset="0"/>
              </a:rPr>
            </a:br>
            <a:r>
              <a:rPr lang="tr-TR" sz="3200" b="1" dirty="0" smtClean="0">
                <a:solidFill>
                  <a:srgbClr val="3B419B"/>
                </a:solidFill>
                <a:latin typeface="Times New Roman" pitchFamily="18" charset="0"/>
                <a:cs typeface="Times New Roman" pitchFamily="18" charset="0"/>
              </a:rPr>
              <a:t>ORTA DOĞU</a:t>
            </a:r>
            <a:endParaRPr lang="tr-TR" sz="3200" b="1" dirty="0">
              <a:solidFill>
                <a:srgbClr val="3B419B"/>
              </a:solidFill>
              <a:latin typeface="Times New Roman" pitchFamily="18" charset="0"/>
              <a:cs typeface="Times New Roman" pitchFamily="18" charset="0"/>
            </a:endParaRPr>
          </a:p>
        </p:txBody>
      </p:sp>
      <p:pic>
        <p:nvPicPr>
          <p:cNvPr id="6" name="Resi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4612" y="2643182"/>
            <a:ext cx="4518325" cy="3500462"/>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75656" y="2276872"/>
            <a:ext cx="6411044" cy="3212703"/>
          </a:xfrm>
        </p:spPr>
        <p:txBody>
          <a:bodyPr>
            <a:normAutofit fontScale="55000" lnSpcReduction="20000"/>
          </a:bodyPr>
          <a:lstStyle/>
          <a:p>
            <a:pPr marL="82296" indent="0">
              <a:buNone/>
            </a:pPr>
            <a:r>
              <a:rPr lang="tr-TR" dirty="0"/>
              <a:t>Uluslararası camiadan müdahaleye verilen tepkiler çeşitlilik </a:t>
            </a:r>
            <a:r>
              <a:rPr lang="tr-TR" dirty="0" smtClean="0"/>
              <a:t>gösterdi</a:t>
            </a:r>
            <a:r>
              <a:rPr lang="tr-TR" dirty="0"/>
              <a:t>. Arap </a:t>
            </a:r>
            <a:r>
              <a:rPr lang="tr-TR" dirty="0" err="1"/>
              <a:t>Baharı'nın</a:t>
            </a:r>
            <a:r>
              <a:rPr lang="tr-TR" dirty="0"/>
              <a:t> başladığı Tunus dışındaki Arap ülkelerinin bir kısmı müdahaleyi desteklerken diğer bir kısmı tarafsız bir duruş sergiledi. Diğer birçok devlet müdahaleyi kınadı veya endişelerini dile getirdi. ABD ise ölçülü bir şekilde tepki gösterdi. Mısır'ın Afrika Birliğindeki üyeliği askıya alındı. Nedeni üye devletlerin anayasal kurallarının kesintiye uğramasına dair birliğin ilgili yönetmeliğiydi. Medyada ise olayların adlandırılmasına yönelik tartışmalar genişçe yer buldu. Müdahale bazılarınca </a:t>
            </a:r>
            <a:r>
              <a:rPr lang="tr-TR" dirty="0" smtClean="0"/>
              <a:t>darbe,</a:t>
            </a:r>
            <a:r>
              <a:rPr lang="tr-TR" dirty="0"/>
              <a:t> bazılarınca devrim olarak nitelendirildi</a:t>
            </a:r>
            <a:r>
              <a:rPr lang="tr-TR" dirty="0" smtClean="0"/>
              <a:t>.</a:t>
            </a:r>
            <a:r>
              <a:rPr lang="tr-TR" dirty="0"/>
              <a:t> Müdahalenin ardından </a:t>
            </a:r>
            <a:r>
              <a:rPr lang="tr-TR" dirty="0" err="1"/>
              <a:t>Mursi'ye</a:t>
            </a:r>
            <a:r>
              <a:rPr lang="tr-TR" dirty="0"/>
              <a:t> destek için düzenlenen protestolar özellikle Ağustos ayında şiddetli bir biçimde </a:t>
            </a:r>
            <a:r>
              <a:rPr lang="tr-TR" dirty="0" smtClean="0"/>
              <a:t>bastırıldı.</a:t>
            </a:r>
            <a:endParaRPr lang="tr-TR" dirty="0"/>
          </a:p>
        </p:txBody>
      </p:sp>
    </p:spTree>
    <p:extLst>
      <p:ext uri="{BB962C8B-B14F-4D97-AF65-F5344CB8AC3E}">
        <p14:creationId xmlns:p14="http://schemas.microsoft.com/office/powerpoint/2010/main" val="33850505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2">
            <a:extLst>
              <a:ext uri="{28A0092B-C50C-407E-A947-70E740481C1C}">
                <a14:useLocalDpi xmlns:a14="http://schemas.microsoft.com/office/drawing/2010/main" val="0"/>
              </a:ext>
            </a:extLst>
          </a:blip>
          <a:stretch>
            <a:fillRect/>
          </a:stretch>
        </p:blipFill>
        <p:spPr>
          <a:xfrm>
            <a:off x="1007322" y="1385915"/>
            <a:ext cx="7885158" cy="4587974"/>
          </a:xfrm>
        </p:spPr>
      </p:pic>
    </p:spTree>
    <p:extLst>
      <p:ext uri="{BB962C8B-B14F-4D97-AF65-F5344CB8AC3E}">
        <p14:creationId xmlns:p14="http://schemas.microsoft.com/office/powerpoint/2010/main" val="322684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blipFill>
            <a:blip r:embed="rId2">
              <a:alphaModFix amt="44000"/>
            </a:blip>
            <a:tile tx="0" ty="0" sx="100000" sy="100000" flip="none" algn="tl"/>
          </a:blipFill>
        </p:spPr>
        <p:txBody>
          <a:bodyPr>
            <a:normAutofit fontScale="90000"/>
          </a:bodyPr>
          <a:lstStyle/>
          <a:p>
            <a:r>
              <a:rPr lang="tr-TR" b="1" dirty="0" smtClean="0"/>
              <a:t>ARKA PLANDA NELER VAR?</a:t>
            </a:r>
            <a:endParaRPr lang="tr-TR" b="1" dirty="0"/>
          </a:p>
        </p:txBody>
      </p:sp>
      <p:sp>
        <p:nvSpPr>
          <p:cNvPr id="3" name="İçerik Yer Tutucusu 2"/>
          <p:cNvSpPr>
            <a:spLocks noGrp="1"/>
          </p:cNvSpPr>
          <p:nvPr>
            <p:ph idx="4294967295"/>
          </p:nvPr>
        </p:nvSpPr>
        <p:spPr>
          <a:xfrm>
            <a:off x="1187624" y="1825625"/>
            <a:ext cx="6699076" cy="4351338"/>
          </a:xfrm>
        </p:spPr>
        <p:txBody>
          <a:bodyPr>
            <a:normAutofit fontScale="70000" lnSpcReduction="20000"/>
          </a:bodyPr>
          <a:lstStyle/>
          <a:p>
            <a:pPr marL="82296" indent="0">
              <a:buNone/>
            </a:pPr>
            <a:r>
              <a:rPr lang="tr-TR" dirty="0"/>
              <a:t>Şubat 2011'de, 18 gün süren kitlesel protestolar sonucu Hüsnü Mübarek'in 29 yıllık cumhurbaşkanlığı sona ermişti. Haziran 2012'de Muhammed Mursi, cumhurbaşkanlığı seçimlerini kazanarak Mısır'ın demokratik yollarla yönetime gelen ilk cumhurbaşkanı </a:t>
            </a:r>
            <a:r>
              <a:rPr lang="tr-TR" dirty="0" err="1" smtClean="0"/>
              <a:t>oldu.Kasım</a:t>
            </a:r>
            <a:r>
              <a:rPr lang="tr-TR" dirty="0" smtClean="0"/>
              <a:t> </a:t>
            </a:r>
            <a:r>
              <a:rPr lang="tr-TR" dirty="0"/>
              <a:t>2012'de </a:t>
            </a:r>
            <a:r>
              <a:rPr lang="tr-TR" dirty="0" err="1"/>
              <a:t>Mursi'nin</a:t>
            </a:r>
            <a:r>
              <a:rPr lang="tr-TR" dirty="0"/>
              <a:t> bazı düzenlemeleri içeren anayasal bildiriyi yayımlamasıyla ülke çapında protestolar başladı. Ardından, </a:t>
            </a:r>
            <a:r>
              <a:rPr lang="tr-TR" i="1" dirty="0"/>
              <a:t>Wall Street </a:t>
            </a:r>
            <a:r>
              <a:rPr lang="tr-TR" i="1" dirty="0" err="1"/>
              <a:t>Journal'</a:t>
            </a:r>
            <a:r>
              <a:rPr lang="tr-TR" dirty="0" err="1"/>
              <a:t>ın</a:t>
            </a:r>
            <a:r>
              <a:rPr lang="tr-TR" dirty="0"/>
              <a:t> haberine göre </a:t>
            </a:r>
            <a:r>
              <a:rPr lang="tr-TR" dirty="0" err="1"/>
              <a:t>Mursi'yi</a:t>
            </a:r>
            <a:r>
              <a:rPr lang="tr-TR" dirty="0"/>
              <a:t> görevden almanın yollarını tartışmak üzere muhalif siyasetçilerden Muhammed El </a:t>
            </a:r>
            <a:r>
              <a:rPr lang="tr-TR" dirty="0" err="1"/>
              <a:t>Baradey</a:t>
            </a:r>
            <a:r>
              <a:rPr lang="tr-TR" dirty="0"/>
              <a:t>, </a:t>
            </a:r>
            <a:r>
              <a:rPr lang="tr-TR" dirty="0" err="1"/>
              <a:t>Amr</a:t>
            </a:r>
            <a:r>
              <a:rPr lang="tr-TR" dirty="0"/>
              <a:t> Musa ve </a:t>
            </a:r>
            <a:r>
              <a:rPr lang="tr-TR" dirty="0" err="1"/>
              <a:t>Hamdin</a:t>
            </a:r>
            <a:r>
              <a:rPr lang="tr-TR" dirty="0"/>
              <a:t> </a:t>
            </a:r>
            <a:r>
              <a:rPr lang="tr-TR" dirty="0" err="1"/>
              <a:t>Sabahi</a:t>
            </a:r>
            <a:r>
              <a:rPr lang="tr-TR" dirty="0"/>
              <a:t>, yüksek rütbeli ordu mensuplarıyla gizli bir şekilde bir araya geldi</a:t>
            </a:r>
            <a:r>
              <a:rPr lang="tr-TR" dirty="0" smtClean="0"/>
              <a:t>.</a:t>
            </a:r>
            <a:endParaRPr lang="tr-TR" dirty="0"/>
          </a:p>
        </p:txBody>
      </p:sp>
    </p:spTree>
    <p:extLst>
      <p:ext uri="{BB962C8B-B14F-4D97-AF65-F5344CB8AC3E}">
        <p14:creationId xmlns:p14="http://schemas.microsoft.com/office/powerpoint/2010/main" val="1576062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8000"/>
            <a:lum/>
          </a:blip>
          <a:srcRect/>
          <a:stretch>
            <a:fillRect l="-6000" r="-6000"/>
          </a:stretch>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187624" y="1916832"/>
            <a:ext cx="7560840" cy="4351338"/>
          </a:xfrm>
        </p:spPr>
        <p:txBody>
          <a:bodyPr>
            <a:normAutofit/>
          </a:bodyPr>
          <a:lstStyle/>
          <a:p>
            <a:pPr marL="82296" indent="0">
              <a:buNone/>
            </a:pPr>
            <a:r>
              <a:rPr lang="tr-TR" sz="2200" b="1" dirty="0" smtClean="0"/>
              <a:t>28 </a:t>
            </a:r>
            <a:r>
              <a:rPr lang="tr-TR" sz="2200" b="1" dirty="0" smtClean="0"/>
              <a:t>Nisan 2013'te </a:t>
            </a:r>
            <a:r>
              <a:rPr lang="tr-TR" sz="2200" b="1" dirty="0" err="1" smtClean="0"/>
              <a:t>Mursi'yi</a:t>
            </a:r>
            <a:r>
              <a:rPr lang="tr-TR" sz="2200" b="1" dirty="0" smtClean="0"/>
              <a:t> 30 Haziran'da görevinden istifa ettirmek için 15 milyon imza toplanmasının amaçlandığı taban hareketi olan </a:t>
            </a:r>
            <a:r>
              <a:rPr lang="tr-TR" sz="2200" b="1" dirty="0" err="1" smtClean="0"/>
              <a:t>Temerrud</a:t>
            </a:r>
            <a:r>
              <a:rPr lang="tr-TR" sz="2200" b="1" dirty="0" smtClean="0"/>
              <a:t> başlatıldı. Hareketin yönetici çevreleri, tüm Mısır'da ve özellikle Kahire'deki Cumhurbaşkanlığı Sarayı önünde barışçıl gösteriler için toplanma çağrısında bulundu. Hareket ayrıca Ulusal Kurtuluş Cephesi, 6 Nisan Gençlik Hareketi ve Güçlü Mısır Partisi tarafından</a:t>
            </a:r>
            <a:r>
              <a:rPr lang="tr-TR" sz="2200" b="1" dirty="0"/>
              <a:t> </a:t>
            </a:r>
            <a:r>
              <a:rPr lang="tr-TR" sz="2200" b="1" dirty="0" smtClean="0"/>
              <a:t>desteklendi.</a:t>
            </a:r>
          </a:p>
          <a:p>
            <a:endParaRPr lang="tr-TR" sz="2200" b="1" dirty="0"/>
          </a:p>
          <a:p>
            <a:endParaRPr lang="tr-TR" dirty="0"/>
          </a:p>
        </p:txBody>
      </p:sp>
    </p:spTree>
    <p:extLst>
      <p:ext uri="{BB962C8B-B14F-4D97-AF65-F5344CB8AC3E}">
        <p14:creationId xmlns:p14="http://schemas.microsoft.com/office/powerpoint/2010/main" val="40001398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blipFill>
            <a:blip r:embed="rId2">
              <a:alphaModFix amt="44000"/>
            </a:blip>
            <a:tile tx="0" ty="0" sx="100000" sy="100000" flip="none" algn="tl"/>
          </a:blipFill>
        </p:spPr>
        <p:txBody>
          <a:bodyPr>
            <a:normAutofit/>
          </a:bodyPr>
          <a:lstStyle/>
          <a:p>
            <a:r>
              <a:rPr lang="tr-TR" b="1" dirty="0" smtClean="0"/>
              <a:t>OLAYLARIN GELİŞİMİ</a:t>
            </a:r>
            <a:endParaRPr lang="tr-TR" b="1" dirty="0"/>
          </a:p>
        </p:txBody>
      </p:sp>
      <p:sp>
        <p:nvSpPr>
          <p:cNvPr id="3" name="İçerik Yer Tutucusu 2"/>
          <p:cNvSpPr>
            <a:spLocks noGrp="1"/>
          </p:cNvSpPr>
          <p:nvPr>
            <p:ph idx="4294967295"/>
          </p:nvPr>
        </p:nvSpPr>
        <p:spPr>
          <a:xfrm>
            <a:off x="1043608" y="1825625"/>
            <a:ext cx="6843092" cy="4351338"/>
          </a:xfrm>
        </p:spPr>
        <p:txBody>
          <a:bodyPr>
            <a:normAutofit fontScale="77500" lnSpcReduction="20000"/>
          </a:bodyPr>
          <a:lstStyle/>
          <a:p>
            <a:r>
              <a:rPr lang="tr-TR" b="1" dirty="0"/>
              <a:t>3 Temmuz 2013</a:t>
            </a:r>
            <a:endParaRPr lang="tr-TR" dirty="0"/>
          </a:p>
          <a:p>
            <a:r>
              <a:rPr lang="tr-TR" dirty="0"/>
              <a:t>Cumhurbaşkanı Mursi, "milli mutabakat hükümeti" önerisini yineledi. Ancak tanklar, Cumhurbaşkanlığı Sarayı, Devlet Televizyonu, Tahrir ve </a:t>
            </a:r>
            <a:r>
              <a:rPr lang="tr-TR" dirty="0" err="1"/>
              <a:t>Nahda</a:t>
            </a:r>
            <a:r>
              <a:rPr lang="tr-TR" dirty="0"/>
              <a:t> meydanları etrafından konuşlandı; darbe başladı. General Sisi, </a:t>
            </a:r>
            <a:r>
              <a:rPr lang="tr-TR" dirty="0" err="1"/>
              <a:t>Mursi’nin</a:t>
            </a:r>
            <a:r>
              <a:rPr lang="tr-TR" dirty="0"/>
              <a:t> görevden alındığını, seçimlere kadar Anayasa Mahkemesi Başkanı Adli Mansur’un geçici cumhurbaşkanlığına getirildiğini açıklayarak bir yol haritası açıkladı. Müslüman Kardeşler Teşkilatı (İhvan) yöneticileri gözaltına alınmaya başladı. El-</a:t>
            </a:r>
            <a:r>
              <a:rPr lang="tr-TR" dirty="0" err="1"/>
              <a:t>Ezher</a:t>
            </a:r>
            <a:r>
              <a:rPr lang="tr-TR" dirty="0"/>
              <a:t> Şeyhi </a:t>
            </a:r>
            <a:r>
              <a:rPr lang="tr-TR" dirty="0" err="1"/>
              <a:t>Ahmed</a:t>
            </a:r>
            <a:r>
              <a:rPr lang="tr-TR" dirty="0"/>
              <a:t> Tayyib, darbeyi "kötünün iyisi" olarak nitelendirdi</a:t>
            </a:r>
            <a:r>
              <a:rPr lang="tr-TR" dirty="0" smtClean="0"/>
              <a:t>.</a:t>
            </a:r>
          </a:p>
          <a:p>
            <a:endParaRPr lang="tr-TR" dirty="0"/>
          </a:p>
          <a:p>
            <a:endParaRPr lang="tr-TR" dirty="0"/>
          </a:p>
        </p:txBody>
      </p:sp>
    </p:spTree>
    <p:extLst>
      <p:ext uri="{BB962C8B-B14F-4D97-AF65-F5344CB8AC3E}">
        <p14:creationId xmlns:p14="http://schemas.microsoft.com/office/powerpoint/2010/main" val="3280770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03648" y="1382713"/>
            <a:ext cx="7272808" cy="4195762"/>
          </a:xfrm>
        </p:spPr>
        <p:txBody>
          <a:bodyPr>
            <a:normAutofit fontScale="55000" lnSpcReduction="20000"/>
          </a:bodyPr>
          <a:lstStyle/>
          <a:p>
            <a:pPr marL="82296" indent="0">
              <a:buNone/>
            </a:pPr>
            <a:r>
              <a:rPr lang="tr-TR" b="1" dirty="0"/>
              <a:t>4 Temmuz 2013</a:t>
            </a:r>
            <a:endParaRPr lang="tr-TR" dirty="0"/>
          </a:p>
          <a:p>
            <a:pPr marL="82296" indent="0">
              <a:buNone/>
            </a:pPr>
            <a:r>
              <a:rPr lang="tr-TR" dirty="0"/>
              <a:t>Adli Mansur, geçici cumhurbaşkanlığı görevine başlarken Suudi Arabistan Mansur'a kutlama mesajı </a:t>
            </a:r>
            <a:r>
              <a:rPr lang="tr-TR" dirty="0" smtClean="0"/>
              <a:t>gönderiyor.</a:t>
            </a:r>
          </a:p>
          <a:p>
            <a:pPr marL="82296" indent="0">
              <a:buNone/>
            </a:pPr>
            <a:r>
              <a:rPr lang="tr-TR" b="1" dirty="0" smtClean="0"/>
              <a:t>7 </a:t>
            </a:r>
            <a:r>
              <a:rPr lang="tr-TR" b="1" dirty="0"/>
              <a:t>Temmuz 2013 </a:t>
            </a:r>
            <a:endParaRPr lang="tr-TR" dirty="0"/>
          </a:p>
          <a:p>
            <a:pPr marL="82296" indent="0">
              <a:buNone/>
            </a:pPr>
            <a:r>
              <a:rPr lang="tr-TR" dirty="0"/>
              <a:t>Ulusal Kurtuluş Cephesi lideri Muhammed el-</a:t>
            </a:r>
            <a:r>
              <a:rPr lang="tr-TR" dirty="0" err="1"/>
              <a:t>Baradai'nin</a:t>
            </a:r>
            <a:r>
              <a:rPr lang="tr-TR" dirty="0"/>
              <a:t> geçici cumhurbaşkanı yardımcılığına getirildi.</a:t>
            </a:r>
          </a:p>
          <a:p>
            <a:pPr marL="82296" indent="0">
              <a:buNone/>
            </a:pPr>
            <a:r>
              <a:rPr lang="tr-TR" b="1" dirty="0"/>
              <a:t>8 Temmuz 2013</a:t>
            </a:r>
            <a:endParaRPr lang="tr-TR" dirty="0"/>
          </a:p>
          <a:p>
            <a:pPr marL="82296" indent="0">
              <a:buNone/>
            </a:pPr>
            <a:r>
              <a:rPr lang="tr-TR" dirty="0"/>
              <a:t>Kahire'deki Cumhuriyet Muhafızları Karargahı önünde Muhammed </a:t>
            </a:r>
            <a:r>
              <a:rPr lang="tr-TR" dirty="0" err="1"/>
              <a:t>Mursi'ye</a:t>
            </a:r>
            <a:r>
              <a:rPr lang="tr-TR" dirty="0"/>
              <a:t> destek veren halkın üzerine sabah namazı sırasında ateş açıldı. 84 kişi yaşamını yitirdi, yüzlerce sivil yaralandı. İskenderiye kentinde Mursi destekçileri ile karşıtları arasında çıkan çatışmada ise 9 kişi yaralandı.</a:t>
            </a:r>
          </a:p>
          <a:p>
            <a:pPr marL="82296" indent="0">
              <a:buNone/>
            </a:pPr>
            <a:r>
              <a:rPr lang="tr-TR" dirty="0"/>
              <a:t>Öte yandan geçici Cumhurbaşkanı Adli Mansur, 33 maddelik geçici anayasa yayınladı. Anayasa Hazırlık Komisyonu da taslak anayasa için 9 ay süre tanırken, İhvan anayasayı kabul etmediğini açıkladı.</a:t>
            </a:r>
          </a:p>
          <a:p>
            <a:endParaRPr lang="tr-TR" dirty="0" smtClean="0"/>
          </a:p>
        </p:txBody>
      </p:sp>
    </p:spTree>
    <p:extLst>
      <p:ext uri="{BB962C8B-B14F-4D97-AF65-F5344CB8AC3E}">
        <p14:creationId xmlns:p14="http://schemas.microsoft.com/office/powerpoint/2010/main" val="2401815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75656" y="1463675"/>
            <a:ext cx="7200800" cy="4025900"/>
          </a:xfrm>
        </p:spPr>
        <p:txBody>
          <a:bodyPr>
            <a:normAutofit fontScale="55000" lnSpcReduction="20000"/>
          </a:bodyPr>
          <a:lstStyle/>
          <a:p>
            <a:pPr marL="82296" indent="0">
              <a:buNone/>
            </a:pPr>
            <a:r>
              <a:rPr lang="tr-TR" b="1" dirty="0" smtClean="0"/>
              <a:t>9 </a:t>
            </a:r>
            <a:r>
              <a:rPr lang="tr-TR" b="1" dirty="0"/>
              <a:t>Temmuz 2013</a:t>
            </a:r>
            <a:endParaRPr lang="tr-TR" dirty="0"/>
          </a:p>
          <a:p>
            <a:pPr marL="82296" indent="0">
              <a:buNone/>
            </a:pPr>
            <a:r>
              <a:rPr lang="tr-TR" dirty="0"/>
              <a:t>Sabah namazındaki katliamın ardından özellikle </a:t>
            </a:r>
            <a:r>
              <a:rPr lang="tr-TR" dirty="0" err="1"/>
              <a:t>Rabiatul</a:t>
            </a:r>
            <a:r>
              <a:rPr lang="tr-TR" dirty="0"/>
              <a:t> </a:t>
            </a:r>
            <a:r>
              <a:rPr lang="tr-TR" dirty="0" err="1"/>
              <a:t>Adeviyye</a:t>
            </a:r>
            <a:r>
              <a:rPr lang="tr-TR" dirty="0"/>
              <a:t> Meydanı'nda toplananların sayısı giderek arttı, Tahrir Meydanı'nda orduyu desteklemek için gösteri yapanlar meydanı boşalttı.</a:t>
            </a:r>
          </a:p>
          <a:p>
            <a:pPr marL="82296" indent="0">
              <a:buNone/>
            </a:pPr>
            <a:r>
              <a:rPr lang="tr-TR" dirty="0"/>
              <a:t>Eski Maliye Bakanı Hazım el-</a:t>
            </a:r>
            <a:r>
              <a:rPr lang="tr-TR" dirty="0" err="1"/>
              <a:t>Biblavi</a:t>
            </a:r>
            <a:r>
              <a:rPr lang="tr-TR" dirty="0"/>
              <a:t>, geçici başbakanlığa atandı.</a:t>
            </a:r>
          </a:p>
          <a:p>
            <a:pPr marL="0" indent="0">
              <a:buNone/>
            </a:pPr>
            <a:r>
              <a:rPr lang="tr-TR" b="1" dirty="0" smtClean="0"/>
              <a:t>  </a:t>
            </a:r>
            <a:r>
              <a:rPr lang="tr-TR" b="1" dirty="0" smtClean="0"/>
              <a:t>26 </a:t>
            </a:r>
            <a:r>
              <a:rPr lang="tr-TR" b="1" dirty="0"/>
              <a:t>Temmuz 2013</a:t>
            </a:r>
            <a:endParaRPr lang="tr-TR" dirty="0"/>
          </a:p>
          <a:p>
            <a:pPr marL="82296" indent="0">
              <a:buNone/>
            </a:pPr>
            <a:r>
              <a:rPr lang="tr-TR" dirty="0"/>
              <a:t>Cuma namazının ardından </a:t>
            </a:r>
            <a:r>
              <a:rPr lang="tr-TR" dirty="0" err="1"/>
              <a:t>Rabiatul</a:t>
            </a:r>
            <a:r>
              <a:rPr lang="tr-TR" dirty="0"/>
              <a:t> </a:t>
            </a:r>
            <a:r>
              <a:rPr lang="tr-TR" dirty="0" err="1"/>
              <a:t>Adeviyye</a:t>
            </a:r>
            <a:r>
              <a:rPr lang="tr-TR" dirty="0"/>
              <a:t> meydanında yüzbinlerce demokrasi yanlısı </a:t>
            </a:r>
            <a:r>
              <a:rPr lang="tr-TR" dirty="0" smtClean="0"/>
              <a:t>Mısırlı </a:t>
            </a:r>
            <a:r>
              <a:rPr lang="tr-TR" dirty="0"/>
              <a:t>gösteri yaptı.</a:t>
            </a:r>
          </a:p>
          <a:p>
            <a:pPr marL="82296" indent="0">
              <a:buNone/>
            </a:pPr>
            <a:r>
              <a:rPr lang="tr-TR" dirty="0"/>
              <a:t>Mısır Başsavcılığı, </a:t>
            </a:r>
            <a:r>
              <a:rPr lang="tr-TR" dirty="0" err="1"/>
              <a:t>Mursi'nin</a:t>
            </a:r>
            <a:r>
              <a:rPr lang="tr-TR" dirty="0"/>
              <a:t> 2011 yılında </a:t>
            </a:r>
            <a:r>
              <a:rPr lang="tr-TR" dirty="0" err="1"/>
              <a:t>Hamas'la</a:t>
            </a:r>
            <a:r>
              <a:rPr lang="tr-TR" dirty="0"/>
              <a:t> işbirliği yaparak Mısır askerlerinin öldürülmesi suçlamasıyla tutuklanmasını talep etti.</a:t>
            </a:r>
          </a:p>
          <a:p>
            <a:pPr marL="82296" indent="0">
              <a:buNone/>
            </a:pPr>
            <a:r>
              <a:rPr lang="tr-TR" b="1" dirty="0"/>
              <a:t>27 </a:t>
            </a:r>
            <a:r>
              <a:rPr lang="tr-TR" b="1" dirty="0" smtClean="0"/>
              <a:t>Temmuz 2013</a:t>
            </a:r>
          </a:p>
          <a:p>
            <a:pPr marL="82296" indent="0">
              <a:buNone/>
            </a:pPr>
            <a:r>
              <a:rPr lang="tr-TR" dirty="0" smtClean="0"/>
              <a:t>27 </a:t>
            </a:r>
            <a:r>
              <a:rPr lang="tr-TR" dirty="0"/>
              <a:t>Temmuz sabahı güvenlik güçlerinin </a:t>
            </a:r>
            <a:r>
              <a:rPr lang="tr-TR" dirty="0" err="1"/>
              <a:t>Rabiatül</a:t>
            </a:r>
            <a:r>
              <a:rPr lang="tr-TR" dirty="0"/>
              <a:t> </a:t>
            </a:r>
            <a:r>
              <a:rPr lang="tr-TR" dirty="0" err="1"/>
              <a:t>Adeviyye</a:t>
            </a:r>
            <a:r>
              <a:rPr lang="tr-TR" dirty="0"/>
              <a:t> Camii ve civar caddelerde göstericilerin üzerine gerçek mermilerle ateş açması sonucu en az 200 kişi ölmüş, yüzlerce kişi yaralanmıştır.</a:t>
            </a:r>
          </a:p>
          <a:p>
            <a:endParaRPr lang="tr-TR" dirty="0"/>
          </a:p>
        </p:txBody>
      </p:sp>
    </p:spTree>
    <p:extLst>
      <p:ext uri="{BB962C8B-B14F-4D97-AF65-F5344CB8AC3E}">
        <p14:creationId xmlns:p14="http://schemas.microsoft.com/office/powerpoint/2010/main" val="3113956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187624" y="1598613"/>
            <a:ext cx="7488832" cy="3890962"/>
          </a:xfrm>
        </p:spPr>
        <p:txBody>
          <a:bodyPr>
            <a:normAutofit fontScale="62500" lnSpcReduction="20000"/>
          </a:bodyPr>
          <a:lstStyle/>
          <a:p>
            <a:pPr marL="82296" indent="0">
              <a:buNone/>
            </a:pPr>
            <a:r>
              <a:rPr lang="tr-TR" b="1" dirty="0"/>
              <a:t>14 </a:t>
            </a:r>
            <a:r>
              <a:rPr lang="tr-TR" b="1" dirty="0" smtClean="0"/>
              <a:t>Ağustos 2013</a:t>
            </a:r>
          </a:p>
          <a:p>
            <a:pPr marL="82296" indent="0">
              <a:buNone/>
            </a:pPr>
            <a:r>
              <a:rPr lang="tr-TR" dirty="0" smtClean="0"/>
              <a:t> </a:t>
            </a:r>
            <a:r>
              <a:rPr lang="tr-TR" dirty="0"/>
              <a:t>Mısır ordusu, 14 Ağustos sabahı göstericilere ikinci kez gerçek mermiler ile müdahalede bulundu. Başkent Kahire'de Mısır Hükümeti'ni deviren Mısır ordusu tarafından gerçekleştirilen müdahalede, Mısır Sağlık Bakanlığı'na göre en az 149 kişi, Müslüman Kardeşler harekatına göreyse en az 2 bin kişi öldü. Bağımsız kuruluşlar tarafından ise herhangi bir açıklama yapılmadı.</a:t>
            </a:r>
            <a:endParaRPr lang="tr-TR" b="1" dirty="0"/>
          </a:p>
          <a:p>
            <a:pPr marL="82296" indent="0">
              <a:buNone/>
            </a:pPr>
            <a:r>
              <a:rPr lang="tr-TR" b="1" dirty="0" smtClean="0"/>
              <a:t>18-19 Ağustos 2013</a:t>
            </a:r>
            <a:endParaRPr lang="tr-TR" dirty="0"/>
          </a:p>
          <a:p>
            <a:pPr marL="82296" indent="0">
              <a:buNone/>
            </a:pPr>
            <a:r>
              <a:rPr lang="tr-TR" dirty="0" smtClean="0"/>
              <a:t> 18 </a:t>
            </a:r>
            <a:r>
              <a:rPr lang="tr-TR" dirty="0"/>
              <a:t>Ağustos günü tutuklanan kişilerin cezaevine nakli sırasında gerçekleşen olayda 36 kişi öldü. Devlet kanadından "kaçmaya çalıştıkları ve bir polisi rehin aldıkları" açıklaması gelirken Müslüman kardeşler bunu bir "katliam" olarak değerlendirdi</a:t>
            </a:r>
            <a:r>
              <a:rPr lang="tr-TR" dirty="0" smtClean="0"/>
              <a:t>.</a:t>
            </a:r>
            <a:endParaRPr lang="tr-TR" dirty="0"/>
          </a:p>
          <a:p>
            <a:pPr marL="82296" indent="0">
              <a:buNone/>
            </a:pPr>
            <a:r>
              <a:rPr lang="tr-TR" dirty="0"/>
              <a:t>19 Ağustos günü Mısır'ın Sina bölgesinde iki polis aracına saldırı düzenlendi. Olayda 24 polis </a:t>
            </a:r>
            <a:r>
              <a:rPr lang="tr-TR" dirty="0" smtClean="0"/>
              <a:t>öldü.</a:t>
            </a:r>
            <a:endParaRPr lang="tr-TR" dirty="0"/>
          </a:p>
          <a:p>
            <a:endParaRPr lang="tr-TR" dirty="0"/>
          </a:p>
        </p:txBody>
      </p:sp>
    </p:spTree>
    <p:extLst>
      <p:ext uri="{BB962C8B-B14F-4D97-AF65-F5344CB8AC3E}">
        <p14:creationId xmlns:p14="http://schemas.microsoft.com/office/powerpoint/2010/main" val="4156831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5000"/>
            <a:lum/>
          </a:blip>
          <a:srcRect/>
          <a:stretch>
            <a:fillRect/>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blipFill>
            <a:blip r:embed="rId3">
              <a:alphaModFix amt="44000"/>
            </a:blip>
            <a:tile tx="0" ty="0" sx="100000" sy="100000" flip="none" algn="tl"/>
          </a:blipFill>
        </p:spPr>
        <p:txBody>
          <a:bodyPr/>
          <a:lstStyle/>
          <a:p>
            <a:r>
              <a:rPr lang="tr-TR" b="1" dirty="0" smtClean="0"/>
              <a:t>SONUÇLARI ;</a:t>
            </a:r>
            <a:endParaRPr lang="tr-TR" b="1" dirty="0"/>
          </a:p>
        </p:txBody>
      </p:sp>
      <p:sp>
        <p:nvSpPr>
          <p:cNvPr id="5" name="İçerik Yer Tutucusu 4"/>
          <p:cNvSpPr>
            <a:spLocks noGrp="1"/>
          </p:cNvSpPr>
          <p:nvPr>
            <p:ph idx="4294967295"/>
          </p:nvPr>
        </p:nvSpPr>
        <p:spPr>
          <a:xfrm>
            <a:off x="1187624" y="1825625"/>
            <a:ext cx="7746064" cy="4351338"/>
          </a:xfrm>
          <a:noFill/>
        </p:spPr>
        <p:txBody>
          <a:bodyPr numCol="2">
            <a:normAutofit fontScale="85000" lnSpcReduction="20000"/>
          </a:bodyPr>
          <a:lstStyle/>
          <a:p>
            <a:r>
              <a:rPr lang="tr-TR" dirty="0"/>
              <a:t>Muhammed </a:t>
            </a:r>
            <a:r>
              <a:rPr lang="tr-TR" dirty="0" err="1"/>
              <a:t>Mursi'nin</a:t>
            </a:r>
            <a:r>
              <a:rPr lang="tr-TR" dirty="0"/>
              <a:t> görevine el </a:t>
            </a:r>
            <a:r>
              <a:rPr lang="tr-TR" dirty="0" smtClean="0"/>
              <a:t>konuldu.</a:t>
            </a:r>
          </a:p>
          <a:p>
            <a:r>
              <a:rPr lang="tr-TR" dirty="0" smtClean="0"/>
              <a:t>Anayasa askıya alındı.</a:t>
            </a:r>
          </a:p>
          <a:p>
            <a:r>
              <a:rPr lang="tr-TR" u="sng" dirty="0"/>
              <a:t>Adli </a:t>
            </a:r>
            <a:r>
              <a:rPr lang="tr-TR" u="sng" dirty="0" smtClean="0"/>
              <a:t>Mansur </a:t>
            </a:r>
            <a:r>
              <a:rPr lang="tr-TR" dirty="0" smtClean="0"/>
              <a:t>cumhurbaşkanı atandı.(</a:t>
            </a:r>
            <a:r>
              <a:rPr lang="tr-TR" dirty="0"/>
              <a:t>G</a:t>
            </a:r>
            <a:r>
              <a:rPr lang="tr-TR" dirty="0" smtClean="0"/>
              <a:t>eçici olarak)</a:t>
            </a:r>
          </a:p>
          <a:p>
            <a:r>
              <a:rPr lang="tr-TR" dirty="0"/>
              <a:t>Yeni cumhurbaşkanlığı seçimin yapılacağı </a:t>
            </a:r>
            <a:r>
              <a:rPr lang="tr-TR" dirty="0" smtClean="0"/>
              <a:t>bildirildi.</a:t>
            </a:r>
          </a:p>
          <a:p>
            <a:r>
              <a:rPr lang="tr-TR" dirty="0"/>
              <a:t>Müslüman Kardeşler üyelerinin gözaltına </a:t>
            </a:r>
            <a:r>
              <a:rPr lang="tr-TR" dirty="0" smtClean="0"/>
              <a:t>alındı.</a:t>
            </a:r>
          </a:p>
          <a:p>
            <a:r>
              <a:rPr lang="tr-TR" dirty="0"/>
              <a:t>Müslüman </a:t>
            </a:r>
            <a:r>
              <a:rPr lang="tr-TR" dirty="0" err="1"/>
              <a:t>Kardeşler'e</a:t>
            </a:r>
            <a:r>
              <a:rPr lang="tr-TR" dirty="0"/>
              <a:t> yakın medya kuruluşlarının </a:t>
            </a:r>
            <a:r>
              <a:rPr lang="tr-TR" dirty="0" smtClean="0"/>
              <a:t>kapatıldı.</a:t>
            </a:r>
          </a:p>
          <a:p>
            <a:r>
              <a:rPr lang="tr-TR" u="sng" dirty="0"/>
              <a:t>Mısır Şura Meclisi</a:t>
            </a:r>
            <a:r>
              <a:rPr lang="tr-TR" dirty="0"/>
              <a:t>'nin </a:t>
            </a:r>
            <a:r>
              <a:rPr lang="tr-TR" dirty="0" smtClean="0"/>
              <a:t>feshedilmesi.</a:t>
            </a:r>
          </a:p>
          <a:p>
            <a:r>
              <a:rPr lang="tr-TR" dirty="0"/>
              <a:t>Mısır'ın Afrika Birliği üyeliği askıya </a:t>
            </a:r>
            <a:r>
              <a:rPr lang="tr-TR" dirty="0" smtClean="0"/>
              <a:t>alındı.</a:t>
            </a:r>
          </a:p>
          <a:p>
            <a:r>
              <a:rPr lang="tr-TR" dirty="0"/>
              <a:t> </a:t>
            </a:r>
            <a:r>
              <a:rPr lang="tr-TR" dirty="0" err="1"/>
              <a:t>Abdülfettah</a:t>
            </a:r>
            <a:r>
              <a:rPr lang="tr-TR" dirty="0"/>
              <a:t> El Sisi oyların yüzde 96’sını alarak Mısır’ın yeni cumhurbaşkanı oldu.</a:t>
            </a:r>
          </a:p>
        </p:txBody>
      </p:sp>
    </p:spTree>
    <p:extLst>
      <p:ext uri="{BB962C8B-B14F-4D97-AF65-F5344CB8AC3E}">
        <p14:creationId xmlns:p14="http://schemas.microsoft.com/office/powerpoint/2010/main" val="3047620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907704" y="1340768"/>
            <a:ext cx="6410325" cy="3597275"/>
          </a:xfrm>
        </p:spPr>
      </p:pic>
      <p:sp>
        <p:nvSpPr>
          <p:cNvPr id="2" name="Dikdörtgen 1"/>
          <p:cNvSpPr/>
          <p:nvPr/>
        </p:nvSpPr>
        <p:spPr>
          <a:xfrm>
            <a:off x="2051720" y="5067415"/>
            <a:ext cx="5976664" cy="715581"/>
          </a:xfrm>
          <a:prstGeom prst="rect">
            <a:avLst/>
          </a:prstGeom>
        </p:spPr>
        <p:txBody>
          <a:bodyPr wrap="square">
            <a:spAutoFit/>
          </a:bodyPr>
          <a:lstStyle/>
          <a:p>
            <a:pPr defTabSz="685800"/>
            <a:r>
              <a:rPr lang="tr-TR" sz="1350" dirty="0">
                <a:solidFill>
                  <a:srgbClr val="14233A"/>
                </a:solidFill>
                <a:latin typeface="Segoe"/>
              </a:rPr>
              <a:t>Geçiş sürecinde Adli Mansur'u cumhurbaşkanı olarak atayan cunta lideri Sisi, 3 Haziran 2014'te yapılan seçimlerde aday olarak cumhurbaşkanlığına seçildi.</a:t>
            </a:r>
            <a:endParaRPr lang="tr-TR" sz="1350" dirty="0">
              <a:solidFill>
                <a:prstClr val="black"/>
              </a:solidFill>
              <a:latin typeface="Calibri" panose="020F0502020204030204"/>
            </a:endParaRPr>
          </a:p>
        </p:txBody>
      </p:sp>
    </p:spTree>
    <p:extLst>
      <p:ext uri="{BB962C8B-B14F-4D97-AF65-F5344CB8AC3E}">
        <p14:creationId xmlns:p14="http://schemas.microsoft.com/office/powerpoint/2010/main" val="1010757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9000" b="-9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p:txBody>
          <a:bodyPr>
            <a:normAutofit fontScale="90000"/>
          </a:bodyPr>
          <a:lstStyle/>
          <a:p>
            <a:r>
              <a:rPr lang="tr-TR" b="1" dirty="0" smtClean="0"/>
              <a:t>MISIR ASKERİ DARBESİ NEDİR?</a:t>
            </a:r>
            <a:endParaRPr lang="tr-TR" b="1" dirty="0"/>
          </a:p>
        </p:txBody>
      </p:sp>
      <p:sp>
        <p:nvSpPr>
          <p:cNvPr id="3" name="İçerik Yer Tutucusu 2"/>
          <p:cNvSpPr>
            <a:spLocks noGrp="1"/>
          </p:cNvSpPr>
          <p:nvPr>
            <p:ph idx="4294967295"/>
          </p:nvPr>
        </p:nvSpPr>
        <p:spPr>
          <a:xfrm>
            <a:off x="0" y="1825625"/>
            <a:ext cx="7886700" cy="4351338"/>
          </a:xfrm>
        </p:spPr>
        <p:txBody>
          <a:bodyPr>
            <a:normAutofit lnSpcReduction="10000"/>
          </a:bodyPr>
          <a:lstStyle/>
          <a:p>
            <a:r>
              <a:rPr lang="tr-TR" b="1" dirty="0"/>
              <a:t>2013 Mısır Askerî Darbesi</a:t>
            </a:r>
            <a:r>
              <a:rPr lang="tr-TR" dirty="0"/>
              <a:t>, Genelkurmay Başkanı </a:t>
            </a:r>
            <a:r>
              <a:rPr lang="tr-TR" dirty="0" err="1"/>
              <a:t>Abdülfettah</a:t>
            </a:r>
            <a:r>
              <a:rPr lang="tr-TR" dirty="0"/>
              <a:t> el Sisi komutasındaki Mısır Silahlı Kuvvetlerinin ülkede devam eden protestolar sırasında hükümet ve eylemcilere verdiği 48 saatlik uzlaşma süresinin dolması üzerine 3 Temmuz 2013 tarihinde ülke yönetimine yaptığı askerî darbedir.</a:t>
            </a:r>
          </a:p>
        </p:txBody>
      </p:sp>
    </p:spTree>
    <p:extLst>
      <p:ext uri="{BB962C8B-B14F-4D97-AF65-F5344CB8AC3E}">
        <p14:creationId xmlns:p14="http://schemas.microsoft.com/office/powerpoint/2010/main" val="12044033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4000"/>
            <a:lum/>
          </a:blip>
          <a:srcRect/>
          <a:stretch>
            <a:fillRect t="-6000" b="-6000"/>
          </a:stretch>
        </a:blipFill>
        <a:effectLst/>
      </p:bgPr>
    </p:bg>
    <p:spTree>
      <p:nvGrpSpPr>
        <p:cNvPr id="1" name=""/>
        <p:cNvGrpSpPr/>
        <p:nvPr/>
      </p:nvGrpSpPr>
      <p:grpSpPr>
        <a:xfrm>
          <a:off x="0" y="0"/>
          <a:ext cx="0" cy="0"/>
          <a:chOff x="0" y="0"/>
          <a:chExt cx="0" cy="0"/>
        </a:xfrm>
      </p:grpSpPr>
      <p:sp>
        <p:nvSpPr>
          <p:cNvPr id="2" name="Unvan 1"/>
          <p:cNvSpPr>
            <a:spLocks noGrp="1"/>
          </p:cNvSpPr>
          <p:nvPr>
            <p:ph type="title"/>
          </p:nvPr>
        </p:nvSpPr>
        <p:spPr>
          <a:blipFill>
            <a:blip r:embed="rId3">
              <a:alphaModFix amt="44000"/>
            </a:blip>
            <a:tile tx="0" ty="0" sx="100000" sy="100000" flip="none" algn="tl"/>
          </a:blipFill>
        </p:spPr>
        <p:txBody>
          <a:bodyPr>
            <a:normAutofit fontScale="90000"/>
          </a:bodyPr>
          <a:lstStyle/>
          <a:p>
            <a:r>
              <a:rPr lang="tr-TR" b="1" dirty="0" smtClean="0"/>
              <a:t>ULUSLARARASI TEPKİLER</a:t>
            </a:r>
            <a:br>
              <a:rPr lang="tr-TR" b="1" dirty="0" smtClean="0"/>
            </a:br>
            <a:endParaRPr lang="tr-TR" dirty="0"/>
          </a:p>
        </p:txBody>
      </p:sp>
      <p:sp>
        <p:nvSpPr>
          <p:cNvPr id="3" name="İçerik Yer Tutucusu 2"/>
          <p:cNvSpPr>
            <a:spLocks noGrp="1"/>
          </p:cNvSpPr>
          <p:nvPr>
            <p:ph idx="4294967295"/>
          </p:nvPr>
        </p:nvSpPr>
        <p:spPr>
          <a:xfrm>
            <a:off x="1187624" y="1825625"/>
            <a:ext cx="6699076" cy="4351338"/>
          </a:xfrm>
        </p:spPr>
        <p:txBody>
          <a:bodyPr>
            <a:normAutofit fontScale="92500" lnSpcReduction="10000"/>
          </a:bodyPr>
          <a:lstStyle/>
          <a:p>
            <a:pPr marL="82296" indent="0">
              <a:buNone/>
            </a:pPr>
            <a:r>
              <a:rPr lang="tr-TR" dirty="0" smtClean="0"/>
              <a:t>27 </a:t>
            </a:r>
            <a:r>
              <a:rPr lang="tr-TR" dirty="0"/>
              <a:t>Temmuz ve 14 Ağustos'ta gerçekleşen her iki müdahaleye de dünya kamuoyundan kınama mesajları geldi. ABD Başkanı Barack Obama, olağanüstü hali kınadı. </a:t>
            </a:r>
            <a:r>
              <a:rPr lang="tr-TR" dirty="0" smtClean="0"/>
              <a:t>Türkiye Cumhurbaşkanı</a:t>
            </a:r>
            <a:r>
              <a:rPr lang="tr-TR" dirty="0"/>
              <a:t> Abdullah Gül ise 'Silahla demokrasi olmaz' çağrısı yaparak dünya kamuoyunun sessizliğini bozmasını istedi. Birleşmiş Milletler ise sadece kınama mesajı yayım</a:t>
            </a:r>
            <a:r>
              <a:rPr lang="az-Cyrl-AZ" dirty="0"/>
              <a:t>Ӏ</a:t>
            </a:r>
            <a:r>
              <a:rPr lang="tr-TR" dirty="0"/>
              <a:t>adı.</a:t>
            </a:r>
          </a:p>
          <a:p>
            <a:endParaRPr lang="tr-TR" dirty="0"/>
          </a:p>
        </p:txBody>
      </p:sp>
    </p:spTree>
    <p:extLst>
      <p:ext uri="{BB962C8B-B14F-4D97-AF65-F5344CB8AC3E}">
        <p14:creationId xmlns:p14="http://schemas.microsoft.com/office/powerpoint/2010/main" val="26312081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pic>
        <p:nvPicPr>
          <p:cNvPr id="2" name="Resim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7819" y="2125266"/>
            <a:ext cx="3287531" cy="2700611"/>
          </a:xfrm>
          <a:prstGeom prst="rect">
            <a:avLst/>
          </a:prstGeom>
        </p:spPr>
      </p:pic>
      <p:sp>
        <p:nvSpPr>
          <p:cNvPr id="4" name="Unvan 3"/>
          <p:cNvSpPr>
            <a:spLocks noGrp="1"/>
          </p:cNvSpPr>
          <p:nvPr>
            <p:ph type="title"/>
          </p:nvPr>
        </p:nvSpPr>
        <p:spPr>
          <a:blipFill>
            <a:blip r:embed="rId2">
              <a:alphaModFix amt="44000"/>
            </a:blip>
            <a:tile tx="0" ty="0" sx="100000" sy="100000" flip="none" algn="tl"/>
          </a:blipFill>
        </p:spPr>
        <p:txBody>
          <a:bodyPr/>
          <a:lstStyle/>
          <a:p>
            <a:r>
              <a:rPr lang="tr-TR" b="1" dirty="0" smtClean="0"/>
              <a:t>DARBENİN NEDENİ;</a:t>
            </a:r>
            <a:endParaRPr lang="tr-TR" b="1" dirty="0"/>
          </a:p>
        </p:txBody>
      </p:sp>
      <p:sp>
        <p:nvSpPr>
          <p:cNvPr id="3" name="İçerik Yer Tutucusu 2"/>
          <p:cNvSpPr>
            <a:spLocks noGrp="1"/>
          </p:cNvSpPr>
          <p:nvPr>
            <p:ph idx="4294967295"/>
          </p:nvPr>
        </p:nvSpPr>
        <p:spPr>
          <a:xfrm>
            <a:off x="0" y="1990725"/>
            <a:ext cx="4598988" cy="3263900"/>
          </a:xfrm>
        </p:spPr>
        <p:txBody>
          <a:bodyPr>
            <a:normAutofit fontScale="47500" lnSpcReduction="20000"/>
          </a:bodyPr>
          <a:lstStyle/>
          <a:p>
            <a:r>
              <a:rPr lang="tr-TR" dirty="0"/>
              <a:t>Mısır genelinde on binlerce protestocu, Muhammed </a:t>
            </a:r>
            <a:r>
              <a:rPr lang="tr-TR" dirty="0" err="1"/>
              <a:t>Mursi'nin</a:t>
            </a:r>
            <a:r>
              <a:rPr lang="tr-TR" dirty="0"/>
              <a:t> cumhurbaşkanı </a:t>
            </a:r>
            <a:r>
              <a:rPr lang="tr-TR" dirty="0" smtClean="0"/>
              <a:t>seçilmesinin</a:t>
            </a:r>
            <a:r>
              <a:rPr lang="tr-TR" dirty="0"/>
              <a:t> </a:t>
            </a:r>
            <a:r>
              <a:rPr lang="tr-TR" dirty="0" smtClean="0"/>
              <a:t>birinci </a:t>
            </a:r>
            <a:r>
              <a:rPr lang="tr-TR" dirty="0"/>
              <a:t>yıl dönümü olan 30 Haziran'da cumhurbaşkanlığından acilen istifa etmesini istedi. İstifa talebinin nedenleri arasında </a:t>
            </a:r>
            <a:r>
              <a:rPr lang="tr-TR" dirty="0" err="1"/>
              <a:t>Mursi'nin</a:t>
            </a:r>
            <a:r>
              <a:rPr lang="tr-TR" dirty="0"/>
              <a:t> giderek </a:t>
            </a:r>
            <a:r>
              <a:rPr lang="tr-TR" dirty="0" err="1"/>
              <a:t>otoriterleştiği</a:t>
            </a:r>
            <a:r>
              <a:rPr lang="tr-TR" dirty="0"/>
              <a:t> ve laik kesimi veya hukukun üstünlüğünü aldırmaksızın İslamcı politikalar uyguladığı hakkındaki suçlamalar </a:t>
            </a:r>
            <a:r>
              <a:rPr lang="tr-TR" dirty="0" smtClean="0"/>
              <a:t>vardı</a:t>
            </a:r>
            <a:r>
              <a:rPr lang="tr-TR" dirty="0"/>
              <a:t>. Genel olarak barışçıl başlayan gösteriler, farklı çatışmalarda beş Mursi karşıtının öldürülmesi ile şiddete dönüştü. Eş zamanlı olarak birçok </a:t>
            </a:r>
            <a:r>
              <a:rPr lang="tr-TR" dirty="0" smtClean="0"/>
              <a:t>Mısırlı da</a:t>
            </a:r>
            <a:r>
              <a:rPr lang="tr-TR" dirty="0"/>
              <a:t> Kahire'nin </a:t>
            </a:r>
            <a:r>
              <a:rPr lang="tr-TR" dirty="0" err="1"/>
              <a:t>Nasr</a:t>
            </a:r>
            <a:r>
              <a:rPr lang="tr-TR" dirty="0"/>
              <a:t> semtinde </a:t>
            </a:r>
            <a:r>
              <a:rPr lang="tr-TR" dirty="0" err="1"/>
              <a:t>Mursi'ye</a:t>
            </a:r>
            <a:r>
              <a:rPr lang="tr-TR" dirty="0"/>
              <a:t> destek için toplanmıştı.</a:t>
            </a:r>
          </a:p>
        </p:txBody>
      </p:sp>
    </p:spTree>
    <p:extLst>
      <p:ext uri="{BB962C8B-B14F-4D97-AF65-F5344CB8AC3E}">
        <p14:creationId xmlns:p14="http://schemas.microsoft.com/office/powerpoint/2010/main" val="754822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pic>
        <p:nvPicPr>
          <p:cNvPr id="3" name="İçerik Yer Tutucusu 2"/>
          <p:cNvPicPr>
            <a:picLocks noGrp="1" noChangeAspect="1"/>
          </p:cNvPicPr>
          <p:nvPr>
            <p:ph idx="4294967295"/>
          </p:nvPr>
        </p:nvPicPr>
        <p:blipFill>
          <a:blip r:embed="rId3"/>
          <a:stretch>
            <a:fillRect/>
          </a:stretch>
        </p:blipFill>
        <p:spPr>
          <a:xfrm>
            <a:off x="971600" y="1340768"/>
            <a:ext cx="7820025" cy="4419600"/>
          </a:xfrm>
          <a:prstGeom prst="rect">
            <a:avLst/>
          </a:prstGeom>
        </p:spPr>
      </p:pic>
      <p:sp>
        <p:nvSpPr>
          <p:cNvPr id="5" name="Dikdörtgen 4"/>
          <p:cNvSpPr/>
          <p:nvPr/>
        </p:nvSpPr>
        <p:spPr>
          <a:xfrm>
            <a:off x="2195736" y="6021288"/>
            <a:ext cx="6056435" cy="507831"/>
          </a:xfrm>
          <a:prstGeom prst="rect">
            <a:avLst/>
          </a:prstGeom>
        </p:spPr>
        <p:txBody>
          <a:bodyPr wrap="square">
            <a:spAutoFit/>
          </a:bodyPr>
          <a:lstStyle/>
          <a:p>
            <a:pPr defTabSz="685800"/>
            <a:r>
              <a:rPr lang="tr-TR" sz="1350" b="1" dirty="0">
                <a:solidFill>
                  <a:prstClr val="black"/>
                </a:solidFill>
                <a:latin typeface="PT Sans"/>
              </a:rPr>
              <a:t>Mursi yönetimin arkasında ordu olduğu düşüncesi </a:t>
            </a:r>
            <a:r>
              <a:rPr lang="tr-TR" sz="1350" b="1" dirty="0" err="1">
                <a:solidFill>
                  <a:prstClr val="black"/>
                </a:solidFill>
                <a:latin typeface="PT Sans"/>
              </a:rPr>
              <a:t>Mursi'ye</a:t>
            </a:r>
            <a:r>
              <a:rPr lang="tr-TR" sz="1350" b="1" dirty="0">
                <a:solidFill>
                  <a:prstClr val="black"/>
                </a:solidFill>
                <a:latin typeface="PT Sans"/>
              </a:rPr>
              <a:t> "dişleri sökülmüş aslan" lakabının takılmasına sebep oldu.</a:t>
            </a:r>
            <a:endParaRPr lang="tr-TR" sz="1350" b="1" dirty="0">
              <a:solidFill>
                <a:prstClr val="black"/>
              </a:solidFill>
              <a:latin typeface="Calibri" panose="020F0502020204030204"/>
            </a:endParaRPr>
          </a:p>
        </p:txBody>
      </p:sp>
    </p:spTree>
    <p:extLst>
      <p:ext uri="{BB962C8B-B14F-4D97-AF65-F5344CB8AC3E}">
        <p14:creationId xmlns:p14="http://schemas.microsoft.com/office/powerpoint/2010/main" val="3842207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6156325" y="1543050"/>
            <a:ext cx="2987675" cy="3946525"/>
          </a:xfrm>
        </p:spPr>
        <p:txBody>
          <a:bodyPr numCol="1">
            <a:normAutofit fontScale="47500" lnSpcReduction="20000"/>
          </a:bodyPr>
          <a:lstStyle/>
          <a:p>
            <a:r>
              <a:rPr lang="tr-TR" dirty="0"/>
              <a:t>Mursi hakkında beş dava açıldı. Bir davadan 20 yıl, birinden müebbet hapis, birinden ise idam cezası aldı.</a:t>
            </a:r>
          </a:p>
          <a:p>
            <a:pPr fontAlgn="base"/>
            <a:r>
              <a:rPr lang="tr-TR" dirty="0"/>
              <a:t>İdam kararlarını değerlendiren Müslüman Kardeşlerin siyasi kolu Hürriyet ve Adalet Partisi’nin eski bakanlarından </a:t>
            </a:r>
            <a:r>
              <a:rPr lang="tr-TR" dirty="0" err="1"/>
              <a:t>Amr</a:t>
            </a:r>
            <a:r>
              <a:rPr lang="tr-TR" dirty="0"/>
              <a:t> </a:t>
            </a:r>
            <a:r>
              <a:rPr lang="tr-TR" dirty="0" err="1"/>
              <a:t>Darrag</a:t>
            </a:r>
            <a:r>
              <a:rPr lang="tr-TR" dirty="0"/>
              <a:t>, “Bu siyasi bir karar ve işlenmek üzere olan cinayet suçunu temsil ediyor. Uluslararası toplum tarafından durdurulmalı” dedi.</a:t>
            </a:r>
          </a:p>
          <a:p>
            <a:pPr marL="0" indent="0">
              <a:buNone/>
            </a:pPr>
            <a:r>
              <a:rPr lang="tr-TR" dirty="0"/>
              <a:t/>
            </a:r>
            <a:br>
              <a:rPr lang="tr-TR" dirty="0"/>
            </a:br>
            <a:endParaRPr lang="tr-TR" dirty="0"/>
          </a:p>
        </p:txBody>
      </p:sp>
      <p:pic>
        <p:nvPicPr>
          <p:cNvPr id="4" name="Resim 3"/>
          <p:cNvPicPr>
            <a:picLocks noChangeAspect="1"/>
          </p:cNvPicPr>
          <p:nvPr/>
        </p:nvPicPr>
        <p:blipFill>
          <a:blip r:embed="rId3"/>
          <a:stretch>
            <a:fillRect/>
          </a:stretch>
        </p:blipFill>
        <p:spPr>
          <a:xfrm>
            <a:off x="1115616" y="1641246"/>
            <a:ext cx="5231823" cy="3946598"/>
          </a:xfrm>
          <a:prstGeom prst="rect">
            <a:avLst/>
          </a:prstGeom>
        </p:spPr>
      </p:pic>
    </p:spTree>
    <p:extLst>
      <p:ext uri="{BB962C8B-B14F-4D97-AF65-F5344CB8AC3E}">
        <p14:creationId xmlns:p14="http://schemas.microsoft.com/office/powerpoint/2010/main" val="21930727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115616" y="1636713"/>
            <a:ext cx="7416824" cy="3852862"/>
          </a:xfrm>
        </p:spPr>
        <p:txBody>
          <a:bodyPr>
            <a:normAutofit fontScale="70000" lnSpcReduction="20000"/>
          </a:bodyPr>
          <a:lstStyle/>
          <a:p>
            <a:r>
              <a:rPr lang="tr-TR" dirty="0"/>
              <a:t>1 Temmuz sabahı Mursi karşıtı protestocular, </a:t>
            </a:r>
            <a:r>
              <a:rPr lang="tr-TR" dirty="0" smtClean="0"/>
              <a:t>Müslüman Kardeşlerin</a:t>
            </a:r>
            <a:r>
              <a:rPr lang="tr-TR" dirty="0"/>
              <a:t> Kahire'deki genel merkezini bastı. Protestocular binanın camlarını taşa tutarken binadaki ofis ekipmanlarını ve belgeleri yağmaladı. Sağlık ve Nüfus Bakanlığı, örgütün </a:t>
            </a:r>
            <a:r>
              <a:rPr lang="tr-TR" dirty="0" err="1"/>
              <a:t>Mukattam'daki</a:t>
            </a:r>
            <a:r>
              <a:rPr lang="tr-TR" dirty="0"/>
              <a:t> genel merkezi civarında çıkan çatışmalarda ise sekiz kişinin öldüğünü duyurdu</a:t>
            </a:r>
            <a:r>
              <a:rPr lang="tr-TR" dirty="0" smtClean="0"/>
              <a:t>.</a:t>
            </a:r>
            <a:r>
              <a:rPr lang="tr-TR" baseline="30000" dirty="0" smtClean="0"/>
              <a:t> </a:t>
            </a:r>
            <a:r>
              <a:rPr lang="tr-TR" dirty="0"/>
              <a:t> Aynı gün, Mısır Silahlı Kuvvetleri hem hükümete hem eylemcilere uzlaşmaları için 48 saatlik bir süre tanıdı ve aksi bir takdirde kendi yol haritasını uygulayacağını </a:t>
            </a:r>
            <a:r>
              <a:rPr lang="tr-TR" dirty="0" smtClean="0"/>
              <a:t>bildirdi.</a:t>
            </a:r>
            <a:r>
              <a:rPr lang="tr-TR" baseline="30000" dirty="0"/>
              <a:t> </a:t>
            </a:r>
            <a:r>
              <a:rPr lang="tr-TR" dirty="0" smtClean="0"/>
              <a:t>3 </a:t>
            </a:r>
            <a:r>
              <a:rPr lang="tr-TR" dirty="0"/>
              <a:t>Temmuz'da ise silahlı kişilerin Mursi yanlılarına açtığı ateş sonucu </a:t>
            </a:r>
            <a:r>
              <a:rPr lang="tr-TR" dirty="0" smtClean="0"/>
              <a:t>18 </a:t>
            </a:r>
            <a:r>
              <a:rPr lang="tr-TR" dirty="0"/>
              <a:t>kişi yaşamını yitirdi, 200 kişi yaralandı</a:t>
            </a:r>
            <a:r>
              <a:rPr lang="tr-TR" dirty="0" smtClean="0"/>
              <a:t>.</a:t>
            </a:r>
            <a:r>
              <a:rPr lang="tr-TR" dirty="0"/>
              <a:t> Aynı zamanda yönetim karşıtları ile Mursi yanlılarının protestoları da devam ediyordu.</a:t>
            </a:r>
          </a:p>
        </p:txBody>
      </p:sp>
    </p:spTree>
    <p:extLst>
      <p:ext uri="{BB962C8B-B14F-4D97-AF65-F5344CB8AC3E}">
        <p14:creationId xmlns:p14="http://schemas.microsoft.com/office/powerpoint/2010/main" val="603124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435608" y="1812925"/>
            <a:ext cx="6451092" cy="3676650"/>
          </a:xfrm>
          <a:noFill/>
        </p:spPr>
        <p:txBody>
          <a:bodyPr>
            <a:normAutofit fontScale="70000" lnSpcReduction="20000"/>
          </a:bodyPr>
          <a:lstStyle/>
          <a:p>
            <a:pPr marL="82296" indent="0">
              <a:buNone/>
            </a:pPr>
            <a:r>
              <a:rPr lang="tr-TR" dirty="0"/>
              <a:t>Mursi, 2 Temmuz gününün geç saatlerinde yaptığı ve meydan okuyucu bir dil kullandığı konuşmasında meşruiyetinin demokratik seçimlerle cumhurbaşkanı seçilmesinden kaynağını aldığını ve askeriyenin önerilerini reddettiğini ifade etti. Ayrıca askeriyeyi olaylarda taraf olmakla suçladı. Böylece ülkedeki olaylar siyasi ve anayasal bir açmaz hâlini almaya başladı. Verilen sürenin dolmasının ardından 3 Temmuz gününün ilerleyen saatlerinde ordu, </a:t>
            </a:r>
            <a:r>
              <a:rPr lang="tr-TR" dirty="0" err="1"/>
              <a:t>Mursi'nin</a:t>
            </a:r>
            <a:r>
              <a:rPr lang="tr-TR" dirty="0"/>
              <a:t> cumhurbaşkanlığının sona </a:t>
            </a:r>
            <a:r>
              <a:rPr lang="tr-TR" dirty="0" smtClean="0"/>
              <a:t>erdiğini, Anayasanın</a:t>
            </a:r>
            <a:r>
              <a:rPr lang="tr-TR" dirty="0"/>
              <a:t> </a:t>
            </a:r>
            <a:r>
              <a:rPr lang="tr-TR" dirty="0" smtClean="0"/>
              <a:t>askıya </a:t>
            </a:r>
            <a:r>
              <a:rPr lang="tr-TR" dirty="0"/>
              <a:t>alındığını ve yeni cumhurbaşkanlığı seçimlerinin en kısa zamanda gerçekleştirileceğini duyurdu</a:t>
            </a:r>
            <a:r>
              <a:rPr lang="tr-TR" dirty="0" smtClean="0"/>
              <a:t>.</a:t>
            </a:r>
            <a:endParaRPr lang="tr-TR" dirty="0"/>
          </a:p>
        </p:txBody>
      </p:sp>
    </p:spTree>
    <p:extLst>
      <p:ext uri="{BB962C8B-B14F-4D97-AF65-F5344CB8AC3E}">
        <p14:creationId xmlns:p14="http://schemas.microsoft.com/office/powerpoint/2010/main" val="3872410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alphaModFix amt="44000"/>
          </a:blip>
          <a:tile tx="0" ty="0" sx="100000" sy="100000" flip="none" algn="tl"/>
        </a:blipFill>
        <a:effectLst/>
      </p:bgPr>
    </p:bg>
    <p:spTree>
      <p:nvGrpSpPr>
        <p:cNvPr id="1" name=""/>
        <p:cNvGrpSpPr/>
        <p:nvPr/>
      </p:nvGrpSpPr>
      <p:grpSpPr>
        <a:xfrm>
          <a:off x="0" y="0"/>
          <a:ext cx="0" cy="0"/>
          <a:chOff x="0" y="0"/>
          <a:chExt cx="0" cy="0"/>
        </a:xfrm>
      </p:grpSpPr>
      <p:sp>
        <p:nvSpPr>
          <p:cNvPr id="3" name="İçerik Yer Tutucusu 2"/>
          <p:cNvSpPr>
            <a:spLocks noGrp="1"/>
          </p:cNvSpPr>
          <p:nvPr>
            <p:ph idx="4294967295"/>
          </p:nvPr>
        </p:nvSpPr>
        <p:spPr>
          <a:xfrm>
            <a:off x="1547664" y="1825625"/>
            <a:ext cx="6339036" cy="4351338"/>
          </a:xfrm>
        </p:spPr>
        <p:txBody>
          <a:bodyPr>
            <a:normAutofit fontScale="92500" lnSpcReduction="20000"/>
          </a:bodyPr>
          <a:lstStyle/>
          <a:p>
            <a:pPr marL="82296" indent="0">
              <a:buNone/>
            </a:pPr>
            <a:r>
              <a:rPr lang="tr-TR" dirty="0"/>
              <a:t> </a:t>
            </a:r>
            <a:r>
              <a:rPr lang="tr-TR" dirty="0" smtClean="0"/>
              <a:t>Ardından Anayasa </a:t>
            </a:r>
            <a:r>
              <a:rPr lang="tr-TR" dirty="0"/>
              <a:t>Mahkemesi Başkanı Adli Mansur, geçici cumhurbaşkanı olarak belirlendi ve geçici teknokrat bir hükümet kurmakla görevlendirildi. </a:t>
            </a:r>
            <a:r>
              <a:rPr lang="tr-TR" dirty="0" smtClean="0"/>
              <a:t>Mursi ev </a:t>
            </a:r>
            <a:r>
              <a:rPr lang="tr-TR" dirty="0"/>
              <a:t>hapsine alınırken Müslüman Kardeşler yöneticilerinden bazıları gözaltına alındı. Müdahale açıklamasının ardından ülke genelinde gösteriler düzenlendi ve müdahaleye destek verenler ile karşı olanlar arasında çatışmalar yaşandı. </a:t>
            </a:r>
          </a:p>
        </p:txBody>
      </p:sp>
    </p:spTree>
    <p:extLst>
      <p:ext uri="{BB962C8B-B14F-4D97-AF65-F5344CB8AC3E}">
        <p14:creationId xmlns:p14="http://schemas.microsoft.com/office/powerpoint/2010/main" val="19622486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alphaModFix amt="30000"/>
          </a:blip>
          <a:tile tx="0" ty="0" sx="100000" sy="100000" flip="none" algn="tl"/>
        </a:blipFill>
        <a:effectLst/>
      </p:bgPr>
    </p:bg>
    <p:spTree>
      <p:nvGrpSpPr>
        <p:cNvPr id="1" name=""/>
        <p:cNvGrpSpPr/>
        <p:nvPr/>
      </p:nvGrpSpPr>
      <p:grpSpPr>
        <a:xfrm>
          <a:off x="0" y="0"/>
          <a:ext cx="0" cy="0"/>
          <a:chOff x="0" y="0"/>
          <a:chExt cx="0" cy="0"/>
        </a:xfrm>
      </p:grpSpPr>
      <p:pic>
        <p:nvPicPr>
          <p:cNvPr id="4" name="İçerik Yer Tutucusu 3"/>
          <p:cNvPicPr>
            <a:picLocks noGrp="1" noChangeAspect="1"/>
          </p:cNvPicPr>
          <p:nvPr>
            <p:ph idx="4294967295"/>
          </p:nvPr>
        </p:nvPicPr>
        <p:blipFill>
          <a:blip r:embed="rId3">
            <a:extLst>
              <a:ext uri="{28A0092B-C50C-407E-A947-70E740481C1C}">
                <a14:useLocalDpi xmlns:a14="http://schemas.microsoft.com/office/drawing/2010/main" val="0"/>
              </a:ext>
            </a:extLst>
          </a:blip>
          <a:stretch>
            <a:fillRect/>
          </a:stretch>
        </p:blipFill>
        <p:spPr>
          <a:xfrm>
            <a:off x="1619672" y="1247436"/>
            <a:ext cx="6281738" cy="4233863"/>
          </a:xfrm>
          <a:blipFill>
            <a:blip r:embed="rId2">
              <a:alphaModFix amt="30000"/>
            </a:blip>
            <a:tile tx="0" ty="0" sx="100000" sy="100000" flip="none" algn="tl"/>
          </a:blipFill>
        </p:spPr>
      </p:pic>
      <p:sp>
        <p:nvSpPr>
          <p:cNvPr id="5" name="Metin kutusu 4"/>
          <p:cNvSpPr txBox="1"/>
          <p:nvPr/>
        </p:nvSpPr>
        <p:spPr>
          <a:xfrm>
            <a:off x="1435608" y="5589240"/>
            <a:ext cx="6160728" cy="323165"/>
          </a:xfrm>
          <a:prstGeom prst="rect">
            <a:avLst/>
          </a:prstGeom>
          <a:noFill/>
        </p:spPr>
        <p:txBody>
          <a:bodyPr wrap="square" rtlCol="0">
            <a:spAutoFit/>
          </a:bodyPr>
          <a:lstStyle/>
          <a:p>
            <a:pPr defTabSz="685800"/>
            <a:r>
              <a:rPr lang="tr-TR" sz="1500" dirty="0">
                <a:solidFill>
                  <a:prstClr val="black"/>
                </a:solidFill>
                <a:latin typeface="Calibri" panose="020F0502020204030204"/>
              </a:rPr>
              <a:t>Muhammed Mursi darbeciler tarafından yönetimden uzaklaştırıldı.</a:t>
            </a:r>
          </a:p>
        </p:txBody>
      </p:sp>
    </p:spTree>
    <p:extLst>
      <p:ext uri="{BB962C8B-B14F-4D97-AF65-F5344CB8AC3E}">
        <p14:creationId xmlns:p14="http://schemas.microsoft.com/office/powerpoint/2010/main" val="17010427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Gündönümü">
  <a:themeElements>
    <a:clrScheme name="Gündönümü">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Gündönümü">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Gündönümü">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296</TotalTime>
  <Words>576</Words>
  <Application>Microsoft Office PowerPoint</Application>
  <PresentationFormat>Ekran Gösterisi (4:3)</PresentationFormat>
  <Paragraphs>57</Paragraphs>
  <Slides>20</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20</vt:i4>
      </vt:variant>
    </vt:vector>
  </HeadingPairs>
  <TitlesOfParts>
    <vt:vector size="30" baseType="lpstr">
      <vt:lpstr>Arial</vt:lpstr>
      <vt:lpstr>Calibri</vt:lpstr>
      <vt:lpstr>Corbel</vt:lpstr>
      <vt:lpstr>Gill Sans MT</vt:lpstr>
      <vt:lpstr>PT Sans</vt:lpstr>
      <vt:lpstr>Segoe</vt:lpstr>
      <vt:lpstr>Times New Roman</vt:lpstr>
      <vt:lpstr>Verdana</vt:lpstr>
      <vt:lpstr>Wingdings 2</vt:lpstr>
      <vt:lpstr>Gündönümü</vt:lpstr>
      <vt:lpstr>PowerPoint Sunusu</vt:lpstr>
      <vt:lpstr>MISIR ASKERİ DARBESİ NEDİR?</vt:lpstr>
      <vt:lpstr>DARBENİN NEDENİ;</vt:lpstr>
      <vt:lpstr>PowerPoint Sunusu</vt:lpstr>
      <vt:lpstr>PowerPoint Sunusu</vt:lpstr>
      <vt:lpstr>PowerPoint Sunusu</vt:lpstr>
      <vt:lpstr>PowerPoint Sunusu</vt:lpstr>
      <vt:lpstr>PowerPoint Sunusu</vt:lpstr>
      <vt:lpstr>PowerPoint Sunusu</vt:lpstr>
      <vt:lpstr>PowerPoint Sunusu</vt:lpstr>
      <vt:lpstr>PowerPoint Sunusu</vt:lpstr>
      <vt:lpstr>ARKA PLANDA NELER VAR?</vt:lpstr>
      <vt:lpstr>PowerPoint Sunusu</vt:lpstr>
      <vt:lpstr>OLAYLARIN GELİŞİMİ</vt:lpstr>
      <vt:lpstr>PowerPoint Sunusu</vt:lpstr>
      <vt:lpstr>PowerPoint Sunusu</vt:lpstr>
      <vt:lpstr>PowerPoint Sunusu</vt:lpstr>
      <vt:lpstr>SONUÇLARI ;</vt:lpstr>
      <vt:lpstr>PowerPoint Sunusu</vt:lpstr>
      <vt:lpstr>ULUSLARARASI TEPKİLER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İSRAİL-FİLİTİN SAVAŞI</dc:title>
  <dc:creator>Damla</dc:creator>
  <cp:lastModifiedBy>Windows Kullanıcısı</cp:lastModifiedBy>
  <cp:revision>43</cp:revision>
  <dcterms:created xsi:type="dcterms:W3CDTF">2019-03-14T20:49:03Z</dcterms:created>
  <dcterms:modified xsi:type="dcterms:W3CDTF">2020-05-11T19:16:48Z</dcterms:modified>
</cp:coreProperties>
</file>