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7" r:id="rId2"/>
    <p:sldId id="258" r:id="rId3"/>
    <p:sldId id="267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AC9000-04C7-4286-8169-5A64CDF0B61C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75C7DB-8AFE-49CB-B981-B12F6A5B587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427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A1B4040-AB53-434C-BD86-7CDEC3731849}" type="slidenum">
              <a:rPr lang="tr-TR" altLang="en-US" smtClean="0"/>
              <a:pPr/>
              <a:t>1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530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12AE32-34BA-403F-AD80-2DDEAB082DB5}" type="slidenum">
              <a:rPr lang="tr-TR" altLang="en-US" smtClean="0"/>
              <a:pPr/>
              <a:t>2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632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01FE74-97BC-464B-947A-F90474306FFB}" type="slidenum">
              <a:rPr lang="tr-TR" altLang="en-US" smtClean="0"/>
              <a:pPr/>
              <a:t>4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734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14C5F1D-C2BD-49A7-AE6E-808FCB151298}" type="slidenum">
              <a:rPr lang="tr-TR" altLang="en-US" smtClean="0"/>
              <a:pPr/>
              <a:t>5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837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F70200A-68D0-4612-99C2-545C130EA8BB}" type="slidenum">
              <a:rPr lang="tr-TR" altLang="en-US" smtClean="0"/>
              <a:pPr/>
              <a:t>6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939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57016A6-EB00-4D23-B691-023C73EB5E49}" type="slidenum">
              <a:rPr lang="tr-TR" altLang="en-US" smtClean="0"/>
              <a:pPr/>
              <a:t>7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042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6961D92-4317-4758-B395-7DBB5CEAD21E}" type="slidenum">
              <a:rPr lang="tr-TR" altLang="en-US" smtClean="0"/>
              <a:pPr/>
              <a:t>8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144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AB85093-BBFA-4F05-87E7-F50BCB0C15DC}" type="slidenum">
              <a:rPr lang="tr-TR" altLang="en-US" smtClean="0"/>
              <a:pPr/>
              <a:t>9</a:t>
            </a:fld>
            <a:endParaRPr lang="tr-TR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1913" y="2420938"/>
            <a:ext cx="7239000" cy="144462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tr-TR" altLang="tr-TR" dirty="0" smtClean="0"/>
              <a:t>SOSYOLOJİK YAKLAŞIMLAR VE </a:t>
            </a:r>
            <a:r>
              <a:rPr lang="tr-TR" altLang="tr-TR" dirty="0" smtClean="0"/>
              <a:t>AİLE</a:t>
            </a:r>
            <a:endParaRPr lang="tr-TR" alt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altLang="en-US" sz="2800" dirty="0" smtClean="0"/>
              <a:t>Sosyolojideki kuramsal yaklaşımların, </a:t>
            </a:r>
            <a:r>
              <a:rPr lang="tr-TR" altLang="en-US" sz="2800" dirty="0" err="1" smtClean="0"/>
              <a:t>modernist</a:t>
            </a:r>
            <a:r>
              <a:rPr lang="tr-TR" altLang="en-US" sz="2800" dirty="0" smtClean="0"/>
              <a:t> çerçevede “</a:t>
            </a:r>
            <a:r>
              <a:rPr lang="tr-TR" altLang="en-US" sz="2800" b="1" dirty="0" smtClean="0"/>
              <a:t>Sembolik Etkileşimci</a:t>
            </a:r>
            <a:r>
              <a:rPr lang="tr-TR" altLang="en-US" sz="2800" dirty="0" smtClean="0"/>
              <a:t>” gibi daha mikro yaklaşımlardan, “</a:t>
            </a:r>
            <a:r>
              <a:rPr lang="tr-TR" altLang="en-US" sz="2800" b="1" dirty="0" smtClean="0"/>
              <a:t>İşlevselci</a:t>
            </a:r>
            <a:r>
              <a:rPr lang="tr-TR" altLang="en-US" sz="2800" dirty="0" smtClean="0"/>
              <a:t>” ve “</a:t>
            </a:r>
            <a:r>
              <a:rPr lang="tr-TR" altLang="en-US" sz="2800" b="1" dirty="0" smtClean="0"/>
              <a:t>Çatışmacı</a:t>
            </a:r>
            <a:r>
              <a:rPr lang="tr-TR" altLang="en-US" sz="2800" dirty="0" smtClean="0"/>
              <a:t>” gibi daha makro yapısal yaklaşımlara doğru genişlediği ve hatta son yıllarda sosyolojiye meydan okuyan f</a:t>
            </a:r>
            <a:r>
              <a:rPr lang="tr-TR" altLang="en-US" sz="2800" b="1" dirty="0" smtClean="0"/>
              <a:t>eminis</a:t>
            </a:r>
            <a:r>
              <a:rPr lang="tr-TR" altLang="en-US" sz="2800" dirty="0" smtClean="0"/>
              <a:t>t ve </a:t>
            </a:r>
            <a:r>
              <a:rPr lang="tr-TR" altLang="en-US" sz="2800" b="1" dirty="0" smtClean="0"/>
              <a:t>post-</a:t>
            </a:r>
            <a:r>
              <a:rPr lang="tr-TR" altLang="en-US" sz="2800" b="1" dirty="0" err="1" smtClean="0"/>
              <a:t>modernist</a:t>
            </a:r>
            <a:r>
              <a:rPr lang="tr-TR" altLang="en-US" sz="2800" dirty="0" smtClean="0"/>
              <a:t> yaklaşımlarla da zenginleştiği söylenebilir.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9388" y="1527175"/>
            <a:ext cx="8626475" cy="533082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800" dirty="0" smtClean="0"/>
              <a:t>Sosyolojinin nesnesi sosyal olandır, </a:t>
            </a:r>
            <a:r>
              <a:rPr lang="tr-TR" altLang="en-US" sz="2800" dirty="0" smtClean="0"/>
              <a:t>Sosyal kavramı Latince “</a:t>
            </a:r>
            <a:r>
              <a:rPr lang="tr-TR" altLang="en-US" sz="2800" dirty="0" err="1" smtClean="0"/>
              <a:t>socius</a:t>
            </a:r>
            <a:r>
              <a:rPr lang="tr-TR" altLang="en-US" sz="2800" dirty="0" smtClean="0"/>
              <a:t>” sözcüğünden türetilmiştir. </a:t>
            </a:r>
            <a:r>
              <a:rPr lang="tr-TR" altLang="en-US" sz="2800" dirty="0" err="1" smtClean="0"/>
              <a:t>Socius</a:t>
            </a:r>
            <a:r>
              <a:rPr lang="tr-TR" altLang="en-US" sz="2800" dirty="0" smtClean="0"/>
              <a:t>`un anlamı, birliktelik, birlikte oluştur. Doğuştan itibaren gizil bir potansiyel olarak, bireylerin “sosyal bir kişi” olmalarına imkan sağlayan yeteneğe “</a:t>
            </a:r>
            <a:r>
              <a:rPr lang="tr-TR" altLang="en-US" sz="2800" dirty="0" err="1" smtClean="0"/>
              <a:t>sosyalite</a:t>
            </a:r>
            <a:r>
              <a:rPr lang="tr-TR" altLang="en-US" sz="2800" dirty="0" smtClean="0"/>
              <a:t>” adı verilmektedir (</a:t>
            </a:r>
            <a:r>
              <a:rPr lang="tr-TR" altLang="en-US" sz="2800" dirty="0" err="1" smtClean="0"/>
              <a:t>Fichter</a:t>
            </a:r>
            <a:r>
              <a:rPr lang="tr-TR" altLang="en-US" sz="2800" dirty="0" smtClean="0"/>
              <a:t> 2002</a:t>
            </a:r>
            <a:r>
              <a:rPr lang="tr-TR" altLang="en-US" sz="2800" dirty="0" smtClean="0"/>
              <a:t>).</a:t>
            </a:r>
            <a:endParaRPr lang="tr-TR" alt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sz="2800" dirty="0" smtClean="0"/>
              <a:t>Sosyal olan çeşitli formlarda olabilir: herhangi iki insan arasındaki ilişkiden başlayarak, grup, topluluk, toplum vb. formlarda. </a:t>
            </a:r>
            <a:endParaRPr lang="tr-TR" altLang="tr-TR" sz="2800" dirty="0" smtClean="0"/>
          </a:p>
          <a:p>
            <a:pPr>
              <a:lnSpc>
                <a:spcPct val="90000"/>
              </a:lnSpc>
            </a:pPr>
            <a:endParaRPr lang="tr-TR" altLang="tr-TR" sz="2800" dirty="0" smtClean="0"/>
          </a:p>
          <a:p>
            <a:pPr>
              <a:lnSpc>
                <a:spcPct val="90000"/>
              </a:lnSpc>
            </a:pPr>
            <a:r>
              <a:rPr lang="tr-TR" altLang="tr-TR" sz="2800" dirty="0" smtClean="0"/>
              <a:t>Kısaca sosyal olan , insanlar arası ilişki ve etkileşimlerden kaynaklanan insan birlikteliği demektir.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800" dirty="0" smtClean="0"/>
              <a:t>Dolayısıyla, ‘toplum’un sosyal formlarından yalnızca biri olduğu unutulmamalıdır. </a:t>
            </a:r>
            <a:endParaRPr lang="tr-TR" altLang="tr-TR" sz="2800" dirty="0" smtClean="0"/>
          </a:p>
          <a:p>
            <a:pPr eaLnBrk="1" hangingPunct="1">
              <a:defRPr/>
            </a:pPr>
            <a:endParaRPr lang="tr-TR" altLang="tr-TR" sz="2800" dirty="0" smtClean="0"/>
          </a:p>
          <a:p>
            <a:pPr eaLnBrk="1" hangingPunct="1">
              <a:defRPr/>
            </a:pPr>
            <a:r>
              <a:rPr lang="tr-TR" altLang="tr-TR" sz="2800" dirty="0" smtClean="0"/>
              <a:t>Sosyolojik analiz nesnesi, toplum olabileceği gibi, grup, kişiler arası ilişkiler, topluluk, kurum vb. sosyal formlardan herhangi biri olabilir. </a:t>
            </a:r>
          </a:p>
          <a:p>
            <a:pPr eaLnBrk="1" hangingPunct="1">
              <a:defRPr/>
            </a:pPr>
            <a:endParaRPr lang="tr-TR" altLang="tr-TR" dirty="0"/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tr-TR" alt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sz="2800" dirty="0" smtClean="0"/>
              <a:t>‘</a:t>
            </a:r>
            <a:r>
              <a:rPr lang="tr-TR" altLang="en-US" sz="2800" dirty="0" smtClean="0"/>
              <a:t>Ayrıca hatırlayacağınız bir konuda;  ontoloji ve epistemolojiden birçok bilimsel kavramı tanımlamada yararlanıldığıdır. Ayrıca Bilgi Kuramın da “bilginin kaynağı›” ve “bilginin değeri” olarak iki temel alanı vardır. </a:t>
            </a:r>
            <a:endParaRPr lang="tr-TR" altLang="en-US" sz="2800" dirty="0" smtClean="0"/>
          </a:p>
          <a:p>
            <a:pPr eaLnBrk="1" hangingPunct="1"/>
            <a:endParaRPr lang="tr-TR" altLang="en-US" sz="2800" dirty="0" smtClean="0"/>
          </a:p>
          <a:p>
            <a:pPr eaLnBrk="1" hangingPunct="1"/>
            <a:r>
              <a:rPr lang="tr-TR" altLang="en-US" sz="2800" dirty="0" smtClean="0"/>
              <a:t>Bu bağlamda epistemolojik olarak, bilginin kaynağını “akıl” olarak görmek Rasyonalizm; “deney” olarak görmek Ampirizm; “sezgi” olarak görmek </a:t>
            </a:r>
            <a:r>
              <a:rPr lang="tr-TR" altLang="en-US" sz="2800" dirty="0" err="1" smtClean="0"/>
              <a:t>Intuitionism</a:t>
            </a:r>
            <a:r>
              <a:rPr lang="tr-TR" altLang="en-US" sz="2800" dirty="0" smtClean="0"/>
              <a:t>/ Sezgicilik; “fayda” olarak görmek Pragmatizm olarak anılır.</a:t>
            </a:r>
            <a:endParaRPr lang="tr-TR" altLang="tr-TR" sz="2800" dirty="0" smtClean="0"/>
          </a:p>
          <a:p>
            <a:pPr marL="274638" lvl="1" indent="0" eaLnBrk="1" hangingPunct="1">
              <a:buFont typeface="Wingdings" pitchFamily="2" charset="2"/>
              <a:buNone/>
            </a:pPr>
            <a:endParaRPr lang="tr-TR" altLang="tr-T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17411" name="İçerik Yer Tutucusu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en-US" sz="2800" dirty="0" smtClean="0"/>
              <a:t>Son dönemde bir gelişmenin varlığını da hatırlarsak, bilginin kaynağının “kadının öznel deneyimleri” veya algılarının olduğu ileri sürüldüğü </a:t>
            </a:r>
            <a:r>
              <a:rPr lang="tr-TR" altLang="en-US" sz="2800" b="1" dirty="0" smtClean="0"/>
              <a:t>Feminist Yaklaşım </a:t>
            </a:r>
            <a:r>
              <a:rPr lang="tr-TR" altLang="en-US" sz="2800" dirty="0" smtClean="0"/>
              <a:t>böylelikle epistemoloji tartışmalarında yerini almıştır. Bu bağlamda Aile Kuramları konusuna başlamadan önce kavramsal açıklık sağlamak için kuram ve yaklaşım kavramlarını tanımlamak uygun olacaktır.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İçerik Yer Tutucusu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en-US" sz="2800" dirty="0" smtClean="0"/>
              <a:t>En genel çerçevede </a:t>
            </a:r>
            <a:r>
              <a:rPr lang="tr-TR" altLang="en-US" sz="2800" b="1" dirty="0" smtClean="0"/>
              <a:t>kuram</a:t>
            </a:r>
            <a:r>
              <a:rPr lang="tr-TR" altLang="en-US" sz="2800" dirty="0" smtClean="0"/>
              <a:t>, bilimsel çalışmaların yapılmasına olanak sağlayan en geçerli ve güvenilir yollarla ilgili epistemolojik (bilgi kuramsal) tartışmalardır</a:t>
            </a:r>
            <a:r>
              <a:rPr lang="tr-TR" altLang="en-US" sz="2800" dirty="0" smtClean="0"/>
              <a:t>.</a:t>
            </a:r>
          </a:p>
          <a:p>
            <a:pPr eaLnBrk="1" hangingPunct="1"/>
            <a:endParaRPr lang="tr-TR" altLang="en-US" sz="2800" dirty="0" smtClean="0"/>
          </a:p>
          <a:p>
            <a:pPr eaLnBrk="1" hangingPunct="1"/>
            <a:r>
              <a:rPr lang="tr-TR" altLang="en-US" sz="2800" dirty="0" smtClean="0"/>
              <a:t>Yaklaşımlar ise daha çok toplumsal yaşamın temel ontolojik (varlık bilimsel) özellikleri ile ilgili temel kabul veya </a:t>
            </a:r>
            <a:r>
              <a:rPr lang="tr-TR" altLang="en-US" sz="2800" dirty="0" err="1" smtClean="0"/>
              <a:t>sayıltılara</a:t>
            </a:r>
            <a:r>
              <a:rPr lang="tr-TR" altLang="en-US" sz="2800" dirty="0" smtClean="0"/>
              <a:t> (</a:t>
            </a:r>
            <a:r>
              <a:rPr lang="tr-TR" altLang="en-US" sz="2800" dirty="0" err="1" smtClean="0"/>
              <a:t>assumptions</a:t>
            </a:r>
            <a:r>
              <a:rPr lang="tr-TR" altLang="en-US" sz="2800" dirty="0" smtClean="0"/>
              <a:t>) işaret eder.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İçerik Yer Tutucusu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en-US" sz="2800" dirty="0" smtClean="0"/>
              <a:t>Bu bağlamda genel olarak sosyal bilimlerde özel olarak sosyolojide çeşitli düşünürlerin adıyla anılan çok sayıda kuram ve göreli olarak sınırlı sayıda yaklaşım bulunur</a:t>
            </a:r>
            <a:r>
              <a:rPr lang="tr-TR" altLang="en-US" sz="2800" dirty="0" smtClean="0"/>
              <a:t>.</a:t>
            </a:r>
          </a:p>
          <a:p>
            <a:pPr eaLnBrk="1" hangingPunct="1"/>
            <a:endParaRPr lang="tr-TR" altLang="en-US" sz="2800" dirty="0" smtClean="0"/>
          </a:p>
          <a:p>
            <a:pPr eaLnBrk="1" hangingPunct="1"/>
            <a:r>
              <a:rPr lang="tr-TR" altLang="en-US" sz="2800" dirty="0" smtClean="0"/>
              <a:t>Buradan hareketle başlangıçta tek tek kuramlar yerine yaklaşımlar esasında genel çerçeveyi bilmenin daha yol gösterici olduğu söylenebilir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İçerik Yer Tutucusu 2"/>
          <p:cNvSpPr>
            <a:spLocks noGrp="1"/>
          </p:cNvSpPr>
          <p:nvPr>
            <p:ph sz="quarter" idx="1"/>
          </p:nvPr>
        </p:nvSpPr>
        <p:spPr>
          <a:xfrm>
            <a:off x="323850" y="1412875"/>
            <a:ext cx="8482013" cy="4686300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en-US" sz="2800" dirty="0" smtClean="0"/>
              <a:t>Diğer sosyolojinin pek çok alanında olduğu gibi aile çalışmalarında da mevcut tüm metodolojik (pozitivist, </a:t>
            </a:r>
            <a:r>
              <a:rPr lang="tr-TR" altLang="en-US" sz="2800" dirty="0" err="1" smtClean="0"/>
              <a:t>antipozitivist</a:t>
            </a:r>
            <a:r>
              <a:rPr lang="tr-TR" altLang="en-US" sz="2800" dirty="0" smtClean="0"/>
              <a:t> / yorumlayıcı, eleştirel) ve kuramsal yaklaşımlardan yararlanıldığı gözlenmektedir</a:t>
            </a:r>
            <a:r>
              <a:rPr lang="tr-TR" altLang="en-US" sz="2800" dirty="0" smtClean="0"/>
              <a:t>.</a:t>
            </a:r>
            <a:endParaRPr lang="tr-TR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</TotalTime>
  <Words>413</Words>
  <Application>Microsoft Office PowerPoint</Application>
  <PresentationFormat>Ekran Gösterisi (4:3)</PresentationFormat>
  <Paragraphs>28</Paragraphs>
  <Slides>10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Cumba</vt:lpstr>
      <vt:lpstr>SOSYOLOJİK YAKLAŞIMLAR VE AİLE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SOSYOLOJİK YAKLAŞIMLAR VE AİLE</dc:title>
  <dc:creator>irem yilmaz</dc:creator>
  <cp:lastModifiedBy>iremyilmaz</cp:lastModifiedBy>
  <cp:revision>4</cp:revision>
  <dcterms:created xsi:type="dcterms:W3CDTF">2018-04-01T18:56:13Z</dcterms:created>
  <dcterms:modified xsi:type="dcterms:W3CDTF">2018-04-01T19:03:15Z</dcterms:modified>
</cp:coreProperties>
</file>