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4" r:id="rId2"/>
    <p:sldId id="275" r:id="rId3"/>
    <p:sldId id="276" r:id="rId4"/>
    <p:sldId id="277" r:id="rId5"/>
    <p:sldId id="278" r:id="rId6"/>
  </p:sldIdLst>
  <p:sldSz cx="9144000" cy="6858000" type="screen4x3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48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E69FED-43E0-4AAD-82A4-E405E7DE3E5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CA0B23E-6A23-44F1-BE36-12089B505125}">
      <dgm:prSet/>
      <dgm:spPr/>
      <dgm:t>
        <a:bodyPr/>
        <a:lstStyle/>
        <a:p>
          <a:pPr rtl="0"/>
          <a:r>
            <a:rPr lang="tr-TR" b="1" dirty="0" smtClean="0"/>
            <a:t>1.İşlevsel yaklaşım</a:t>
          </a:r>
          <a:endParaRPr lang="tr-TR" dirty="0"/>
        </a:p>
      </dgm:t>
    </dgm:pt>
    <dgm:pt modelId="{FC67AACB-53B9-4E7A-BDEE-DE3D2AE34121}" type="parTrans" cxnId="{09A66E70-81D8-48FE-93C1-F5473BEC7E32}">
      <dgm:prSet/>
      <dgm:spPr/>
      <dgm:t>
        <a:bodyPr/>
        <a:lstStyle/>
        <a:p>
          <a:endParaRPr lang="tr-TR"/>
        </a:p>
      </dgm:t>
    </dgm:pt>
    <dgm:pt modelId="{76A0C17F-383D-427C-B561-C436AF0C2F4A}" type="sibTrans" cxnId="{09A66E70-81D8-48FE-93C1-F5473BEC7E32}">
      <dgm:prSet/>
      <dgm:spPr/>
      <dgm:t>
        <a:bodyPr/>
        <a:lstStyle/>
        <a:p>
          <a:endParaRPr lang="tr-TR"/>
        </a:p>
      </dgm:t>
    </dgm:pt>
    <dgm:pt modelId="{B189CCD8-7CC9-4170-9693-3F90CAEA5AC9}">
      <dgm:prSet/>
      <dgm:spPr/>
      <dgm:t>
        <a:bodyPr/>
        <a:lstStyle/>
        <a:p>
          <a:pPr rtl="0"/>
          <a:r>
            <a:rPr lang="tr-TR" b="1" dirty="0" smtClean="0"/>
            <a:t>2. Yönetsel yaklaşım</a:t>
          </a:r>
          <a:endParaRPr lang="tr-TR" dirty="0"/>
        </a:p>
      </dgm:t>
    </dgm:pt>
    <dgm:pt modelId="{AFD0DCDD-FE9D-475D-88CF-5A6467E0E2EB}" type="sibTrans" cxnId="{BA39CED7-3067-4456-AB73-5295E3E3EFEA}">
      <dgm:prSet/>
      <dgm:spPr/>
      <dgm:t>
        <a:bodyPr/>
        <a:lstStyle/>
        <a:p>
          <a:endParaRPr lang="tr-TR"/>
        </a:p>
      </dgm:t>
    </dgm:pt>
    <dgm:pt modelId="{0FCBC2E2-9F6C-4EA7-9D89-9BAB6C2AD228}" type="parTrans" cxnId="{BA39CED7-3067-4456-AB73-5295E3E3EFEA}">
      <dgm:prSet/>
      <dgm:spPr/>
      <dgm:t>
        <a:bodyPr/>
        <a:lstStyle/>
        <a:p>
          <a:endParaRPr lang="tr-TR"/>
        </a:p>
      </dgm:t>
    </dgm:pt>
    <dgm:pt modelId="{C2A2BFF5-3BED-485D-9A38-4E28C088616E}">
      <dgm:prSet/>
      <dgm:spPr/>
      <dgm:t>
        <a:bodyPr/>
        <a:lstStyle/>
        <a:p>
          <a:pPr rtl="0"/>
          <a:r>
            <a:rPr lang="tr-TR" dirty="0" smtClean="0"/>
            <a:t>Pazarlama sorunlarının araştırılmasında gruplandırılmış pazarlama faaliyetlerinin incelenmesi gerektiğini ortaya koyar. Ancak çevresel etkileri  </a:t>
          </a:r>
          <a:r>
            <a:rPr lang="tr-TR" dirty="0" err="1" smtClean="0"/>
            <a:t>gözardı</a:t>
          </a:r>
          <a:r>
            <a:rPr lang="tr-TR" dirty="0" smtClean="0"/>
            <a:t> ettiği için yetersizdir.</a:t>
          </a:r>
          <a:endParaRPr lang="tr-TR" dirty="0"/>
        </a:p>
      </dgm:t>
    </dgm:pt>
    <dgm:pt modelId="{D95BFF0B-C1E4-4857-93C9-D50349A50531}" type="parTrans" cxnId="{6EAEBE7F-5FCA-4E20-A27D-AC676FF8A1F1}">
      <dgm:prSet/>
      <dgm:spPr/>
      <dgm:t>
        <a:bodyPr/>
        <a:lstStyle/>
        <a:p>
          <a:endParaRPr lang="tr-TR"/>
        </a:p>
      </dgm:t>
    </dgm:pt>
    <dgm:pt modelId="{E6DC99B9-6DC5-4216-A394-7AC87AE99D87}" type="sibTrans" cxnId="{6EAEBE7F-5FCA-4E20-A27D-AC676FF8A1F1}">
      <dgm:prSet/>
      <dgm:spPr/>
      <dgm:t>
        <a:bodyPr/>
        <a:lstStyle/>
        <a:p>
          <a:endParaRPr lang="tr-TR"/>
        </a:p>
      </dgm:t>
    </dgm:pt>
    <dgm:pt modelId="{EC51BAB0-2694-4513-9209-D89CBF39795B}">
      <dgm:prSet/>
      <dgm:spPr/>
      <dgm:t>
        <a:bodyPr/>
        <a:lstStyle/>
        <a:p>
          <a:pPr rtl="0"/>
          <a:r>
            <a:rPr lang="tr-TR" b="1" dirty="0" smtClean="0"/>
            <a:t>3.Sistem yaklaşımı</a:t>
          </a:r>
          <a:endParaRPr lang="tr-TR" dirty="0"/>
        </a:p>
      </dgm:t>
    </dgm:pt>
    <dgm:pt modelId="{5D766705-9C13-4385-956E-83966BB616C3}" type="sibTrans" cxnId="{0B395742-2120-48B7-9874-9561C08FB347}">
      <dgm:prSet/>
      <dgm:spPr/>
      <dgm:t>
        <a:bodyPr/>
        <a:lstStyle/>
        <a:p>
          <a:endParaRPr lang="tr-TR"/>
        </a:p>
      </dgm:t>
    </dgm:pt>
    <dgm:pt modelId="{74A67E2B-84EB-4EA0-AB1C-58A00A7840FF}" type="parTrans" cxnId="{0B395742-2120-48B7-9874-9561C08FB347}">
      <dgm:prSet/>
      <dgm:spPr/>
      <dgm:t>
        <a:bodyPr/>
        <a:lstStyle/>
        <a:p>
          <a:endParaRPr lang="tr-TR"/>
        </a:p>
      </dgm:t>
    </dgm:pt>
    <dgm:pt modelId="{49EB3F18-6CFB-4D40-916C-7CB24452D606}">
      <dgm:prSet/>
      <dgm:spPr/>
      <dgm:t>
        <a:bodyPr/>
        <a:lstStyle/>
        <a:p>
          <a:pPr rtl="0"/>
          <a:r>
            <a:rPr lang="tr-TR" dirty="0" smtClean="0"/>
            <a:t>Pazarlama sorunlarının nedenleri araştırılırken, çevre faktörleri ve ilgili diğer olaylarla bağıntılar ortaya konularak çözüm aranmalıdır.</a:t>
          </a:r>
          <a:endParaRPr lang="tr-TR" dirty="0"/>
        </a:p>
      </dgm:t>
    </dgm:pt>
    <dgm:pt modelId="{1324A58F-9656-4AA1-8952-3D27F6B28C2E}" type="sibTrans" cxnId="{71609767-67B7-43B6-8024-C2C6205542F3}">
      <dgm:prSet/>
      <dgm:spPr/>
      <dgm:t>
        <a:bodyPr/>
        <a:lstStyle/>
        <a:p>
          <a:endParaRPr lang="tr-TR"/>
        </a:p>
      </dgm:t>
    </dgm:pt>
    <dgm:pt modelId="{644070BC-4EB8-4AB8-A665-B4668DCED9E7}" type="parTrans" cxnId="{71609767-67B7-43B6-8024-C2C6205542F3}">
      <dgm:prSet/>
      <dgm:spPr/>
      <dgm:t>
        <a:bodyPr/>
        <a:lstStyle/>
        <a:p>
          <a:endParaRPr lang="tr-TR"/>
        </a:p>
      </dgm:t>
    </dgm:pt>
    <dgm:pt modelId="{099ACF18-6040-45D5-AD52-4F2CBAD7F243}">
      <dgm:prSet/>
      <dgm:spPr/>
      <dgm:t>
        <a:bodyPr/>
        <a:lstStyle/>
        <a:p>
          <a:r>
            <a:rPr lang="tr-TR" dirty="0" smtClean="0"/>
            <a:t>Yaklaşım, pazarlama yöneticisinin pazarlama faaliyetlerini planlarken, aynı zamanda sorunlar, nedenler ve çözümleri hakkında da doğru karar almasının önemine odaklanmaktadır.</a:t>
          </a:r>
          <a:endParaRPr lang="tr-TR" dirty="0"/>
        </a:p>
      </dgm:t>
    </dgm:pt>
    <dgm:pt modelId="{5A59BF43-18EB-4965-BD85-B73BF5C80E5A}" type="sibTrans" cxnId="{768793C9-0C2C-416E-9737-D46136C6B59A}">
      <dgm:prSet/>
      <dgm:spPr/>
      <dgm:t>
        <a:bodyPr/>
        <a:lstStyle/>
        <a:p>
          <a:endParaRPr lang="tr-TR"/>
        </a:p>
      </dgm:t>
    </dgm:pt>
    <dgm:pt modelId="{6A9B3C12-94BC-406B-B13E-0D3D4E35CAB5}" type="parTrans" cxnId="{768793C9-0C2C-416E-9737-D46136C6B59A}">
      <dgm:prSet/>
      <dgm:spPr/>
      <dgm:t>
        <a:bodyPr/>
        <a:lstStyle/>
        <a:p>
          <a:endParaRPr lang="tr-TR"/>
        </a:p>
      </dgm:t>
    </dgm:pt>
    <dgm:pt modelId="{D806B01D-D209-4AA3-BCBA-E287B331FC59}" type="pres">
      <dgm:prSet presAssocID="{53E69FED-43E0-4AAD-82A4-E405E7DE3E5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12C2632-2353-451A-8542-ED3934F9B2C9}" type="pres">
      <dgm:prSet presAssocID="{9CA0B23E-6A23-44F1-BE36-12089B505125}" presName="composite" presStyleCnt="0"/>
      <dgm:spPr/>
    </dgm:pt>
    <dgm:pt modelId="{1EC4F366-9736-4F9F-9FB1-0BE47CD1BEFA}" type="pres">
      <dgm:prSet presAssocID="{9CA0B23E-6A23-44F1-BE36-12089B50512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18DD778-EB10-4214-96CF-9EB219F83615}" type="pres">
      <dgm:prSet presAssocID="{9CA0B23E-6A23-44F1-BE36-12089B50512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83000F4-3C4E-40E9-BD36-89DB296F0E90}" type="pres">
      <dgm:prSet presAssocID="{76A0C17F-383D-427C-B561-C436AF0C2F4A}" presName="sp" presStyleCnt="0"/>
      <dgm:spPr/>
    </dgm:pt>
    <dgm:pt modelId="{3F950047-888B-4802-AD82-DBD68A8E7CCF}" type="pres">
      <dgm:prSet presAssocID="{B189CCD8-7CC9-4170-9693-3F90CAEA5AC9}" presName="composite" presStyleCnt="0"/>
      <dgm:spPr/>
    </dgm:pt>
    <dgm:pt modelId="{3460B7EA-FD55-44C3-B43C-1F6E88CBD799}" type="pres">
      <dgm:prSet presAssocID="{B189CCD8-7CC9-4170-9693-3F90CAEA5AC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A7557B9-3C6E-4244-9C44-8A59A953880B}" type="pres">
      <dgm:prSet presAssocID="{B189CCD8-7CC9-4170-9693-3F90CAEA5AC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87E059C-7F30-4404-8DD0-7E780CD85E6A}" type="pres">
      <dgm:prSet presAssocID="{AFD0DCDD-FE9D-475D-88CF-5A6467E0E2EB}" presName="sp" presStyleCnt="0"/>
      <dgm:spPr/>
    </dgm:pt>
    <dgm:pt modelId="{BE6ECFD4-EE60-42B8-A7C7-D6A814B45B62}" type="pres">
      <dgm:prSet presAssocID="{EC51BAB0-2694-4513-9209-D89CBF39795B}" presName="composite" presStyleCnt="0"/>
      <dgm:spPr/>
    </dgm:pt>
    <dgm:pt modelId="{CADBB922-DDEC-4772-B036-9DFFD6DF09AB}" type="pres">
      <dgm:prSet presAssocID="{EC51BAB0-2694-4513-9209-D89CBF39795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5B61403-D6FD-4AD0-9617-FAE12E123F19}" type="pres">
      <dgm:prSet presAssocID="{EC51BAB0-2694-4513-9209-D89CBF39795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EAEBE7F-5FCA-4E20-A27D-AC676FF8A1F1}" srcId="{9CA0B23E-6A23-44F1-BE36-12089B505125}" destId="{C2A2BFF5-3BED-485D-9A38-4E28C088616E}" srcOrd="0" destOrd="0" parTransId="{D95BFF0B-C1E4-4857-93C9-D50349A50531}" sibTransId="{E6DC99B9-6DC5-4216-A394-7AC87AE99D87}"/>
    <dgm:cxn modelId="{768793C9-0C2C-416E-9737-D46136C6B59A}" srcId="{B189CCD8-7CC9-4170-9693-3F90CAEA5AC9}" destId="{099ACF18-6040-45D5-AD52-4F2CBAD7F243}" srcOrd="0" destOrd="0" parTransId="{6A9B3C12-94BC-406B-B13E-0D3D4E35CAB5}" sibTransId="{5A59BF43-18EB-4965-BD85-B73BF5C80E5A}"/>
    <dgm:cxn modelId="{DFF900A0-AEB2-4BB9-A6DA-E4F52AFFDDEF}" type="presOf" srcId="{49EB3F18-6CFB-4D40-916C-7CB24452D606}" destId="{B5B61403-D6FD-4AD0-9617-FAE12E123F19}" srcOrd="0" destOrd="0" presId="urn:microsoft.com/office/officeart/2005/8/layout/chevron2"/>
    <dgm:cxn modelId="{0B395742-2120-48B7-9874-9561C08FB347}" srcId="{53E69FED-43E0-4AAD-82A4-E405E7DE3E5B}" destId="{EC51BAB0-2694-4513-9209-D89CBF39795B}" srcOrd="2" destOrd="0" parTransId="{74A67E2B-84EB-4EA0-AB1C-58A00A7840FF}" sibTransId="{5D766705-9C13-4385-956E-83966BB616C3}"/>
    <dgm:cxn modelId="{DD014E62-71F9-4A83-91A1-A44B94CA766A}" type="presOf" srcId="{53E69FED-43E0-4AAD-82A4-E405E7DE3E5B}" destId="{D806B01D-D209-4AA3-BCBA-E287B331FC59}" srcOrd="0" destOrd="0" presId="urn:microsoft.com/office/officeart/2005/8/layout/chevron2"/>
    <dgm:cxn modelId="{09A66E70-81D8-48FE-93C1-F5473BEC7E32}" srcId="{53E69FED-43E0-4AAD-82A4-E405E7DE3E5B}" destId="{9CA0B23E-6A23-44F1-BE36-12089B505125}" srcOrd="0" destOrd="0" parTransId="{FC67AACB-53B9-4E7A-BDEE-DE3D2AE34121}" sibTransId="{76A0C17F-383D-427C-B561-C436AF0C2F4A}"/>
    <dgm:cxn modelId="{C14B3EA3-F292-44B2-B0D2-CD9E2B7A31F7}" type="presOf" srcId="{B189CCD8-7CC9-4170-9693-3F90CAEA5AC9}" destId="{3460B7EA-FD55-44C3-B43C-1F6E88CBD799}" srcOrd="0" destOrd="0" presId="urn:microsoft.com/office/officeart/2005/8/layout/chevron2"/>
    <dgm:cxn modelId="{90426F0E-B338-44A8-8C16-6689DCABB096}" type="presOf" srcId="{EC51BAB0-2694-4513-9209-D89CBF39795B}" destId="{CADBB922-DDEC-4772-B036-9DFFD6DF09AB}" srcOrd="0" destOrd="0" presId="urn:microsoft.com/office/officeart/2005/8/layout/chevron2"/>
    <dgm:cxn modelId="{9A16FA8D-6E79-4F7E-A93D-985E87F35AB0}" type="presOf" srcId="{9CA0B23E-6A23-44F1-BE36-12089B505125}" destId="{1EC4F366-9736-4F9F-9FB1-0BE47CD1BEFA}" srcOrd="0" destOrd="0" presId="urn:microsoft.com/office/officeart/2005/8/layout/chevron2"/>
    <dgm:cxn modelId="{A1FFEA40-7F9A-427E-BD2C-B077C4AB827F}" type="presOf" srcId="{099ACF18-6040-45D5-AD52-4F2CBAD7F243}" destId="{2A7557B9-3C6E-4244-9C44-8A59A953880B}" srcOrd="0" destOrd="0" presId="urn:microsoft.com/office/officeart/2005/8/layout/chevron2"/>
    <dgm:cxn modelId="{71609767-67B7-43B6-8024-C2C6205542F3}" srcId="{EC51BAB0-2694-4513-9209-D89CBF39795B}" destId="{49EB3F18-6CFB-4D40-916C-7CB24452D606}" srcOrd="0" destOrd="0" parTransId="{644070BC-4EB8-4AB8-A665-B4668DCED9E7}" sibTransId="{1324A58F-9656-4AA1-8952-3D27F6B28C2E}"/>
    <dgm:cxn modelId="{BA39CED7-3067-4456-AB73-5295E3E3EFEA}" srcId="{53E69FED-43E0-4AAD-82A4-E405E7DE3E5B}" destId="{B189CCD8-7CC9-4170-9693-3F90CAEA5AC9}" srcOrd="1" destOrd="0" parTransId="{0FCBC2E2-9F6C-4EA7-9D89-9BAB6C2AD228}" sibTransId="{AFD0DCDD-FE9D-475D-88CF-5A6467E0E2EB}"/>
    <dgm:cxn modelId="{3147E39E-681C-4ADF-932E-04D835188448}" type="presOf" srcId="{C2A2BFF5-3BED-485D-9A38-4E28C088616E}" destId="{818DD778-EB10-4214-96CF-9EB219F83615}" srcOrd="0" destOrd="0" presId="urn:microsoft.com/office/officeart/2005/8/layout/chevron2"/>
    <dgm:cxn modelId="{3A7B8E3A-D9A7-4121-83BB-A8597F95BACF}" type="presParOf" srcId="{D806B01D-D209-4AA3-BCBA-E287B331FC59}" destId="{212C2632-2353-451A-8542-ED3934F9B2C9}" srcOrd="0" destOrd="0" presId="urn:microsoft.com/office/officeart/2005/8/layout/chevron2"/>
    <dgm:cxn modelId="{CE92CD2D-F28E-49D4-93CC-3A9FDAAE1DA1}" type="presParOf" srcId="{212C2632-2353-451A-8542-ED3934F9B2C9}" destId="{1EC4F366-9736-4F9F-9FB1-0BE47CD1BEFA}" srcOrd="0" destOrd="0" presId="urn:microsoft.com/office/officeart/2005/8/layout/chevron2"/>
    <dgm:cxn modelId="{B18577A9-B9C7-4228-8A65-B8035A106D25}" type="presParOf" srcId="{212C2632-2353-451A-8542-ED3934F9B2C9}" destId="{818DD778-EB10-4214-96CF-9EB219F83615}" srcOrd="1" destOrd="0" presId="urn:microsoft.com/office/officeart/2005/8/layout/chevron2"/>
    <dgm:cxn modelId="{2014FA56-40EB-4C10-934D-A501F605722D}" type="presParOf" srcId="{D806B01D-D209-4AA3-BCBA-E287B331FC59}" destId="{883000F4-3C4E-40E9-BD36-89DB296F0E90}" srcOrd="1" destOrd="0" presId="urn:microsoft.com/office/officeart/2005/8/layout/chevron2"/>
    <dgm:cxn modelId="{D7BA0ACD-D4CA-4AED-B962-80541699E47E}" type="presParOf" srcId="{D806B01D-D209-4AA3-BCBA-E287B331FC59}" destId="{3F950047-888B-4802-AD82-DBD68A8E7CCF}" srcOrd="2" destOrd="0" presId="urn:microsoft.com/office/officeart/2005/8/layout/chevron2"/>
    <dgm:cxn modelId="{C473BCB9-4205-4A2B-8E79-48BFF11C4F8D}" type="presParOf" srcId="{3F950047-888B-4802-AD82-DBD68A8E7CCF}" destId="{3460B7EA-FD55-44C3-B43C-1F6E88CBD799}" srcOrd="0" destOrd="0" presId="urn:microsoft.com/office/officeart/2005/8/layout/chevron2"/>
    <dgm:cxn modelId="{DD06FECA-6A83-45A0-B4ED-5815133D6C11}" type="presParOf" srcId="{3F950047-888B-4802-AD82-DBD68A8E7CCF}" destId="{2A7557B9-3C6E-4244-9C44-8A59A953880B}" srcOrd="1" destOrd="0" presId="urn:microsoft.com/office/officeart/2005/8/layout/chevron2"/>
    <dgm:cxn modelId="{5AE89D0C-7707-4EDD-A4B6-BD714A3EDFE2}" type="presParOf" srcId="{D806B01D-D209-4AA3-BCBA-E287B331FC59}" destId="{587E059C-7F30-4404-8DD0-7E780CD85E6A}" srcOrd="3" destOrd="0" presId="urn:microsoft.com/office/officeart/2005/8/layout/chevron2"/>
    <dgm:cxn modelId="{34EC9E76-9617-44D7-8823-E75765A1674C}" type="presParOf" srcId="{D806B01D-D209-4AA3-BCBA-E287B331FC59}" destId="{BE6ECFD4-EE60-42B8-A7C7-D6A814B45B62}" srcOrd="4" destOrd="0" presId="urn:microsoft.com/office/officeart/2005/8/layout/chevron2"/>
    <dgm:cxn modelId="{C385B826-C1DF-43CB-890B-D87B1984D4C7}" type="presParOf" srcId="{BE6ECFD4-EE60-42B8-A7C7-D6A814B45B62}" destId="{CADBB922-DDEC-4772-B036-9DFFD6DF09AB}" srcOrd="0" destOrd="0" presId="urn:microsoft.com/office/officeart/2005/8/layout/chevron2"/>
    <dgm:cxn modelId="{B77D5AC2-D828-469B-A0BF-679854BE11AE}" type="presParOf" srcId="{BE6ECFD4-EE60-42B8-A7C7-D6A814B45B62}" destId="{B5B61403-D6FD-4AD0-9617-FAE12E123F1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C4F366-9736-4F9F-9FB1-0BE47CD1BEFA}">
      <dsp:nvSpPr>
        <dsp:cNvPr id="0" name=""/>
        <dsp:cNvSpPr/>
      </dsp:nvSpPr>
      <dsp:spPr>
        <a:xfrm rot="5400000">
          <a:off x="-272251" y="273835"/>
          <a:ext cx="1815009" cy="12705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1.İşlevsel yaklaşım</a:t>
          </a:r>
          <a:endParaRPr lang="tr-TR" sz="1800" kern="1200" dirty="0"/>
        </a:p>
      </dsp:txBody>
      <dsp:txXfrm rot="-5400000">
        <a:off x="1" y="636836"/>
        <a:ext cx="1270506" cy="544503"/>
      </dsp:txXfrm>
    </dsp:sp>
    <dsp:sp modelId="{818DD778-EB10-4214-96CF-9EB219F83615}">
      <dsp:nvSpPr>
        <dsp:cNvPr id="0" name=""/>
        <dsp:cNvSpPr/>
      </dsp:nvSpPr>
      <dsp:spPr>
        <a:xfrm rot="5400000">
          <a:off x="4263015" y="-2990924"/>
          <a:ext cx="1179756" cy="71647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Pazarlama sorunlarının araştırılmasında gruplandırılmış pazarlama faaliyetlerinin incelenmesi gerektiğini ortaya koyar. Ancak çevresel etkileri  </a:t>
          </a:r>
          <a:r>
            <a:rPr lang="tr-TR" sz="2100" kern="1200" dirty="0" err="1" smtClean="0"/>
            <a:t>gözardı</a:t>
          </a:r>
          <a:r>
            <a:rPr lang="tr-TR" sz="2100" kern="1200" dirty="0" smtClean="0"/>
            <a:t> ettiği için yetersizdir.</a:t>
          </a:r>
          <a:endParaRPr lang="tr-TR" sz="2100" kern="1200" dirty="0"/>
        </a:p>
      </dsp:txBody>
      <dsp:txXfrm rot="-5400000">
        <a:off x="1270507" y="59175"/>
        <a:ext cx="7107182" cy="1064574"/>
      </dsp:txXfrm>
    </dsp:sp>
    <dsp:sp modelId="{3460B7EA-FD55-44C3-B43C-1F6E88CBD799}">
      <dsp:nvSpPr>
        <dsp:cNvPr id="0" name=""/>
        <dsp:cNvSpPr/>
      </dsp:nvSpPr>
      <dsp:spPr>
        <a:xfrm rot="5400000">
          <a:off x="-272251" y="1896858"/>
          <a:ext cx="1815009" cy="12705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2. Yönetsel yaklaşım</a:t>
          </a:r>
          <a:endParaRPr lang="tr-TR" sz="1800" kern="1200" dirty="0"/>
        </a:p>
      </dsp:txBody>
      <dsp:txXfrm rot="-5400000">
        <a:off x="1" y="2259859"/>
        <a:ext cx="1270506" cy="544503"/>
      </dsp:txXfrm>
    </dsp:sp>
    <dsp:sp modelId="{2A7557B9-3C6E-4244-9C44-8A59A953880B}">
      <dsp:nvSpPr>
        <dsp:cNvPr id="0" name=""/>
        <dsp:cNvSpPr/>
      </dsp:nvSpPr>
      <dsp:spPr>
        <a:xfrm rot="5400000">
          <a:off x="4263015" y="-1367901"/>
          <a:ext cx="1179756" cy="71647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Yaklaşım, pazarlama yöneticisinin pazarlama faaliyetlerini planlarken, aynı zamanda sorunlar, nedenler ve çözümleri hakkında da doğru karar almasının önemine odaklanmaktadır.</a:t>
          </a:r>
          <a:endParaRPr lang="tr-TR" sz="2100" kern="1200" dirty="0"/>
        </a:p>
      </dsp:txBody>
      <dsp:txXfrm rot="-5400000">
        <a:off x="1270507" y="1682198"/>
        <a:ext cx="7107182" cy="1064574"/>
      </dsp:txXfrm>
    </dsp:sp>
    <dsp:sp modelId="{CADBB922-DDEC-4772-B036-9DFFD6DF09AB}">
      <dsp:nvSpPr>
        <dsp:cNvPr id="0" name=""/>
        <dsp:cNvSpPr/>
      </dsp:nvSpPr>
      <dsp:spPr>
        <a:xfrm rot="5400000">
          <a:off x="-272251" y="3519881"/>
          <a:ext cx="1815009" cy="12705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/>
            <a:t>3.Sistem yaklaşımı</a:t>
          </a:r>
          <a:endParaRPr lang="tr-TR" sz="1800" kern="1200" dirty="0"/>
        </a:p>
      </dsp:txBody>
      <dsp:txXfrm rot="-5400000">
        <a:off x="1" y="3882882"/>
        <a:ext cx="1270506" cy="544503"/>
      </dsp:txXfrm>
    </dsp:sp>
    <dsp:sp modelId="{B5B61403-D6FD-4AD0-9617-FAE12E123F19}">
      <dsp:nvSpPr>
        <dsp:cNvPr id="0" name=""/>
        <dsp:cNvSpPr/>
      </dsp:nvSpPr>
      <dsp:spPr>
        <a:xfrm rot="5400000">
          <a:off x="4263015" y="255121"/>
          <a:ext cx="1179756" cy="716477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/>
            <a:t>Pazarlama sorunlarının nedenleri araştırılırken, çevre faktörleri ve ilgili diğer olaylarla bağıntılar ortaya konularak çözüm aranmalıdır.</a:t>
          </a:r>
          <a:endParaRPr lang="tr-TR" sz="2100" kern="1200" dirty="0"/>
        </a:p>
      </dsp:txBody>
      <dsp:txXfrm rot="-5400000">
        <a:off x="1270507" y="3305221"/>
        <a:ext cx="7107182" cy="1064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9B4A-7691-4945-96EB-F118F5A18AB9}" type="datetimeFigureOut">
              <a:rPr lang="tr-TR" smtClean="0"/>
              <a:pPr/>
              <a:t>19.12.2017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0188-40E7-4A40-9784-C4DD685113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34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9B4A-7691-4945-96EB-F118F5A18AB9}" type="datetimeFigureOut">
              <a:rPr lang="tr-TR" smtClean="0"/>
              <a:pPr/>
              <a:t>19.12.2017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0188-40E7-4A40-9784-C4DD685113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4023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9B4A-7691-4945-96EB-F118F5A18AB9}" type="datetimeFigureOut">
              <a:rPr lang="tr-TR" smtClean="0"/>
              <a:pPr/>
              <a:t>19.12.2017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0188-40E7-4A40-9784-C4DD685113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4187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9B4A-7691-4945-96EB-F118F5A18AB9}" type="datetimeFigureOut">
              <a:rPr lang="tr-TR" smtClean="0"/>
              <a:pPr/>
              <a:t>19.12.2017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0188-40E7-4A40-9784-C4DD685113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87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9B4A-7691-4945-96EB-F118F5A18AB9}" type="datetimeFigureOut">
              <a:rPr lang="tr-TR" smtClean="0"/>
              <a:pPr/>
              <a:t>19.12.2017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0188-40E7-4A40-9784-C4DD685113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9737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9B4A-7691-4945-96EB-F118F5A18AB9}" type="datetimeFigureOut">
              <a:rPr lang="tr-TR" smtClean="0"/>
              <a:pPr/>
              <a:t>19.12.2017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0188-40E7-4A40-9784-C4DD685113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495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9B4A-7691-4945-96EB-F118F5A18AB9}" type="datetimeFigureOut">
              <a:rPr lang="tr-TR" smtClean="0"/>
              <a:pPr/>
              <a:t>19.12.2017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0188-40E7-4A40-9784-C4DD685113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029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9B4A-7691-4945-96EB-F118F5A18AB9}" type="datetimeFigureOut">
              <a:rPr lang="tr-TR" smtClean="0"/>
              <a:pPr/>
              <a:t>19.12.2017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0188-40E7-4A40-9784-C4DD685113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458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9B4A-7691-4945-96EB-F118F5A18AB9}" type="datetimeFigureOut">
              <a:rPr lang="tr-TR" smtClean="0"/>
              <a:pPr/>
              <a:t>19.12.2017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0188-40E7-4A40-9784-C4DD685113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0726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9B4A-7691-4945-96EB-F118F5A18AB9}" type="datetimeFigureOut">
              <a:rPr lang="tr-TR" smtClean="0"/>
              <a:pPr/>
              <a:t>19.12.2017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0188-40E7-4A40-9784-C4DD685113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10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9B4A-7691-4945-96EB-F118F5A18AB9}" type="datetimeFigureOut">
              <a:rPr lang="tr-TR" smtClean="0"/>
              <a:pPr/>
              <a:t>19.12.2017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70188-40E7-4A40-9784-C4DD685113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70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69B4A-7691-4945-96EB-F118F5A18AB9}" type="datetimeFigureOut">
              <a:rPr lang="tr-TR" smtClean="0"/>
              <a:pPr/>
              <a:t>19.12.2017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70188-40E7-4A40-9784-C4DD685113A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762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Pazarlama anlayışındaki gelişmeler-1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1.aşama-üretim anlayışı: </a:t>
            </a:r>
            <a:r>
              <a:rPr lang="tr-TR" dirty="0" smtClean="0"/>
              <a:t>Üretimde kıtlığın olduğu ve üretimi odaklı bir anlayıştır. Üretimin verimliliğin artırılmasıyla yükseltilmesi önceliklidir. Satıştan doğan kar amaçlanmaktadır. (1.Dünya Savaşı,1929 Ekonomik Buhranı)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b="1" dirty="0" smtClean="0"/>
              <a:t>2.aşama–satış anlayışı: </a:t>
            </a:r>
            <a:r>
              <a:rPr lang="tr-TR" dirty="0" smtClean="0"/>
              <a:t>Üretim artarken, talebin yetersiz olduğu bir dönemdir. Talebin arttırılmasında reklamdan yararlanma yolları aranmaktadır. Satıştan doğan kar hedeflenmektedir. (2.Dünya Savaşı)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b="1" dirty="0" smtClean="0"/>
              <a:t>3.aşama- pazarlama anlayışı</a:t>
            </a:r>
            <a:r>
              <a:rPr lang="tr-TR" dirty="0" smtClean="0"/>
              <a:t>: Rekabetin arttığı, tüketici istek ve ihtiyaçlarına odaklanılmakta, pazarlama bileşenleri araç olarak kullanılmaktadır. Tüketicinin tatmini önemsenmiştir.</a:t>
            </a:r>
          </a:p>
          <a:p>
            <a:pPr algn="just"/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8431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Pazarlama anlayışındaki gelişmeler-2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76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tr-TR" b="1" dirty="0" smtClean="0"/>
          </a:p>
          <a:p>
            <a:pPr marL="0" indent="0" algn="just">
              <a:buNone/>
            </a:pPr>
            <a:r>
              <a:rPr lang="tr-TR" b="1" dirty="0" smtClean="0"/>
              <a:t>4.aşama-sosyal pazarlama: </a:t>
            </a:r>
            <a:r>
              <a:rPr lang="tr-TR" dirty="0"/>
              <a:t>T</a:t>
            </a:r>
            <a:r>
              <a:rPr lang="tr-TR" dirty="0" smtClean="0"/>
              <a:t>üketici istekleri ve toplumsal refahına odaklanılmıştır. Toplumsal tatmin amaçtır. Pazarlama faaliyetlerinin toplumsal değerlere ve etik ilkelere uyumlu olması sosyal sorumluluk anlayışıyla ilişkilidir.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b="1" dirty="0" smtClean="0"/>
              <a:t>5.aşama-global pazarlama</a:t>
            </a:r>
            <a:r>
              <a:rPr lang="tr-TR" dirty="0" smtClean="0"/>
              <a:t>: Küreselleşme çabalarının hız kazandığı, bilişim teknolojilerinin geliştiği bir dönem olup, dünya tüketicilerinin istek ve ihtiyaçlarına odaklanılmıştır.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sz="1400" dirty="0" smtClean="0"/>
              <a:t>(İslamoğluA.H.,2006.Pazarlama Yönetimi. </a:t>
            </a:r>
            <a:r>
              <a:rPr lang="tr-TR" sz="1400" dirty="0" err="1" smtClean="0"/>
              <a:t>Beta.İstanbul</a:t>
            </a:r>
            <a:r>
              <a:rPr lang="tr-TR" sz="2000" dirty="0" smtClean="0"/>
              <a:t>)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02716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Pazarlama Anlayışındaki Gelişmeler-3 </a:t>
            </a:r>
            <a:endParaRPr lang="tr-TR" dirty="0"/>
          </a:p>
        </p:txBody>
      </p:sp>
      <p:graphicFrame>
        <p:nvGraphicFramePr>
          <p:cNvPr id="15" name="Tablo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419079"/>
              </p:ext>
            </p:extLst>
          </p:nvPr>
        </p:nvGraphicFramePr>
        <p:xfrm>
          <a:off x="683568" y="1628800"/>
          <a:ext cx="7917492" cy="40284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263"/>
                <a:gridCol w="1227518"/>
                <a:gridCol w="1074078"/>
                <a:gridCol w="1380958"/>
                <a:gridCol w="1994717"/>
                <a:gridCol w="1380958"/>
              </a:tblGrid>
              <a:tr h="4583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Hakim süre</a:t>
                      </a:r>
                      <a:endParaRPr lang="tr-T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1.Aşama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1930 öncesi</a:t>
                      </a:r>
                      <a:endParaRPr lang="tr-T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2.Aşama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1930-1950</a:t>
                      </a:r>
                      <a:endParaRPr lang="tr-T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3.Aşama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1950-1970</a:t>
                      </a:r>
                      <a:endParaRPr lang="tr-T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4.Aşama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1970 sonrası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5.Aşama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1980-+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700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Odak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Araç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Amaç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Üretim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   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tr-TR" sz="1000" dirty="0">
                          <a:effectLst/>
                        </a:rPr>
                        <a:t/>
                      </a:r>
                      <a:br>
                        <a:rPr lang="tr-TR" sz="1000" dirty="0">
                          <a:effectLst/>
                        </a:rPr>
                      </a:br>
                      <a:r>
                        <a:rPr lang="tr-TR" sz="1100" dirty="0">
                          <a:effectLst/>
                        </a:rPr>
                        <a:t>Verimlilik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       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95325" algn="l"/>
                        </a:tabLst>
                      </a:pPr>
                      <a:r>
                        <a:rPr lang="tr-TR" sz="1100" dirty="0">
                          <a:effectLst/>
                        </a:rPr>
                        <a:t>	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Satıştan doğan kar</a:t>
                      </a:r>
                      <a:endParaRPr lang="tr-T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Verimlilik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     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tr-TR" sz="1000">
                          <a:effectLst/>
                        </a:rPr>
                        <a:t/>
                      </a:r>
                      <a:br>
                        <a:rPr lang="tr-TR" sz="1000">
                          <a:effectLst/>
                        </a:rPr>
                      </a:br>
                      <a:r>
                        <a:rPr lang="tr-TR" sz="1100">
                          <a:effectLst/>
                        </a:rPr>
                        <a:t>	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Reklam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     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Satıştan doğan kar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Tüketici istek ve gereksinimleri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         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/>
                      </a:r>
                      <a:br>
                        <a:rPr lang="tr-TR" sz="1000" dirty="0">
                          <a:effectLst/>
                        </a:rPr>
                      </a:br>
                      <a:r>
                        <a:rPr lang="tr-TR" sz="1100" dirty="0">
                          <a:effectLst/>
                        </a:rPr>
                        <a:t>Pazarlama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Bileşenleri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        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Tüketici tatmininden doğan kar</a:t>
                      </a:r>
                      <a:endParaRPr lang="tr-T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Tüketici istek ve gereksinimleri ve toplumsal refah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             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Pazarlama Bileşenleri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Toplumsal Sorumluluk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              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Tüketici tatmininden doğan kar</a:t>
                      </a:r>
                      <a:endParaRPr lang="tr-T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Dünya tüketici istek ve gereksinimleri ve toplumsal refah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        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       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Pazarlama Bileşenleri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Toplumsal Sorumluluk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        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Toplumsal tatminden doğan kar</a:t>
                      </a: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00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Anlayış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Üretim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Satış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Pazarlama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Sosyal Pazarlama</a:t>
                      </a:r>
                      <a:endParaRPr lang="tr-T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Global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Pazarlama</a:t>
                      </a:r>
                      <a:endParaRPr lang="tr-T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6" name="Line 20"/>
          <p:cNvSpPr>
            <a:spLocks noChangeShapeType="1"/>
          </p:cNvSpPr>
          <p:nvPr/>
        </p:nvSpPr>
        <p:spPr bwMode="auto">
          <a:xfrm>
            <a:off x="3059832" y="2622931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6150117" y="3742184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4283968" y="2622931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1836475" y="3837344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4240887" y="3837344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1" name="Line 15"/>
          <p:cNvSpPr>
            <a:spLocks noChangeShapeType="1"/>
          </p:cNvSpPr>
          <p:nvPr/>
        </p:nvSpPr>
        <p:spPr bwMode="auto">
          <a:xfrm>
            <a:off x="1835696" y="2737231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>
            <a:off x="7524328" y="2604057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" name="Line 13"/>
          <p:cNvSpPr>
            <a:spLocks noChangeShapeType="1"/>
          </p:cNvSpPr>
          <p:nvPr/>
        </p:nvSpPr>
        <p:spPr bwMode="auto">
          <a:xfrm>
            <a:off x="6156176" y="2661207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>
            <a:off x="3203848" y="4008794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5" name="Line 11"/>
          <p:cNvSpPr>
            <a:spLocks noChangeShapeType="1"/>
          </p:cNvSpPr>
          <p:nvPr/>
        </p:nvSpPr>
        <p:spPr bwMode="auto">
          <a:xfrm>
            <a:off x="7557332" y="3780194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7142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9134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Pazarlama süreci-1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5225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Üreticinin öncelikle pazardaki istek ve gereksinimleri belirlemesi</a:t>
            </a:r>
            <a:endParaRPr lang="tr-TR" dirty="0"/>
          </a:p>
          <a:p>
            <a:r>
              <a:rPr lang="tr-TR" dirty="0" smtClean="0"/>
              <a:t>Malın tanımlanması</a:t>
            </a:r>
          </a:p>
          <a:p>
            <a:r>
              <a:rPr lang="tr-TR" dirty="0" smtClean="0"/>
              <a:t>Malın geliştirilmesi</a:t>
            </a:r>
          </a:p>
          <a:p>
            <a:r>
              <a:rPr lang="tr-TR" dirty="0" smtClean="0"/>
              <a:t>Deneme üretimi</a:t>
            </a:r>
          </a:p>
          <a:p>
            <a:r>
              <a:rPr lang="tr-TR" dirty="0" smtClean="0"/>
              <a:t>Pazarda test edilmesi</a:t>
            </a:r>
          </a:p>
          <a:p>
            <a:r>
              <a:rPr lang="tr-TR" dirty="0" smtClean="0"/>
              <a:t>Üretim </a:t>
            </a:r>
          </a:p>
          <a:p>
            <a:r>
              <a:rPr lang="tr-TR" dirty="0" smtClean="0"/>
              <a:t>Pazarlama stratejilerinin ortaya konulması</a:t>
            </a:r>
          </a:p>
          <a:p>
            <a:r>
              <a:rPr lang="tr-TR" dirty="0" smtClean="0"/>
              <a:t>Satış faaliyeti</a:t>
            </a:r>
          </a:p>
          <a:p>
            <a:r>
              <a:rPr lang="tr-TR" dirty="0" smtClean="0"/>
              <a:t>Satış sonrası değerlendirme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3494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Pazarlama sorunlarına yaklaşımları </a:t>
            </a:r>
            <a:r>
              <a:rPr lang="tr-TR" sz="2000" dirty="0"/>
              <a:t>(</a:t>
            </a:r>
            <a:r>
              <a:rPr lang="tr-TR" sz="2000" dirty="0" smtClean="0"/>
              <a:t>İslamoğlu,2006)</a:t>
            </a:r>
            <a:endParaRPr lang="tr-TR" sz="20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840298"/>
              </p:ext>
            </p:extLst>
          </p:nvPr>
        </p:nvGraphicFramePr>
        <p:xfrm>
          <a:off x="251520" y="1412776"/>
          <a:ext cx="8435280" cy="5064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668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</TotalTime>
  <Words>298</Words>
  <Application>Microsoft Office PowerPoint</Application>
  <PresentationFormat>Ekran Gösterisi (4:3)</PresentationFormat>
  <Paragraphs>130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Pazarlama anlayışındaki gelişmeler-1</vt:lpstr>
      <vt:lpstr>Pazarlama anlayışındaki gelişmeler-2</vt:lpstr>
      <vt:lpstr>Pazarlama Anlayışındaki Gelişmeler-3 </vt:lpstr>
      <vt:lpstr>Pazarlama süreci-1</vt:lpstr>
      <vt:lpstr>Pazarlama sorunlarına yaklaşımları (İslamoğlu,2006)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ZTE 311 TARIMSAL PAZARLAMA</dc:title>
  <dc:creator>user</dc:creator>
  <cp:lastModifiedBy>user</cp:lastModifiedBy>
  <cp:revision>66</cp:revision>
  <cp:lastPrinted>2017-11-28T13:58:17Z</cp:lastPrinted>
  <dcterms:created xsi:type="dcterms:W3CDTF">2017-11-28T13:49:49Z</dcterms:created>
  <dcterms:modified xsi:type="dcterms:W3CDTF">2017-12-19T12:17:17Z</dcterms:modified>
</cp:coreProperties>
</file>