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18,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18,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Klasiklerin</a:t>
            </a:r>
            <a:r>
              <a:rPr lang="en-US" dirty="0"/>
              <a:t> </a:t>
            </a:r>
            <a:r>
              <a:rPr lang="en-US" dirty="0" err="1"/>
              <a:t>Mirası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Durkheim, Marx </a:t>
            </a:r>
            <a:r>
              <a:rPr lang="en-US" dirty="0" err="1"/>
              <a:t>ve</a:t>
            </a:r>
            <a:r>
              <a:rPr lang="en-US" dirty="0"/>
              <a:t> Weber</a:t>
            </a:r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Durkheim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Durkheimcı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anlayışı</a:t>
            </a:r>
            <a:r>
              <a:rPr lang="en-US" dirty="0"/>
              <a:t> </a:t>
            </a:r>
            <a:r>
              <a:rPr lang="en-US" dirty="0" err="1"/>
              <a:t>çatışmadan</a:t>
            </a:r>
            <a:r>
              <a:rPr lang="en-US" dirty="0"/>
              <a:t> </a:t>
            </a:r>
            <a:r>
              <a:rPr lang="en-US" dirty="0" err="1"/>
              <a:t>ziyade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dayanışmaya</a:t>
            </a:r>
            <a:r>
              <a:rPr lang="en-US" dirty="0"/>
              <a:t> </a:t>
            </a:r>
            <a:r>
              <a:rPr lang="en-US" dirty="0" err="1"/>
              <a:t>vurgu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.</a:t>
            </a:r>
          </a:p>
          <a:p>
            <a:r>
              <a:rPr lang="en-US" dirty="0"/>
              <a:t>Durkheim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toplum</a:t>
            </a:r>
            <a:endParaRPr lang="en-US" dirty="0"/>
          </a:p>
          <a:p>
            <a:pPr lvl="1"/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birlik</a:t>
            </a:r>
            <a:r>
              <a:rPr lang="en-US" dirty="0"/>
              <a:t>, </a:t>
            </a:r>
            <a:r>
              <a:rPr lang="en-US" dirty="0" err="1"/>
              <a:t>bütünlük</a:t>
            </a:r>
            <a:endParaRPr lang="en-US" dirty="0"/>
          </a:p>
          <a:p>
            <a:pPr lvl="1"/>
            <a:r>
              <a:rPr lang="en-US" dirty="0" err="1"/>
              <a:t>Dışsal</a:t>
            </a:r>
            <a:r>
              <a:rPr lang="en-US" dirty="0"/>
              <a:t>, </a:t>
            </a:r>
            <a:r>
              <a:rPr lang="en-US" dirty="0" err="1"/>
              <a:t>kısıtlayıcı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Bireyi</a:t>
            </a:r>
            <a:r>
              <a:rPr lang="en-US" dirty="0"/>
              <a:t> </a:t>
            </a:r>
            <a:r>
              <a:rPr lang="en-US" dirty="0" err="1"/>
              <a:t>üreten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varlık</a:t>
            </a:r>
            <a:r>
              <a:rPr lang="en-US" dirty="0"/>
              <a:t>. </a:t>
            </a:r>
          </a:p>
          <a:p>
            <a:r>
              <a:rPr lang="en-US" dirty="0" err="1"/>
              <a:t>Dayanışmanın</a:t>
            </a:r>
            <a:r>
              <a:rPr lang="en-US" dirty="0"/>
              <a:t> </a:t>
            </a:r>
            <a:r>
              <a:rPr lang="en-US" dirty="0" err="1"/>
              <a:t>örgütlenmesi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unsurların</a:t>
            </a:r>
            <a:r>
              <a:rPr lang="en-US" dirty="0"/>
              <a:t>, </a:t>
            </a:r>
            <a:r>
              <a:rPr lang="en-US" dirty="0" err="1"/>
              <a:t>oluşumların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araya</a:t>
            </a:r>
            <a:r>
              <a:rPr lang="en-US" dirty="0"/>
              <a:t> </a:t>
            </a:r>
            <a:r>
              <a:rPr lang="en-US" dirty="0" err="1"/>
              <a:t>gelmesiyle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bütünlük</a:t>
            </a:r>
            <a:r>
              <a:rPr lang="en-US" dirty="0"/>
              <a:t>. </a:t>
            </a:r>
          </a:p>
          <a:p>
            <a:r>
              <a:rPr lang="en-US" b="1" dirty="0" err="1"/>
              <a:t>Mekanik</a:t>
            </a:r>
            <a:r>
              <a:rPr lang="en-US" b="1" dirty="0"/>
              <a:t> </a:t>
            </a:r>
            <a:r>
              <a:rPr lang="en-US" b="1" dirty="0" err="1"/>
              <a:t>Dayanışma</a:t>
            </a:r>
            <a:r>
              <a:rPr lang="en-US" dirty="0"/>
              <a:t>: </a:t>
            </a:r>
            <a:r>
              <a:rPr lang="en-US" dirty="0" err="1"/>
              <a:t>Parçaların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benzerliği</a:t>
            </a:r>
            <a:r>
              <a:rPr lang="en-US" dirty="0"/>
              <a:t>. </a:t>
            </a:r>
            <a:r>
              <a:rPr lang="en-US" dirty="0" err="1"/>
              <a:t>Homojen</a:t>
            </a:r>
            <a:r>
              <a:rPr lang="en-US" dirty="0"/>
              <a:t>. </a:t>
            </a:r>
            <a:r>
              <a:rPr lang="en-US" dirty="0" err="1"/>
              <a:t>Bağlılıklar</a:t>
            </a:r>
            <a:r>
              <a:rPr lang="en-US" dirty="0"/>
              <a:t>. </a:t>
            </a:r>
            <a:r>
              <a:rPr lang="en-US" u="sng" dirty="0" err="1"/>
              <a:t>Tekbiçimlilik</a:t>
            </a:r>
            <a:r>
              <a:rPr lang="en-US" dirty="0"/>
              <a:t>.</a:t>
            </a:r>
          </a:p>
          <a:p>
            <a:r>
              <a:rPr lang="en-US" b="1" dirty="0" err="1"/>
              <a:t>Organik</a:t>
            </a:r>
            <a:r>
              <a:rPr lang="en-US" dirty="0"/>
              <a:t> </a:t>
            </a:r>
            <a:r>
              <a:rPr lang="en-US" dirty="0" err="1"/>
              <a:t>Dayanışma</a:t>
            </a:r>
            <a:r>
              <a:rPr lang="en-US" dirty="0"/>
              <a:t>: </a:t>
            </a:r>
            <a:r>
              <a:rPr lang="en-US" dirty="0" err="1"/>
              <a:t>İşbölümü</a:t>
            </a:r>
            <a:r>
              <a:rPr lang="en-US" dirty="0"/>
              <a:t>.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yapılanma</a:t>
            </a:r>
            <a:r>
              <a:rPr lang="en-US" dirty="0"/>
              <a:t>. </a:t>
            </a:r>
            <a:r>
              <a:rPr lang="en-US" u="sng" dirty="0" err="1"/>
              <a:t>Organizma</a:t>
            </a:r>
            <a:r>
              <a:rPr lang="en-US" u="sng" dirty="0"/>
              <a:t> </a:t>
            </a:r>
            <a:r>
              <a:rPr lang="en-US" u="sng" dirty="0" err="1"/>
              <a:t>metaforu</a:t>
            </a:r>
            <a:r>
              <a:rPr lang="en-US" u="sng" dirty="0"/>
              <a:t>. </a:t>
            </a:r>
            <a:r>
              <a:rPr lang="en-US" dirty="0" err="1"/>
              <a:t>Uzmanlaşma</a:t>
            </a:r>
            <a:r>
              <a:rPr lang="en-US" dirty="0"/>
              <a:t>.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işbölümü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Durkheim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Durkheimcı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anlayışında</a:t>
            </a:r>
            <a:r>
              <a:rPr lang="en-US" dirty="0"/>
              <a:t> </a:t>
            </a:r>
            <a:r>
              <a:rPr lang="en-US" b="1" dirty="0" err="1"/>
              <a:t>dayanışmayı</a:t>
            </a:r>
            <a:r>
              <a:rPr lang="en-US" b="1" dirty="0"/>
              <a:t>, </a:t>
            </a:r>
            <a:r>
              <a:rPr lang="en-US" b="1" dirty="0" err="1"/>
              <a:t>bütünlüğü</a:t>
            </a:r>
            <a:r>
              <a:rPr lang="en-US" b="1" dirty="0"/>
              <a:t> </a:t>
            </a:r>
            <a:r>
              <a:rPr lang="en-US" b="1" dirty="0" err="1"/>
              <a:t>sağlayan</a:t>
            </a:r>
            <a:r>
              <a:rPr lang="en-US" b="1" dirty="0"/>
              <a:t> </a:t>
            </a:r>
            <a:r>
              <a:rPr lang="en-US" b="1" dirty="0" err="1"/>
              <a:t>şey</a:t>
            </a:r>
            <a:r>
              <a:rPr lang="en-US" b="1" dirty="0"/>
              <a:t> </a:t>
            </a:r>
            <a:r>
              <a:rPr lang="en-US" b="1" dirty="0" err="1"/>
              <a:t>nedir</a:t>
            </a:r>
            <a:r>
              <a:rPr lang="en-US" b="1" dirty="0"/>
              <a:t>?</a:t>
            </a:r>
          </a:p>
          <a:p>
            <a:pPr lvl="1"/>
            <a:r>
              <a:rPr lang="en-US" b="1" u="sng" dirty="0" err="1"/>
              <a:t>Ahlaki</a:t>
            </a:r>
            <a:r>
              <a:rPr lang="en-US" b="1" u="sng" dirty="0"/>
              <a:t> </a:t>
            </a:r>
            <a:r>
              <a:rPr lang="en-US" b="1" u="sng" dirty="0" err="1"/>
              <a:t>birliği</a:t>
            </a:r>
            <a:r>
              <a:rPr lang="en-US" b="1" u="sng" dirty="0"/>
              <a:t> </a:t>
            </a:r>
            <a:r>
              <a:rPr lang="en-US" b="1" u="sng" dirty="0" err="1"/>
              <a:t>mümkün</a:t>
            </a:r>
            <a:r>
              <a:rPr lang="en-US" b="1" u="sng" dirty="0"/>
              <a:t> </a:t>
            </a:r>
            <a:r>
              <a:rPr lang="en-US" b="1" u="sng" dirty="0" err="1"/>
              <a:t>kılan</a:t>
            </a:r>
            <a:r>
              <a:rPr lang="en-US" b="1" u="sng" dirty="0"/>
              <a:t> </a:t>
            </a:r>
            <a:r>
              <a:rPr lang="en-US" b="1" u="sng" dirty="0" err="1"/>
              <a:t>sembolik</a:t>
            </a:r>
            <a:r>
              <a:rPr lang="en-US" b="1" u="sng" dirty="0"/>
              <a:t> </a:t>
            </a:r>
            <a:r>
              <a:rPr lang="en-US" b="1" u="sng" dirty="0" err="1"/>
              <a:t>düzen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[</a:t>
            </a:r>
            <a:r>
              <a:rPr lang="en-US" dirty="0" err="1"/>
              <a:t>Dinsel</a:t>
            </a:r>
            <a:r>
              <a:rPr lang="en-US" dirty="0"/>
              <a:t> </a:t>
            </a:r>
            <a:r>
              <a:rPr lang="en-US" dirty="0" err="1"/>
              <a:t>Yaşamın</a:t>
            </a:r>
            <a:r>
              <a:rPr lang="en-US" dirty="0"/>
              <a:t> </a:t>
            </a:r>
            <a:r>
              <a:rPr lang="en-US" dirty="0" err="1"/>
              <a:t>İlksel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]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bütünlüğün</a:t>
            </a:r>
            <a:r>
              <a:rPr lang="en-US" dirty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sürdürülmesinde</a:t>
            </a:r>
            <a:r>
              <a:rPr lang="en-US" dirty="0"/>
              <a:t>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coşku</a:t>
            </a:r>
            <a:endParaRPr lang="en-US" dirty="0"/>
          </a:p>
          <a:p>
            <a:pPr lvl="1"/>
            <a:r>
              <a:rPr lang="en-US" dirty="0" err="1"/>
              <a:t>Canlandıran</a:t>
            </a:r>
            <a:r>
              <a:rPr lang="en-US" dirty="0"/>
              <a:t>, </a:t>
            </a:r>
            <a:r>
              <a:rPr lang="en-US" dirty="0" err="1"/>
              <a:t>güçlendiren</a:t>
            </a:r>
            <a:r>
              <a:rPr lang="en-US" dirty="0"/>
              <a:t> </a:t>
            </a:r>
            <a:r>
              <a:rPr lang="en-US" dirty="0" err="1"/>
              <a:t>ritüeller</a:t>
            </a:r>
            <a:r>
              <a:rPr lang="en-US" dirty="0"/>
              <a:t>.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değerleri</a:t>
            </a:r>
            <a:r>
              <a:rPr lang="en-US" dirty="0"/>
              <a:t>, </a:t>
            </a:r>
            <a:r>
              <a:rPr lang="en-US" dirty="0" err="1"/>
              <a:t>normları</a:t>
            </a:r>
            <a:r>
              <a:rPr lang="en-US" dirty="0"/>
              <a:t>, </a:t>
            </a:r>
            <a:r>
              <a:rPr lang="en-US" dirty="0" err="1"/>
              <a:t>geçmişi</a:t>
            </a:r>
            <a:r>
              <a:rPr lang="en-US" dirty="0"/>
              <a:t> </a:t>
            </a:r>
            <a:r>
              <a:rPr lang="en-US" dirty="0" err="1"/>
              <a:t>hatırlatan</a:t>
            </a:r>
            <a:r>
              <a:rPr lang="en-US" dirty="0"/>
              <a:t> </a:t>
            </a:r>
            <a:r>
              <a:rPr lang="en-US" dirty="0" err="1"/>
              <a:t>unsurlar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Çatışma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uzlaşma</a:t>
            </a:r>
            <a:r>
              <a:rPr lang="en-US" dirty="0"/>
              <a:t>, </a:t>
            </a:r>
            <a:r>
              <a:rPr lang="en-US" dirty="0" err="1"/>
              <a:t>ayrışma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bütünlük</a:t>
            </a:r>
            <a:r>
              <a:rPr lang="en-US" dirty="0"/>
              <a:t>, </a:t>
            </a:r>
            <a:r>
              <a:rPr lang="en-US" dirty="0" err="1"/>
              <a:t>eşitsizlik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8983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Marx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Marxçı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anlayışında</a:t>
            </a:r>
            <a:r>
              <a:rPr lang="en-US" dirty="0"/>
              <a:t> </a:t>
            </a:r>
            <a:r>
              <a:rPr lang="en-US" dirty="0" err="1"/>
              <a:t>ahlaki</a:t>
            </a:r>
            <a:r>
              <a:rPr lang="en-US" dirty="0"/>
              <a:t> </a:t>
            </a:r>
            <a:r>
              <a:rPr lang="en-US" dirty="0" err="1"/>
              <a:t>bütünlük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üretim</a:t>
            </a:r>
            <a:r>
              <a:rPr lang="en-US" dirty="0"/>
              <a:t>,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ilişkileri</a:t>
            </a:r>
            <a:endParaRPr lang="en-US" dirty="0"/>
          </a:p>
          <a:p>
            <a:r>
              <a:rPr lang="en-US" i="1" dirty="0" err="1"/>
              <a:t>Toplum</a:t>
            </a:r>
            <a:r>
              <a:rPr lang="en-US" i="1" dirty="0"/>
              <a:t> </a:t>
            </a:r>
            <a:r>
              <a:rPr lang="en-US" i="1" dirty="0" err="1"/>
              <a:t>aslında</a:t>
            </a:r>
            <a:r>
              <a:rPr lang="en-US" i="1" dirty="0"/>
              <a:t> </a:t>
            </a:r>
            <a:r>
              <a:rPr lang="en-US" i="1" dirty="0" err="1"/>
              <a:t>bir</a:t>
            </a:r>
            <a:r>
              <a:rPr lang="en-US" i="1" dirty="0"/>
              <a:t> </a:t>
            </a:r>
            <a:r>
              <a:rPr lang="en-US" i="1" u="sng" dirty="0" err="1"/>
              <a:t>üretim</a:t>
            </a:r>
            <a:r>
              <a:rPr lang="en-US" i="1" u="sng" dirty="0"/>
              <a:t> </a:t>
            </a:r>
            <a:r>
              <a:rPr lang="en-US" i="1" u="sng" dirty="0" err="1"/>
              <a:t>ilişkileri</a:t>
            </a:r>
            <a:r>
              <a:rPr lang="en-US" i="1" u="sng" dirty="0"/>
              <a:t> </a:t>
            </a:r>
            <a:r>
              <a:rPr lang="en-US" i="1" u="sng" dirty="0" err="1"/>
              <a:t>toplamıdır</a:t>
            </a:r>
            <a:r>
              <a:rPr lang="en-US" i="1" dirty="0"/>
              <a:t>. </a:t>
            </a:r>
          </a:p>
          <a:p>
            <a:pPr lvl="1"/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araçları</a:t>
            </a:r>
            <a:r>
              <a:rPr lang="en-US" dirty="0"/>
              <a:t>: </a:t>
            </a:r>
            <a:r>
              <a:rPr lang="en-US" dirty="0" err="1"/>
              <a:t>Sermaye</a:t>
            </a:r>
            <a:r>
              <a:rPr lang="en-US" dirty="0"/>
              <a:t>, </a:t>
            </a:r>
            <a:r>
              <a:rPr lang="en-US" dirty="0" err="1"/>
              <a:t>Toprak</a:t>
            </a:r>
            <a:r>
              <a:rPr lang="en-US" dirty="0"/>
              <a:t>, </a:t>
            </a:r>
            <a:r>
              <a:rPr lang="en-US" dirty="0" err="1"/>
              <a:t>hammadde</a:t>
            </a:r>
            <a:r>
              <a:rPr lang="en-US" dirty="0"/>
              <a:t>, </a:t>
            </a:r>
            <a:r>
              <a:rPr lang="en-US" dirty="0" err="1"/>
              <a:t>teknoloji</a:t>
            </a:r>
            <a:r>
              <a:rPr lang="en-US" dirty="0"/>
              <a:t>,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ağları</a:t>
            </a:r>
            <a:r>
              <a:rPr lang="en-US" dirty="0"/>
              <a:t>, </a:t>
            </a:r>
            <a:r>
              <a:rPr lang="en-US" dirty="0" err="1"/>
              <a:t>emek</a:t>
            </a:r>
            <a:r>
              <a:rPr lang="en-US" dirty="0"/>
              <a:t>. </a:t>
            </a:r>
          </a:p>
          <a:p>
            <a:pPr lvl="1"/>
            <a:r>
              <a:rPr lang="en-US" b="1" dirty="0" err="1"/>
              <a:t>Üretim</a:t>
            </a:r>
            <a:r>
              <a:rPr lang="en-US" b="1" dirty="0"/>
              <a:t> </a:t>
            </a:r>
            <a:r>
              <a:rPr lang="en-US" b="1" dirty="0" err="1"/>
              <a:t>İlişkileri</a:t>
            </a:r>
            <a:r>
              <a:rPr lang="en-US" dirty="0"/>
              <a:t>: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mülkiyete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yapılanmış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. </a:t>
            </a:r>
          </a:p>
          <a:p>
            <a:pPr lvl="2"/>
            <a:r>
              <a:rPr lang="en-US" dirty="0" err="1"/>
              <a:t>Gücün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sermaye</a:t>
            </a:r>
            <a:r>
              <a:rPr lang="en-US" dirty="0"/>
              <a:t> </a:t>
            </a:r>
            <a:r>
              <a:rPr lang="en-US" dirty="0" err="1"/>
              <a:t>birikiminin</a:t>
            </a:r>
            <a:r>
              <a:rPr lang="en-US" dirty="0"/>
              <a:t> </a:t>
            </a:r>
            <a:r>
              <a:rPr lang="en-US" dirty="0" err="1"/>
              <a:t>örgütlenmesinde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ilişkileri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381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Marx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üretimi</a:t>
            </a:r>
            <a:endParaRPr lang="en-US" dirty="0"/>
          </a:p>
          <a:p>
            <a:pPr lvl="1"/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: </a:t>
            </a:r>
            <a:r>
              <a:rPr lang="en-US" dirty="0" err="1"/>
              <a:t>Zorlayıcı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tatbiki</a:t>
            </a:r>
            <a:endParaRPr lang="en-US" dirty="0"/>
          </a:p>
          <a:p>
            <a:pPr lvl="1"/>
            <a:r>
              <a:rPr lang="en-US" dirty="0" err="1"/>
              <a:t>İdeolojik</a:t>
            </a:r>
            <a:r>
              <a:rPr lang="en-US" dirty="0"/>
              <a:t> </a:t>
            </a:r>
            <a:r>
              <a:rPr lang="en-US" dirty="0" err="1"/>
              <a:t>Düzen</a:t>
            </a:r>
            <a:r>
              <a:rPr lang="en-US" dirty="0"/>
              <a:t>: </a:t>
            </a:r>
            <a:r>
              <a:rPr lang="en-US" dirty="0" err="1"/>
              <a:t>İşgücünün</a:t>
            </a:r>
            <a:r>
              <a:rPr lang="en-US" dirty="0"/>
              <a:t> </a:t>
            </a:r>
            <a:r>
              <a:rPr lang="en-US" dirty="0" err="1"/>
              <a:t>devamlılığını</a:t>
            </a:r>
            <a:r>
              <a:rPr lang="en-US" dirty="0"/>
              <a:t> </a:t>
            </a:r>
            <a:r>
              <a:rPr lang="en-US" dirty="0" err="1"/>
              <a:t>sağlayan</a:t>
            </a:r>
            <a:r>
              <a:rPr lang="en-US" dirty="0"/>
              <a:t> </a:t>
            </a:r>
            <a:r>
              <a:rPr lang="en-US" dirty="0" err="1"/>
              <a:t>rızanın</a:t>
            </a:r>
            <a:r>
              <a:rPr lang="en-US" dirty="0"/>
              <a:t> </a:t>
            </a:r>
            <a:r>
              <a:rPr lang="en-US" dirty="0" err="1"/>
              <a:t>üretimi</a:t>
            </a:r>
            <a:endParaRPr lang="en-US" dirty="0"/>
          </a:p>
          <a:p>
            <a:r>
              <a:rPr lang="en-US" dirty="0" err="1"/>
              <a:t>Marx’ın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anlayışında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çatışmasının</a:t>
            </a:r>
            <a:r>
              <a:rPr lang="en-US" dirty="0"/>
              <a:t> </a:t>
            </a:r>
            <a:r>
              <a:rPr lang="en-US" dirty="0" err="1"/>
              <a:t>yapılanması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yapılanmasıyla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ilişkileri</a:t>
            </a:r>
            <a:r>
              <a:rPr lang="en-US" dirty="0"/>
              <a:t>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yapısını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bilinç</a:t>
            </a:r>
            <a:r>
              <a:rPr lang="en-US" dirty="0"/>
              <a:t> </a:t>
            </a:r>
            <a:r>
              <a:rPr lang="en-US" dirty="0" err="1"/>
              <a:t>biçimlerini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/</a:t>
            </a:r>
            <a:r>
              <a:rPr lang="en-US" dirty="0" err="1"/>
              <a:t>siyasal</a:t>
            </a:r>
            <a:r>
              <a:rPr lang="en-US" dirty="0"/>
              <a:t>/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66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Weber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en-US" dirty="0" err="1"/>
              <a:t>Weber’in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anlayışı</a:t>
            </a:r>
            <a:r>
              <a:rPr lang="en-US" dirty="0"/>
              <a:t> </a:t>
            </a:r>
            <a:r>
              <a:rPr lang="en-US" dirty="0" err="1"/>
              <a:t>dışsal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anlaşılmak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biraradalığıdır</a:t>
            </a:r>
            <a:endParaRPr lang="en-US" dirty="0"/>
          </a:p>
          <a:p>
            <a:pPr lvl="1"/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etkinlikleriyle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, </a:t>
            </a:r>
            <a:r>
              <a:rPr lang="en-US" dirty="0" err="1"/>
              <a:t>değişir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etkinliği</a:t>
            </a:r>
            <a:r>
              <a:rPr lang="en-US" dirty="0"/>
              <a:t> </a:t>
            </a:r>
            <a:r>
              <a:rPr lang="en-US" dirty="0" err="1"/>
              <a:t>tarihin</a:t>
            </a:r>
            <a:r>
              <a:rPr lang="en-US" dirty="0"/>
              <a:t> </a:t>
            </a:r>
            <a:r>
              <a:rPr lang="en-US" dirty="0" err="1"/>
              <a:t>kurucu</a:t>
            </a:r>
            <a:r>
              <a:rPr lang="en-US" dirty="0"/>
              <a:t> </a:t>
            </a:r>
            <a:r>
              <a:rPr lang="en-US" dirty="0" err="1"/>
              <a:t>gücüdür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Weber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doğrultuda</a:t>
            </a:r>
            <a:r>
              <a:rPr lang="en-US" dirty="0"/>
              <a:t> </a:t>
            </a:r>
            <a:r>
              <a:rPr lang="en-US" dirty="0" err="1"/>
              <a:t>tarihin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yönelimi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reddeder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Toplumbilim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tarihselliği</a:t>
            </a:r>
            <a:r>
              <a:rPr lang="en-US" dirty="0"/>
              <a:t> </a:t>
            </a:r>
            <a:r>
              <a:rPr lang="en-US" dirty="0" err="1"/>
              <a:t>çözümlemelidir</a:t>
            </a:r>
            <a:r>
              <a:rPr lang="en-US" dirty="0"/>
              <a:t>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980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Weber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Anlama</a:t>
            </a:r>
            <a:r>
              <a:rPr lang="en-US" dirty="0"/>
              <a:t> </a:t>
            </a:r>
            <a:r>
              <a:rPr lang="en-US" dirty="0" err="1"/>
              <a:t>Weber’in</a:t>
            </a:r>
            <a:r>
              <a:rPr lang="en-US" dirty="0"/>
              <a:t> </a:t>
            </a:r>
            <a:r>
              <a:rPr lang="en-US" dirty="0" err="1"/>
              <a:t>sosyolojik</a:t>
            </a:r>
            <a:r>
              <a:rPr lang="en-US" dirty="0"/>
              <a:t> </a:t>
            </a:r>
            <a:r>
              <a:rPr lang="en-US" dirty="0" err="1"/>
              <a:t>tahlilinin</a:t>
            </a:r>
            <a:r>
              <a:rPr lang="en-US" dirty="0"/>
              <a:t> </a:t>
            </a:r>
            <a:r>
              <a:rPr lang="en-US" dirty="0" err="1"/>
              <a:t>merkezindedir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eylemleri</a:t>
            </a:r>
            <a:r>
              <a:rPr lang="en-US" dirty="0"/>
              <a:t> </a:t>
            </a:r>
            <a:r>
              <a:rPr lang="en-US" dirty="0" err="1"/>
              <a:t>niyetli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niyetlenilmemiş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doğurarak</a:t>
            </a:r>
            <a:r>
              <a:rPr lang="en-US" dirty="0"/>
              <a:t> </a:t>
            </a:r>
            <a:r>
              <a:rPr lang="en-US" dirty="0" err="1"/>
              <a:t>tarihe</a:t>
            </a:r>
            <a:r>
              <a:rPr lang="en-US" dirty="0"/>
              <a:t> </a:t>
            </a:r>
            <a:r>
              <a:rPr lang="en-US" dirty="0" err="1"/>
              <a:t>yön</a:t>
            </a:r>
            <a:r>
              <a:rPr lang="en-US" dirty="0"/>
              <a:t> </a:t>
            </a:r>
            <a:r>
              <a:rPr lang="en-US" dirty="0" err="1"/>
              <a:t>verir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Fikirler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düzeyinde</a:t>
            </a:r>
            <a:r>
              <a:rPr lang="en-US" dirty="0"/>
              <a:t> </a:t>
            </a:r>
            <a:r>
              <a:rPr lang="en-US" dirty="0" err="1"/>
              <a:t>toplumsalı</a:t>
            </a:r>
            <a:r>
              <a:rPr lang="en-US" dirty="0"/>
              <a:t> </a:t>
            </a:r>
            <a:r>
              <a:rPr lang="en-US" dirty="0" err="1"/>
              <a:t>üreten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pratiklerdir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Fikirlerin</a:t>
            </a:r>
            <a:r>
              <a:rPr lang="en-US" dirty="0"/>
              <a:t> </a:t>
            </a:r>
            <a:r>
              <a:rPr lang="en-US" dirty="0" err="1"/>
              <a:t>nedensel</a:t>
            </a:r>
            <a:r>
              <a:rPr lang="en-US" dirty="0"/>
              <a:t> </a:t>
            </a:r>
            <a:r>
              <a:rPr lang="en-US" dirty="0" err="1"/>
              <a:t>rolü</a:t>
            </a:r>
            <a:r>
              <a:rPr lang="en-US" dirty="0"/>
              <a:t>!</a:t>
            </a:r>
          </a:p>
          <a:p>
            <a:r>
              <a:rPr lang="en-US" dirty="0" err="1"/>
              <a:t>Tarihin</a:t>
            </a:r>
            <a:r>
              <a:rPr lang="en-US" dirty="0"/>
              <a:t> </a:t>
            </a:r>
            <a:r>
              <a:rPr lang="en-US" dirty="0" err="1"/>
              <a:t>olumsallığı</a:t>
            </a:r>
            <a:r>
              <a:rPr lang="en-US" dirty="0"/>
              <a:t>	</a:t>
            </a:r>
          </a:p>
          <a:p>
            <a:pPr lvl="1"/>
            <a:r>
              <a:rPr lang="en-US" dirty="0" err="1"/>
              <a:t>Tarihsel</a:t>
            </a:r>
            <a:r>
              <a:rPr lang="en-US" dirty="0"/>
              <a:t> </a:t>
            </a: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/>
              <a:t>sonsuz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olasılık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eylemliliklerinin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oluşmuş</a:t>
            </a:r>
            <a:r>
              <a:rPr lang="en-US" dirty="0"/>
              <a:t> </a:t>
            </a:r>
            <a:r>
              <a:rPr lang="en-US" dirty="0" err="1"/>
              <a:t>tesadüflerdir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216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/>
              <a:t>Weber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İnsanların düşüncelerine, değerlerine, anlam dünyalarına bakmanın önemi</a:t>
            </a:r>
          </a:p>
          <a:p>
            <a:pPr lvl="1"/>
            <a:r>
              <a:rPr lang="tr-TR" b="1" dirty="0"/>
              <a:t>Sınıflar</a:t>
            </a:r>
            <a:r>
              <a:rPr lang="tr-TR" dirty="0"/>
              <a:t>: Nesnel konumlar ve anlamlar</a:t>
            </a:r>
          </a:p>
          <a:p>
            <a:pPr lvl="2"/>
            <a:r>
              <a:rPr lang="tr-TR" b="1" dirty="0"/>
              <a:t>Statü grupları</a:t>
            </a:r>
            <a:r>
              <a:rPr lang="tr-TR" dirty="0"/>
              <a:t>: Prestij, saygınlık, yaşam tarzları. </a:t>
            </a:r>
          </a:p>
          <a:p>
            <a:pPr lvl="2"/>
            <a:r>
              <a:rPr lang="tr-TR" b="1" dirty="0"/>
              <a:t>Otorite biçimleri </a:t>
            </a:r>
          </a:p>
          <a:p>
            <a:pPr lvl="3"/>
            <a:r>
              <a:rPr lang="tr-TR" b="1" dirty="0"/>
              <a:t>Karizma, gelenek</a:t>
            </a:r>
            <a:endParaRPr lang="tr-TR" dirty="0"/>
          </a:p>
          <a:p>
            <a:pPr lvl="3"/>
            <a:r>
              <a:rPr lang="tr-TR" b="1" dirty="0"/>
              <a:t>Rasyonel otorite </a:t>
            </a:r>
          </a:p>
          <a:p>
            <a:pPr lvl="1"/>
            <a:r>
              <a:rPr lang="tr-TR" dirty="0"/>
              <a:t>Kapitalist toplumun ortaya çıkışı ve </a:t>
            </a:r>
            <a:r>
              <a:rPr lang="tr-TR" b="1" u="sng" dirty="0"/>
              <a:t>rasyonelleşme</a:t>
            </a:r>
            <a:r>
              <a:rPr lang="tr-TR" dirty="0"/>
              <a:t>: </a:t>
            </a:r>
          </a:p>
          <a:p>
            <a:pPr lvl="2"/>
            <a:r>
              <a:rPr lang="tr-TR"/>
              <a:t>Modern dünyada hesaplanabilir</a:t>
            </a:r>
            <a:r>
              <a:rPr lang="tr-TR" dirty="0"/>
              <a:t>, öngörülebilir, </a:t>
            </a:r>
            <a:r>
              <a:rPr lang="tr-TR"/>
              <a:t>kontrol edilebilirlik</a:t>
            </a:r>
            <a:endParaRPr lang="tr-TR" dirty="0"/>
          </a:p>
          <a:p>
            <a:pPr lvl="2"/>
            <a:r>
              <a:rPr lang="tr-TR" b="1" u="sng" dirty="0"/>
              <a:t>Demir kafes </a:t>
            </a:r>
            <a:r>
              <a:rPr lang="tr-TR" dirty="0"/>
              <a:t>metaforu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770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Fikri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Ahlaki bütünlük </a:t>
            </a:r>
            <a:r>
              <a:rPr lang="mr-IN" dirty="0"/>
              <a:t>–</a:t>
            </a:r>
            <a:r>
              <a:rPr lang="tr-TR" dirty="0"/>
              <a:t> Üretim İlişkileri ve Eşitsizlik </a:t>
            </a:r>
            <a:r>
              <a:rPr lang="mr-IN" dirty="0"/>
              <a:t>–</a:t>
            </a:r>
            <a:r>
              <a:rPr lang="tr-TR" dirty="0"/>
              <a:t> Düşünceler ve Eylemler</a:t>
            </a:r>
          </a:p>
          <a:p>
            <a:pPr lvl="1"/>
            <a:r>
              <a:rPr lang="tr-TR" dirty="0"/>
              <a:t>Makro/Mikro-Sosyoloji</a:t>
            </a:r>
          </a:p>
          <a:p>
            <a:pPr lvl="2"/>
            <a:r>
              <a:rPr lang="tr-TR" dirty="0"/>
              <a:t>Makro: Toplumun (yapı ya da kurumlarının) genel özellikleri. Tek tek bireylerin yaşamlarına odaklanmıyor. </a:t>
            </a:r>
          </a:p>
          <a:p>
            <a:pPr lvl="3"/>
            <a:r>
              <a:rPr lang="tr-TR" dirty="0"/>
              <a:t>Toplumsal konumların birbirleriyle ilişkisi</a:t>
            </a:r>
          </a:p>
          <a:p>
            <a:pPr lvl="2"/>
            <a:r>
              <a:rPr lang="tr-TR" dirty="0"/>
              <a:t>Mikro: Bireylerin ve grupların etkileşimlerinin incelenmesi</a:t>
            </a:r>
          </a:p>
          <a:p>
            <a:pPr lvl="1"/>
            <a:r>
              <a:rPr lang="tr-TR" b="1" dirty="0"/>
              <a:t>İnsanın doğası</a:t>
            </a:r>
            <a:r>
              <a:rPr lang="tr-TR" dirty="0"/>
              <a:t>: Değerler, çıkarlar, yaratıcılık</a:t>
            </a:r>
          </a:p>
          <a:p>
            <a:pPr lvl="2"/>
            <a:r>
              <a:rPr lang="tr-TR" b="1" dirty="0"/>
              <a:t>Değerler</a:t>
            </a:r>
            <a:r>
              <a:rPr lang="tr-TR" dirty="0"/>
              <a:t>: Eylem içselleştirilmiş toplumsal değerlerdir ve işlevi vardır. </a:t>
            </a:r>
          </a:p>
          <a:p>
            <a:pPr lvl="2"/>
            <a:r>
              <a:rPr lang="tr-TR" b="1" dirty="0"/>
              <a:t>Çıkarlar</a:t>
            </a:r>
            <a:r>
              <a:rPr lang="tr-TR" dirty="0"/>
              <a:t>: Gücü, saygınlığı, maddi servet doğrultusunda hareket eden amaçlı bireyler/gruplar fikri. </a:t>
            </a:r>
          </a:p>
          <a:p>
            <a:pPr lvl="2"/>
            <a:r>
              <a:rPr lang="tr-TR" b="1" dirty="0"/>
              <a:t>Yaratıcılık</a:t>
            </a:r>
            <a:r>
              <a:rPr lang="tr-TR" dirty="0"/>
              <a:t>: Etkin ve yaratıcı aktör fikri. Toplumsal dünyanın nasıl yeniden yaratıldığı, bozulduğu ve yeniden yaratıldığının incelenmesi.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837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43</TotalTime>
  <Words>464</Words>
  <Application>Microsoft Macintosh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Klasiklerin Mirası</vt:lpstr>
      <vt:lpstr>Durkheim</vt:lpstr>
      <vt:lpstr>Durkheim</vt:lpstr>
      <vt:lpstr>Marx</vt:lpstr>
      <vt:lpstr>Marx</vt:lpstr>
      <vt:lpstr>Weber</vt:lpstr>
      <vt:lpstr>Weber</vt:lpstr>
      <vt:lpstr>Weber</vt:lpstr>
      <vt:lpstr>Üç Toplum Fikri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6</cp:revision>
  <dcterms:created xsi:type="dcterms:W3CDTF">2018-12-07T09:28:51Z</dcterms:created>
  <dcterms:modified xsi:type="dcterms:W3CDTF">2019-02-18T21:17:26Z</dcterms:modified>
</cp:coreProperties>
</file>