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64" r:id="rId4"/>
    <p:sldId id="265" r:id="rId5"/>
    <p:sldId id="266" r:id="rId6"/>
    <p:sldId id="267" r:id="rId7"/>
    <p:sldId id="263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3/24/2020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3/24/2020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3/24/2020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3/24/2020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3/24/2020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3/24/2020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3/24/2020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3/24/2020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3/24/2020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3/24/2020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3/24/2020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3/24/2020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licey.net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7CB0B1-BEF2-4B2E-A81B-47F6AA2B0EE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/>
              <a:t>Синтаксис </a:t>
            </a:r>
            <a:r>
              <a:rPr lang="tr-TR" dirty="0"/>
              <a:t>II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E08CD69-D3F2-4000-8667-1A55860AC75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/>
              <a:t>Лекция 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24384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22739A-383E-4938-BB80-40B9DF8A4B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208722"/>
            <a:ext cx="9601200" cy="1063487"/>
          </a:xfrm>
        </p:spPr>
        <p:txBody>
          <a:bodyPr>
            <a:normAutofit fontScale="90000"/>
          </a:bodyPr>
          <a:lstStyle/>
          <a:p>
            <a:r>
              <a:rPr lang="ru-RU" dirty="0"/>
              <a:t>Сложноподчиненные предложения</a:t>
            </a:r>
            <a:br>
              <a:rPr lang="ru-RU" dirty="0"/>
            </a:br>
            <a:r>
              <a:rPr lang="ru-RU" dirty="0"/>
              <a:t>с придаточными цели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A14844-0193-4624-B852-256761BA1F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272208"/>
            <a:ext cx="9601200" cy="5377069"/>
          </a:xfrm>
        </p:spPr>
        <p:txBody>
          <a:bodyPr>
            <a:normAutofit/>
          </a:bodyPr>
          <a:lstStyle/>
          <a:p>
            <a:pPr algn="just"/>
            <a:r>
              <a:rPr lang="ru-RU" dirty="0"/>
              <a:t>Сложноподчиненные предложения с придаточными цели оформляют такую связь событий, когда одно из них совершается для достижения другого.   Придаточные части цели указывают на цель того, о чем говорится в главной части. </a:t>
            </a:r>
            <a:endParaRPr lang="tr-TR" dirty="0"/>
          </a:p>
          <a:p>
            <a:pPr marL="0" indent="0" algn="just">
              <a:buNone/>
            </a:pPr>
            <a:r>
              <a:rPr lang="ru-RU" dirty="0"/>
              <a:t>Пример: </a:t>
            </a:r>
            <a:r>
              <a:rPr lang="ru-RU" i="1" dirty="0"/>
              <a:t>Андрей приехал в город, чтобы встретиться с друзьями</a:t>
            </a:r>
            <a:r>
              <a:rPr lang="ru-RU" dirty="0"/>
              <a:t>.  (цель</a:t>
            </a:r>
            <a:r>
              <a:rPr lang="tr-TR" dirty="0"/>
              <a:t> -</a:t>
            </a:r>
            <a:r>
              <a:rPr lang="ru-RU" dirty="0"/>
              <a:t> встреча с друзьями, для реализации этой цели Андрей приезжает в город)</a:t>
            </a:r>
            <a:endParaRPr lang="tr-TR" dirty="0"/>
          </a:p>
          <a:p>
            <a:pPr algn="just"/>
            <a:r>
              <a:rPr lang="ru-RU" dirty="0"/>
              <a:t>В придаточных цели чаще других употребляется союз </a:t>
            </a:r>
            <a:r>
              <a:rPr lang="ru-RU" b="1" dirty="0"/>
              <a:t>чтобы.</a:t>
            </a:r>
          </a:p>
          <a:p>
            <a:pPr algn="just"/>
            <a:r>
              <a:rPr lang="ru-RU" dirty="0"/>
              <a:t>В главном предложении союзу </a:t>
            </a:r>
            <a:r>
              <a:rPr lang="ru-RU" b="1" dirty="0"/>
              <a:t>чтобы</a:t>
            </a:r>
            <a:r>
              <a:rPr lang="ru-RU" dirty="0"/>
              <a:t> могут соответствовать указательные слова: для того, ради того, во имя того, с тем, с той целью. </a:t>
            </a:r>
          </a:p>
          <a:p>
            <a:pPr algn="just"/>
            <a:r>
              <a:rPr lang="ru-RU" dirty="0"/>
              <a:t>Составные союзы обладают книжной стилистикой.</a:t>
            </a:r>
          </a:p>
          <a:p>
            <a:r>
              <a:rPr lang="ru-RU" dirty="0"/>
              <a:t>В качестве союзов в придаточных цели могут употребляться также </a:t>
            </a:r>
            <a:r>
              <a:rPr lang="ru-RU" b="1" dirty="0"/>
              <a:t>дабы, лишь бы, только бы</a:t>
            </a:r>
          </a:p>
          <a:p>
            <a:pPr marL="0" indent="0">
              <a:buNone/>
            </a:pPr>
            <a:r>
              <a:rPr lang="ru-RU" dirty="0"/>
              <a:t>Пример: </a:t>
            </a:r>
            <a:r>
              <a:rPr lang="ru-RU" i="1" dirty="0"/>
              <a:t>Сестра была готова на все, лишь бы он вернулся. </a:t>
            </a:r>
          </a:p>
          <a:p>
            <a:pPr marL="0" indent="0">
              <a:buNone/>
            </a:pPr>
            <a:r>
              <a:rPr lang="ru-RU" dirty="0"/>
              <a:t>	</a:t>
            </a:r>
          </a:p>
          <a:p>
            <a:pPr marL="0" indent="0" algn="just">
              <a:buNone/>
            </a:pPr>
            <a:endParaRPr lang="ru-RU" dirty="0"/>
          </a:p>
          <a:p>
            <a:pPr algn="just"/>
            <a:endParaRPr lang="ru-RU" dirty="0"/>
          </a:p>
          <a:p>
            <a:pPr marL="530352" lvl="1" indent="0" algn="just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078199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5C5168-DBAA-4583-AB27-1E9B31EDAE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596348"/>
            <a:ext cx="9601200" cy="5671930"/>
          </a:xfrm>
        </p:spPr>
        <p:txBody>
          <a:bodyPr/>
          <a:lstStyle/>
          <a:p>
            <a:r>
              <a:rPr lang="ru-RU" dirty="0"/>
              <a:t>После союза </a:t>
            </a:r>
            <a:r>
              <a:rPr lang="ru-RU" b="1" dirty="0"/>
              <a:t>чтобы</a:t>
            </a:r>
            <a:r>
              <a:rPr lang="ru-RU" dirty="0"/>
              <a:t> глагол стоит в инфинитиве, если в главном и придаточном говориться о действии одного и того   же лица.</a:t>
            </a:r>
          </a:p>
          <a:p>
            <a:pPr marL="0" indent="0">
              <a:buNone/>
            </a:pPr>
            <a:r>
              <a:rPr lang="ru-RU" dirty="0"/>
              <a:t>Пример: </a:t>
            </a:r>
            <a:r>
              <a:rPr lang="ru-RU" i="1" dirty="0"/>
              <a:t>Он вышел из дома, чтобы прогуляться</a:t>
            </a:r>
            <a:r>
              <a:rPr lang="ru-RU" dirty="0"/>
              <a:t>.</a:t>
            </a:r>
          </a:p>
          <a:p>
            <a:r>
              <a:rPr lang="ru-RU" dirty="0"/>
              <a:t>После союза </a:t>
            </a:r>
            <a:r>
              <a:rPr lang="ru-RU" b="1" dirty="0"/>
              <a:t>чтобы</a:t>
            </a:r>
            <a:r>
              <a:rPr lang="ru-RU" dirty="0"/>
              <a:t> глагол стоит в инфинитиве, если главное предложение является безличным.</a:t>
            </a:r>
          </a:p>
          <a:p>
            <a:pPr marL="0" indent="0">
              <a:buNone/>
            </a:pPr>
            <a:r>
              <a:rPr lang="ru-RU" dirty="0"/>
              <a:t>Пример: </a:t>
            </a:r>
            <a:r>
              <a:rPr lang="ru-RU" i="1" dirty="0"/>
              <a:t>На улице слишком холодно, чтобы гулять часами</a:t>
            </a:r>
            <a:r>
              <a:rPr lang="ru-RU" dirty="0"/>
              <a:t>.</a:t>
            </a:r>
          </a:p>
          <a:p>
            <a:r>
              <a:rPr lang="ru-RU" dirty="0"/>
              <a:t>После союза </a:t>
            </a:r>
            <a:r>
              <a:rPr lang="ru-RU" b="1" dirty="0"/>
              <a:t>чтобы</a:t>
            </a:r>
            <a:r>
              <a:rPr lang="ru-RU" dirty="0"/>
              <a:t> глагол употребляется в прошедшем времени, если в главном и придаточном говориться о действии разных лиц.</a:t>
            </a:r>
          </a:p>
          <a:p>
            <a:pPr marL="0" indent="0">
              <a:buNone/>
            </a:pPr>
            <a:r>
              <a:rPr lang="ru-RU" dirty="0"/>
              <a:t>Пример: </a:t>
            </a:r>
            <a:r>
              <a:rPr lang="ru-RU" i="1" dirty="0"/>
              <a:t>Мы вышли из дома, чтобы дети смогли подышать свежим воздухом.</a:t>
            </a:r>
          </a:p>
          <a:p>
            <a:r>
              <a:rPr lang="ru-RU" dirty="0"/>
              <a:t>Союза </a:t>
            </a:r>
            <a:r>
              <a:rPr lang="ru-RU" b="1" dirty="0"/>
              <a:t>чтобы</a:t>
            </a:r>
            <a:r>
              <a:rPr lang="ru-RU" dirty="0"/>
              <a:t> может не употребляться если сказуемое в придаточной части выражено инфинитивом.</a:t>
            </a:r>
          </a:p>
          <a:p>
            <a:pPr marL="0" indent="0">
              <a:buNone/>
            </a:pPr>
            <a:r>
              <a:rPr lang="ru-RU" dirty="0"/>
              <a:t>Пример: </a:t>
            </a:r>
            <a:r>
              <a:rPr lang="ru-RU" i="1" dirty="0"/>
              <a:t>Она приехала в город купить книги.</a:t>
            </a:r>
          </a:p>
          <a:p>
            <a:pPr marL="0" indent="0">
              <a:buNone/>
            </a:pPr>
            <a:r>
              <a:rPr lang="ru-RU" i="1" dirty="0"/>
              <a:t>	Он вышел из дома подышать свежим воздухом.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87525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5C5168-DBAA-4583-AB27-1E9B31EDAE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596348"/>
            <a:ext cx="9601200" cy="5671930"/>
          </a:xfrm>
        </p:spPr>
        <p:txBody>
          <a:bodyPr/>
          <a:lstStyle/>
          <a:p>
            <a:r>
              <a:rPr lang="ru-RU" dirty="0"/>
              <a:t>Однако союз </a:t>
            </a:r>
            <a:r>
              <a:rPr lang="ru-RU" b="1" dirty="0"/>
              <a:t>чтобы</a:t>
            </a:r>
            <a:r>
              <a:rPr lang="ru-RU" dirty="0"/>
              <a:t> обязателен, если в придаточной части есть отрицание.</a:t>
            </a:r>
          </a:p>
          <a:p>
            <a:pPr marL="0" indent="0">
              <a:buNone/>
            </a:pPr>
            <a:r>
              <a:rPr lang="ru-RU" dirty="0"/>
              <a:t>Пример: </a:t>
            </a:r>
            <a:r>
              <a:rPr lang="ru-RU" i="1" dirty="0"/>
              <a:t>Он вышел на балкон, чтобы не курить в квартире</a:t>
            </a:r>
            <a:r>
              <a:rPr lang="ru-RU" dirty="0"/>
              <a:t>.</a:t>
            </a:r>
          </a:p>
          <a:p>
            <a:r>
              <a:rPr lang="ru-RU" dirty="0"/>
              <a:t>Однако союз </a:t>
            </a:r>
            <a:r>
              <a:rPr lang="ru-RU" b="1" dirty="0"/>
              <a:t>чтобы</a:t>
            </a:r>
            <a:r>
              <a:rPr lang="ru-RU" dirty="0"/>
              <a:t> обязателен, если в главном предложении употребляются глаголы движения с приставками об-/обо-/до- </a:t>
            </a:r>
          </a:p>
          <a:p>
            <a:pPr marL="0" indent="0">
              <a:buNone/>
            </a:pPr>
            <a:r>
              <a:rPr lang="ru-RU" dirty="0"/>
              <a:t>Пример: </a:t>
            </a:r>
            <a:r>
              <a:rPr lang="ru-RU" i="1" dirty="0"/>
              <a:t>Она обошла все магазины, чтобы купить платье</a:t>
            </a:r>
            <a:r>
              <a:rPr lang="ru-RU" dirty="0"/>
              <a:t>.</a:t>
            </a:r>
          </a:p>
          <a:p>
            <a:r>
              <a:rPr lang="ru-RU" dirty="0"/>
              <a:t>В предложениях где отрицается цель действия, употребляется союз </a:t>
            </a:r>
            <a:r>
              <a:rPr lang="ru-RU" b="1" dirty="0"/>
              <a:t>для того чтобы </a:t>
            </a:r>
            <a:r>
              <a:rPr lang="ru-RU" dirty="0"/>
              <a:t>с отрицанием </a:t>
            </a:r>
            <a:r>
              <a:rPr lang="ru-RU" b="1" dirty="0"/>
              <a:t>не</a:t>
            </a:r>
            <a:r>
              <a:rPr lang="ru-RU" dirty="0"/>
              <a:t> – </a:t>
            </a:r>
            <a:r>
              <a:rPr lang="ru-RU" b="1" dirty="0"/>
              <a:t>не для того чтобы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dirty="0"/>
              <a:t>Пример: </a:t>
            </a:r>
            <a:r>
              <a:rPr lang="ru-RU" i="1" dirty="0"/>
              <a:t>Я пришла сюда не для того, чтобы ругаться, а для того, чтобы выяснить наши отношения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dirty="0"/>
              <a:t>	Он повторял одно и тоже несколько раз не для того, чтобы мы лучше запомнили, а для того, чтобы успокоиться самому.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01960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E1B71E-878A-491A-8196-57AD466881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437322"/>
            <a:ext cx="9601200" cy="5430078"/>
          </a:xfrm>
        </p:spPr>
        <p:txBody>
          <a:bodyPr/>
          <a:lstStyle/>
          <a:p>
            <a:r>
              <a:rPr lang="ru-RU" dirty="0"/>
              <a:t>К придаточным цели также относятся предложения со значением необходимого обоснования. В данных предложениях используются союзы </a:t>
            </a:r>
            <a:r>
              <a:rPr lang="ru-RU" b="1" dirty="0"/>
              <a:t>для того чтобы и чтобы.</a:t>
            </a:r>
          </a:p>
          <a:p>
            <a:pPr marL="0" indent="0">
              <a:buNone/>
            </a:pPr>
            <a:r>
              <a:rPr lang="ru-RU" dirty="0"/>
              <a:t>Пример: </a:t>
            </a:r>
            <a:r>
              <a:rPr lang="ru-RU" i="1" dirty="0"/>
              <a:t>Чтобы научиться хорошо писать сочинения, нужно много читать</a:t>
            </a:r>
            <a:r>
              <a:rPr lang="ru-RU" dirty="0"/>
              <a:t>.</a:t>
            </a:r>
          </a:p>
          <a:p>
            <a:r>
              <a:rPr lang="ru-RU" dirty="0"/>
              <a:t>В таких предложениях обязательно используются слова: нужен, нужно, необходимо, требуется, надо</a:t>
            </a:r>
          </a:p>
          <a:p>
            <a:r>
              <a:rPr lang="ru-RU" dirty="0"/>
              <a:t>Для таких предложений характерна препозиция придаточных предложений.</a:t>
            </a:r>
          </a:p>
          <a:p>
            <a:pPr marL="0" indent="0">
              <a:buNone/>
            </a:pPr>
            <a:r>
              <a:rPr lang="ru-RU" dirty="0"/>
              <a:t>Пример: </a:t>
            </a:r>
            <a:r>
              <a:rPr lang="ru-RU" i="1" dirty="0"/>
              <a:t>Чтобы стать участником программы, нужно позвонить по телефону 23-45-12.</a:t>
            </a:r>
          </a:p>
          <a:p>
            <a:pPr marL="0" indent="0">
              <a:buNone/>
            </a:pPr>
            <a:r>
              <a:rPr lang="ru-RU" i="1" dirty="0"/>
              <a:t>	Чтобы правильно оценить ситуацию, необходимо выслушать всех.</a:t>
            </a:r>
          </a:p>
          <a:p>
            <a:pPr marL="0" indent="0">
              <a:buNone/>
            </a:pPr>
            <a:r>
              <a:rPr lang="ru-RU" i="1" dirty="0"/>
              <a:t>	Чтобы исправить оценку по русскому языку, нужно обратиться к секретарю факультета с заявлением.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3781726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876E1D-C083-4D7E-A358-5D486AF3E8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556590"/>
            <a:ext cx="9601200" cy="5310809"/>
          </a:xfrm>
        </p:spPr>
        <p:txBody>
          <a:bodyPr/>
          <a:lstStyle/>
          <a:p>
            <a:r>
              <a:rPr lang="ru-RU" dirty="0"/>
              <a:t>К предложениям необходимого основания также относятся предложения со значением достаточного основания: </a:t>
            </a:r>
            <a:r>
              <a:rPr lang="ru-RU" b="1" dirty="0"/>
              <a:t>достаточно…, чтобы</a:t>
            </a:r>
          </a:p>
          <a:p>
            <a:pPr marL="0" indent="0">
              <a:buNone/>
            </a:pPr>
            <a:r>
              <a:rPr lang="ru-RU" dirty="0"/>
              <a:t>Пример: </a:t>
            </a:r>
            <a:r>
              <a:rPr lang="ru-RU" i="1" dirty="0"/>
              <a:t>Достаточно ли тысячи рублей, чтобы пообедать в ресторане?</a:t>
            </a:r>
          </a:p>
          <a:p>
            <a:r>
              <a:rPr lang="ru-RU" dirty="0"/>
              <a:t>К предложениям необходимого основания также относятся предложения со значением недостаточного основания: </a:t>
            </a:r>
            <a:r>
              <a:rPr lang="ru-RU" b="1" dirty="0"/>
              <a:t>мало …, чтобы</a:t>
            </a:r>
          </a:p>
          <a:p>
            <a:pPr marL="0" indent="0">
              <a:buNone/>
            </a:pPr>
            <a:r>
              <a:rPr lang="ru-RU" dirty="0"/>
              <a:t>Пример: </a:t>
            </a:r>
            <a:r>
              <a:rPr lang="ru-RU" i="1" dirty="0"/>
              <a:t>Мало одного месяца, чтобы выучить иностранный язык.</a:t>
            </a:r>
          </a:p>
          <a:p>
            <a:r>
              <a:rPr lang="ru-RU" dirty="0"/>
              <a:t>К предложениям необходимого основания также относятся предложения со значением избыточного основания: </a:t>
            </a:r>
            <a:r>
              <a:rPr lang="ru-RU" b="1" dirty="0"/>
              <a:t>слишком…, чтобы</a:t>
            </a:r>
          </a:p>
          <a:p>
            <a:pPr marL="0" indent="0">
              <a:buNone/>
            </a:pPr>
            <a:r>
              <a:rPr lang="ru-RU" dirty="0"/>
              <a:t>Пример: </a:t>
            </a:r>
            <a:r>
              <a:rPr lang="ru-RU" i="1" dirty="0"/>
              <a:t>Слишком много времени потрачено, чтобы реализовать этот проект</a:t>
            </a:r>
            <a:r>
              <a:rPr lang="ru-RU" dirty="0"/>
              <a:t>.</a:t>
            </a:r>
          </a:p>
          <a:p>
            <a:r>
              <a:rPr lang="ru-RU" dirty="0"/>
              <a:t>При выражении значения достаточного основания или в ответах на вопросы о достаточности основания часто употребляются конструкции: Этого достаточно…, чтобы /Этого недостаточно…, чтобы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26533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021D1D-5D66-4DB7-A70C-9CE2B2CC1A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864704"/>
          </a:xfrm>
        </p:spPr>
        <p:txBody>
          <a:bodyPr/>
          <a:lstStyle/>
          <a:p>
            <a:r>
              <a:rPr lang="tr-TR" dirty="0"/>
              <a:t>Kaynakça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328E66-6187-4CB0-8599-77BFBBAB5C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722784"/>
            <a:ext cx="9601200" cy="3988904"/>
          </a:xfrm>
        </p:spPr>
        <p:txBody>
          <a:bodyPr>
            <a:normAutofit/>
          </a:bodyPr>
          <a:lstStyle/>
          <a:p>
            <a:r>
              <a:rPr lang="tr-TR" dirty="0" err="1"/>
              <a:t>Nenkova</a:t>
            </a:r>
            <a:r>
              <a:rPr lang="tr-TR" dirty="0"/>
              <a:t>, T. </a:t>
            </a:r>
            <a:r>
              <a:rPr lang="tr-TR" dirty="0" err="1"/>
              <a:t>Praktiçeskaya</a:t>
            </a:r>
            <a:r>
              <a:rPr lang="tr-TR" dirty="0"/>
              <a:t> </a:t>
            </a:r>
            <a:r>
              <a:rPr lang="tr-TR" dirty="0" err="1"/>
              <a:t>grammatika</a:t>
            </a:r>
            <a:r>
              <a:rPr lang="tr-TR" dirty="0"/>
              <a:t> </a:t>
            </a:r>
            <a:r>
              <a:rPr lang="tr-TR" dirty="0" err="1"/>
              <a:t>russkogo</a:t>
            </a:r>
            <a:r>
              <a:rPr lang="tr-TR" dirty="0"/>
              <a:t> </a:t>
            </a:r>
            <a:r>
              <a:rPr lang="tr-TR" dirty="0" err="1"/>
              <a:t>yazıka</a:t>
            </a:r>
            <a:r>
              <a:rPr lang="tr-TR" dirty="0"/>
              <a:t>, </a:t>
            </a:r>
            <a:r>
              <a:rPr lang="tr-TR" dirty="0" err="1"/>
              <a:t>Veles</a:t>
            </a:r>
            <a:r>
              <a:rPr lang="tr-TR" dirty="0"/>
              <a:t>, Sofya, 2002.</a:t>
            </a:r>
          </a:p>
          <a:p>
            <a:r>
              <a:rPr lang="tr-TR" dirty="0" err="1"/>
              <a:t>Lekant</a:t>
            </a:r>
            <a:r>
              <a:rPr lang="tr-TR" dirty="0"/>
              <a:t>, P.A. </a:t>
            </a:r>
            <a:r>
              <a:rPr lang="tr-TR" dirty="0" err="1"/>
              <a:t>v.d</a:t>
            </a:r>
            <a:r>
              <a:rPr lang="tr-TR" dirty="0"/>
              <a:t>. </a:t>
            </a:r>
            <a:r>
              <a:rPr lang="tr-TR" dirty="0" err="1"/>
              <a:t>Sovremennıy</a:t>
            </a:r>
            <a:r>
              <a:rPr lang="tr-TR" dirty="0"/>
              <a:t> </a:t>
            </a:r>
            <a:r>
              <a:rPr lang="tr-TR" dirty="0" err="1"/>
              <a:t>russkiy</a:t>
            </a:r>
            <a:r>
              <a:rPr lang="tr-TR" dirty="0"/>
              <a:t> yazık, </a:t>
            </a:r>
            <a:r>
              <a:rPr lang="tr-TR" dirty="0" err="1"/>
              <a:t>Drofa</a:t>
            </a:r>
            <a:r>
              <a:rPr lang="tr-TR" dirty="0"/>
              <a:t>, </a:t>
            </a:r>
            <a:r>
              <a:rPr lang="tr-TR" dirty="0" err="1"/>
              <a:t>Moskva</a:t>
            </a:r>
            <a:r>
              <a:rPr lang="tr-TR" dirty="0"/>
              <a:t>, 2001.</a:t>
            </a:r>
          </a:p>
          <a:p>
            <a:r>
              <a:rPr lang="tr-TR" dirty="0" err="1"/>
              <a:t>İvanova</a:t>
            </a:r>
            <a:r>
              <a:rPr lang="tr-TR" dirty="0"/>
              <a:t>, İ.S. </a:t>
            </a:r>
            <a:r>
              <a:rPr lang="tr-TR" dirty="0" err="1"/>
              <a:t>v.d</a:t>
            </a:r>
            <a:r>
              <a:rPr lang="tr-TR" dirty="0"/>
              <a:t>. </a:t>
            </a:r>
            <a:r>
              <a:rPr lang="tr-TR" dirty="0" err="1"/>
              <a:t>Sintaksis</a:t>
            </a:r>
            <a:r>
              <a:rPr lang="tr-TR" dirty="0"/>
              <a:t>, </a:t>
            </a:r>
            <a:r>
              <a:rPr lang="tr-TR" dirty="0" err="1"/>
              <a:t>Zlatoust</a:t>
            </a:r>
            <a:r>
              <a:rPr lang="tr-TR" dirty="0"/>
              <a:t>, </a:t>
            </a:r>
            <a:r>
              <a:rPr lang="tr-TR" dirty="0" err="1"/>
              <a:t>Sankt</a:t>
            </a:r>
            <a:r>
              <a:rPr lang="tr-TR" dirty="0"/>
              <a:t>-Petersburg, 2018.</a:t>
            </a:r>
          </a:p>
          <a:p>
            <a:r>
              <a:rPr lang="tr-TR" dirty="0" err="1"/>
              <a:t>Veliçko</a:t>
            </a:r>
            <a:r>
              <a:rPr lang="tr-TR" dirty="0"/>
              <a:t>, A.V. </a:t>
            </a:r>
            <a:r>
              <a:rPr lang="tr-TR" dirty="0" err="1"/>
              <a:t>v.d</a:t>
            </a:r>
            <a:r>
              <a:rPr lang="tr-TR" dirty="0"/>
              <a:t>. </a:t>
            </a:r>
            <a:r>
              <a:rPr lang="tr-TR" dirty="0" err="1"/>
              <a:t>Kniga</a:t>
            </a:r>
            <a:r>
              <a:rPr lang="tr-TR" dirty="0"/>
              <a:t> o </a:t>
            </a:r>
            <a:r>
              <a:rPr lang="tr-TR" dirty="0" err="1"/>
              <a:t>grammatike</a:t>
            </a:r>
            <a:r>
              <a:rPr lang="tr-TR" dirty="0"/>
              <a:t>, </a:t>
            </a:r>
            <a:r>
              <a:rPr lang="tr-TR" dirty="0" err="1"/>
              <a:t>Zlatoust</a:t>
            </a:r>
            <a:r>
              <a:rPr lang="tr-TR" dirty="0"/>
              <a:t>, </a:t>
            </a:r>
            <a:r>
              <a:rPr lang="tr-TR" dirty="0" err="1"/>
              <a:t>Sankt</a:t>
            </a:r>
            <a:r>
              <a:rPr lang="tr-TR" dirty="0"/>
              <a:t>-Petersburg, 2018.</a:t>
            </a:r>
          </a:p>
          <a:p>
            <a:r>
              <a:rPr lang="tr-TR" dirty="0" err="1"/>
              <a:t>Babaytseva</a:t>
            </a:r>
            <a:r>
              <a:rPr lang="tr-TR" dirty="0"/>
              <a:t>, V.V. </a:t>
            </a:r>
            <a:r>
              <a:rPr lang="tr-TR" dirty="0" err="1"/>
              <a:t>v.d</a:t>
            </a:r>
            <a:r>
              <a:rPr lang="tr-TR" dirty="0"/>
              <a:t>. </a:t>
            </a:r>
            <a:r>
              <a:rPr lang="tr-TR" dirty="0" err="1"/>
              <a:t>Russkiy</a:t>
            </a:r>
            <a:r>
              <a:rPr lang="tr-TR" dirty="0"/>
              <a:t> yazık, </a:t>
            </a:r>
            <a:r>
              <a:rPr lang="tr-TR" dirty="0" err="1"/>
              <a:t>Drofa</a:t>
            </a:r>
            <a:r>
              <a:rPr lang="tr-TR" dirty="0"/>
              <a:t>, </a:t>
            </a:r>
            <a:r>
              <a:rPr lang="tr-TR" dirty="0" err="1"/>
              <a:t>Moskva</a:t>
            </a:r>
            <a:r>
              <a:rPr lang="tr-TR" dirty="0"/>
              <a:t>, 2010.</a:t>
            </a:r>
          </a:p>
          <a:p>
            <a:r>
              <a:rPr lang="tr-TR" dirty="0" err="1"/>
              <a:t>Rozental</a:t>
            </a:r>
            <a:r>
              <a:rPr lang="tr-TR" dirty="0"/>
              <a:t>, D.E. </a:t>
            </a:r>
            <a:r>
              <a:rPr lang="tr-TR" dirty="0" err="1"/>
              <a:t>v.d</a:t>
            </a:r>
            <a:r>
              <a:rPr lang="tr-TR" dirty="0"/>
              <a:t>. </a:t>
            </a:r>
            <a:r>
              <a:rPr lang="tr-TR" dirty="0" err="1"/>
              <a:t>Sovremennıy</a:t>
            </a:r>
            <a:r>
              <a:rPr lang="tr-TR" dirty="0"/>
              <a:t> </a:t>
            </a:r>
            <a:r>
              <a:rPr lang="tr-TR" dirty="0" err="1"/>
              <a:t>russkiy</a:t>
            </a:r>
            <a:r>
              <a:rPr lang="tr-TR" dirty="0"/>
              <a:t> yazık, </a:t>
            </a:r>
            <a:r>
              <a:rPr lang="tr-TR" dirty="0" err="1"/>
              <a:t>Ayris-Press</a:t>
            </a:r>
            <a:r>
              <a:rPr lang="tr-TR" dirty="0"/>
              <a:t>: </a:t>
            </a:r>
            <a:r>
              <a:rPr lang="tr-TR" dirty="0" err="1"/>
              <a:t>Moskva</a:t>
            </a:r>
            <a:r>
              <a:rPr lang="tr-TR" dirty="0"/>
              <a:t>, 2004.</a:t>
            </a:r>
            <a:endParaRPr lang="ru-RU" dirty="0"/>
          </a:p>
          <a:p>
            <a:r>
              <a:rPr lang="tr-TR" dirty="0" err="1"/>
              <a:t>Skoblikova</a:t>
            </a:r>
            <a:r>
              <a:rPr lang="tr-TR" dirty="0"/>
              <a:t>, Ye.S.,</a:t>
            </a:r>
            <a:r>
              <a:rPr lang="tr-TR" dirty="0" err="1"/>
              <a:t>Sovremennıy</a:t>
            </a:r>
            <a:r>
              <a:rPr lang="tr-TR" dirty="0"/>
              <a:t> </a:t>
            </a:r>
            <a:r>
              <a:rPr lang="tr-TR" dirty="0" err="1"/>
              <a:t>russkiy</a:t>
            </a:r>
            <a:r>
              <a:rPr lang="tr-TR" dirty="0"/>
              <a:t> yazık. </a:t>
            </a:r>
            <a:r>
              <a:rPr lang="tr-TR" dirty="0" err="1"/>
              <a:t>Sintaksis</a:t>
            </a:r>
            <a:r>
              <a:rPr lang="tr-TR" dirty="0"/>
              <a:t> </a:t>
            </a:r>
            <a:r>
              <a:rPr lang="tr-TR" dirty="0" err="1"/>
              <a:t>slojnogopredlojeniya</a:t>
            </a:r>
            <a:r>
              <a:rPr lang="tr-TR" dirty="0"/>
              <a:t>, </a:t>
            </a:r>
            <a:r>
              <a:rPr lang="tr-TR" dirty="0" err="1"/>
              <a:t>Flinta</a:t>
            </a:r>
            <a:r>
              <a:rPr lang="tr-TR" dirty="0"/>
              <a:t>, </a:t>
            </a:r>
            <a:r>
              <a:rPr lang="tr-TR" dirty="0" err="1"/>
              <a:t>Moskva</a:t>
            </a:r>
            <a:r>
              <a:rPr lang="tr-TR" dirty="0"/>
              <a:t>, 2006.</a:t>
            </a:r>
            <a:endParaRPr lang="ru-RU" dirty="0"/>
          </a:p>
          <a:p>
            <a:r>
              <a:rPr lang="en-US" dirty="0">
                <a:hlinkClick r:id="rId2"/>
              </a:rPr>
              <a:t>https://licey.net/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9351121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Crop</Template>
  <TotalTime>1531</TotalTime>
  <Words>729</Words>
  <Application>Microsoft Office PowerPoint</Application>
  <PresentationFormat>Widescreen</PresentationFormat>
  <Paragraphs>51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9" baseType="lpstr">
      <vt:lpstr>Franklin Gothic Book</vt:lpstr>
      <vt:lpstr>Crop</vt:lpstr>
      <vt:lpstr>Синтаксис II</vt:lpstr>
      <vt:lpstr>Сложноподчиненные предложения с придаточными цели</vt:lpstr>
      <vt:lpstr>PowerPoint Presentation</vt:lpstr>
      <vt:lpstr>PowerPoint Presentation</vt:lpstr>
      <vt:lpstr>PowerPoint Presentation</vt:lpstr>
      <vt:lpstr>PowerPoint Presentation</vt:lpstr>
      <vt:lpstr>Kaynakça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Синтаксис II</dc:title>
  <dc:creator>asus</dc:creator>
  <cp:lastModifiedBy>asus</cp:lastModifiedBy>
  <cp:revision>134</cp:revision>
  <dcterms:created xsi:type="dcterms:W3CDTF">2020-03-16T17:46:39Z</dcterms:created>
  <dcterms:modified xsi:type="dcterms:W3CDTF">2020-03-24T11:55:12Z</dcterms:modified>
</cp:coreProperties>
</file>