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35" autoAdjust="0"/>
    <p:restoredTop sz="94660"/>
  </p:normalViewPr>
  <p:slideViewPr>
    <p:cSldViewPr snapToGrid="0">
      <p:cViewPr varScale="1">
        <p:scale>
          <a:sx n="76" d="100"/>
          <a:sy n="76" d="100"/>
        </p:scale>
        <p:origin x="71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3829D-6B48-427B-97FE-C0F5A28CC1F4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4DBE9DE7-2C22-4A55-8B9E-EBD149AEA5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544019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3829D-6B48-427B-97FE-C0F5A28CC1F4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4DBE9DE7-2C22-4A55-8B9E-EBD149AEA5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552263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3829D-6B48-427B-97FE-C0F5A28CC1F4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4DBE9DE7-2C22-4A55-8B9E-EBD149AEA5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7525731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3829D-6B48-427B-97FE-C0F5A28CC1F4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4DBE9DE7-2C22-4A55-8B9E-EBD149AEA55A}" type="slidenum">
              <a:rPr lang="tr-TR" smtClean="0"/>
              <a:t>‹#›</a:t>
            </a:fld>
            <a:endParaRPr lang="tr-TR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30929609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3829D-6B48-427B-97FE-C0F5A28CC1F4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4DBE9DE7-2C22-4A55-8B9E-EBD149AEA5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233370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ütu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3829D-6B48-427B-97FE-C0F5A28CC1F4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E9DE7-2C22-4A55-8B9E-EBD149AEA5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8374995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Resim Sütu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3829D-6B48-427B-97FE-C0F5A28CC1F4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E9DE7-2C22-4A55-8B9E-EBD149AEA5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4347713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3829D-6B48-427B-97FE-C0F5A28CC1F4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E9DE7-2C22-4A55-8B9E-EBD149AEA5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0368548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BFC3829D-6B48-427B-97FE-C0F5A28CC1F4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4DBE9DE7-2C22-4A55-8B9E-EBD149AEA5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413739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3829D-6B48-427B-97FE-C0F5A28CC1F4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E9DE7-2C22-4A55-8B9E-EBD149AEA5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85320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3829D-6B48-427B-97FE-C0F5A28CC1F4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4DBE9DE7-2C22-4A55-8B9E-EBD149AEA5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287094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3829D-6B48-427B-97FE-C0F5A28CC1F4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E9DE7-2C22-4A55-8B9E-EBD149AEA5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950662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3829D-6B48-427B-97FE-C0F5A28CC1F4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E9DE7-2C22-4A55-8B9E-EBD149AEA5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970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3829D-6B48-427B-97FE-C0F5A28CC1F4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E9DE7-2C22-4A55-8B9E-EBD149AEA5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511226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3829D-6B48-427B-97FE-C0F5A28CC1F4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E9DE7-2C22-4A55-8B9E-EBD149AEA5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199824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3829D-6B48-427B-97FE-C0F5A28CC1F4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E9DE7-2C22-4A55-8B9E-EBD149AEA5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841070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3829D-6B48-427B-97FE-C0F5A28CC1F4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E9DE7-2C22-4A55-8B9E-EBD149AEA5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739698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C3829D-6B48-427B-97FE-C0F5A28CC1F4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BE9DE7-2C22-4A55-8B9E-EBD149AEA5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639868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58EC4FE-6B99-40CB-95FB-621C47E06A2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0322" y="2578100"/>
            <a:ext cx="8144134" cy="1528679"/>
          </a:xfrm>
        </p:spPr>
        <p:txBody>
          <a:bodyPr/>
          <a:lstStyle/>
          <a:p>
            <a:pPr algn="ctr"/>
            <a:br>
              <a:rPr lang="tr-TR" sz="3600" dirty="0">
                <a:latin typeface="Comic Sans MS" panose="030F0702030302020204" pitchFamily="66" charset="0"/>
              </a:rPr>
            </a:br>
            <a:r>
              <a:rPr lang="tr-TR" sz="3600" dirty="0">
                <a:latin typeface="Comic Sans MS" panose="030F0702030302020204" pitchFamily="66" charset="0"/>
              </a:rPr>
              <a:t>İNDUS MEDENİYETİ II</a:t>
            </a:r>
            <a:br>
              <a:rPr lang="tr-TR" sz="3600" dirty="0">
                <a:latin typeface="Comic Sans MS" panose="030F0702030302020204" pitchFamily="66" charset="0"/>
              </a:rPr>
            </a:br>
            <a:r>
              <a:rPr lang="tr-TR" sz="3600" dirty="0">
                <a:latin typeface="Comic Sans MS" panose="030F0702030302020204" pitchFamily="66" charset="0"/>
              </a:rPr>
              <a:t>3. Hafta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A5707E70-7DC1-47FB-9D0E-005AEC011DA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285878" cy="1528679"/>
          </a:xfrm>
        </p:spPr>
        <p:txBody>
          <a:bodyPr>
            <a:normAutofit fontScale="85000" lnSpcReduction="20000"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Prof. Dr. H. Derya CAN</a:t>
            </a:r>
          </a:p>
          <a:p>
            <a:r>
              <a:rPr lang="tr-TR" dirty="0">
                <a:latin typeface="Comic Sans MS" panose="030F0702030302020204" pitchFamily="66" charset="0"/>
              </a:rPr>
              <a:t>Ankara Üniversitesi</a:t>
            </a:r>
          </a:p>
          <a:p>
            <a:r>
              <a:rPr lang="tr-TR" dirty="0">
                <a:latin typeface="Comic Sans MS" panose="030F0702030302020204" pitchFamily="66" charset="0"/>
              </a:rPr>
              <a:t>Dil ve Tarih-Coğrafya Fakültesi</a:t>
            </a:r>
          </a:p>
          <a:p>
            <a:r>
              <a:rPr lang="tr-TR" dirty="0">
                <a:latin typeface="Comic Sans MS" panose="030F0702030302020204" pitchFamily="66" charset="0"/>
              </a:rPr>
              <a:t>Doğu Dilleri ve Edebiyatları Bölümü</a:t>
            </a:r>
          </a:p>
          <a:p>
            <a:r>
              <a:rPr lang="tr-TR" dirty="0">
                <a:latin typeface="Comic Sans MS" panose="030F0702030302020204" pitchFamily="66" charset="0"/>
              </a:rPr>
              <a:t>Hindoloji Anabilim Dalı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9132304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122F6957-4A55-4316-9D9F-C51B15907F17}"/>
              </a:ext>
            </a:extLst>
          </p:cNvPr>
          <p:cNvSpPr/>
          <p:nvPr/>
        </p:nvSpPr>
        <p:spPr>
          <a:xfrm>
            <a:off x="2019300" y="1485900"/>
            <a:ext cx="7124700" cy="39090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580" algn="ctr">
              <a:lnSpc>
                <a:spcPct val="150000"/>
              </a:lnSpc>
              <a:spcAft>
                <a:spcPts val="800"/>
              </a:spcAft>
            </a:pPr>
            <a:r>
              <a:rPr lang="tr-TR" sz="2400" dirty="0" err="1">
                <a:solidFill>
                  <a:schemeClr val="bg1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Mohenco-daro’daki</a:t>
            </a:r>
            <a:r>
              <a:rPr lang="tr-TR" sz="2400" dirty="0">
                <a:solidFill>
                  <a:schemeClr val="bg1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 Büyük Hamamın batısındaki kalede komplike bir tahıl ambarı kalıntıları olduğu tahmin edilen 27 tuğla kalıntısı vardır. Aynı şekilde </a:t>
            </a:r>
            <a:r>
              <a:rPr lang="tr-TR" sz="2400" dirty="0" err="1">
                <a:solidFill>
                  <a:schemeClr val="bg1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Harappa’daki</a:t>
            </a:r>
            <a:r>
              <a:rPr lang="tr-TR" sz="2400" dirty="0">
                <a:solidFill>
                  <a:schemeClr val="bg1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 Büyük Banyo’da da bir tahıl/mahzen ambarı bulunmuştur, fakat bu </a:t>
            </a:r>
            <a:r>
              <a:rPr lang="tr-TR" sz="2400" dirty="0" err="1">
                <a:solidFill>
                  <a:schemeClr val="bg1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Mohenco-daro’dakinden</a:t>
            </a:r>
            <a:r>
              <a:rPr lang="tr-TR" sz="2400" dirty="0">
                <a:solidFill>
                  <a:schemeClr val="bg1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 biraz daha farklı biçimdedir.</a:t>
            </a:r>
            <a:endParaRPr lang="tr-TR" sz="2400" dirty="0">
              <a:solidFill>
                <a:schemeClr val="bg1"/>
              </a:solidFill>
              <a:effectLst/>
              <a:latin typeface="Comic Sans MS" panose="030F0702030302020204" pitchFamily="66" charset="0"/>
              <a:ea typeface="Calibri" panose="020F0502020204030204" pitchFamily="34" charset="0"/>
              <a:cs typeface="Mangal" panose="02040503050203030202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157539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53776C51-373B-491E-8537-76BC26973AC5}"/>
              </a:ext>
            </a:extLst>
          </p:cNvPr>
          <p:cNvSpPr/>
          <p:nvPr/>
        </p:nvSpPr>
        <p:spPr>
          <a:xfrm>
            <a:off x="1943100" y="977900"/>
            <a:ext cx="7200900" cy="33550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tr-TR" sz="2400" dirty="0">
                <a:solidFill>
                  <a:schemeClr val="bg1"/>
                </a:solidFill>
                <a:latin typeface="Comic Sans MS" panose="030F0702030302020204" pitchFamily="66" charset="0"/>
              </a:rPr>
              <a:t>1921’de </a:t>
            </a:r>
            <a:r>
              <a:rPr lang="tr-TR" sz="2400" dirty="0" err="1">
                <a:solidFill>
                  <a:schemeClr val="bg1"/>
                </a:solidFill>
                <a:latin typeface="Comic Sans MS" panose="030F0702030302020204" pitchFamily="66" charset="0"/>
              </a:rPr>
              <a:t>Harappa’daki</a:t>
            </a:r>
            <a:r>
              <a:rPr lang="tr-TR" sz="2400" dirty="0">
                <a:solidFill>
                  <a:schemeClr val="bg1"/>
                </a:solidFill>
                <a:latin typeface="Comic Sans MS" panose="030F0702030302020204" pitchFamily="66" charset="0"/>
              </a:rPr>
              <a:t> kalıntılar sistematik bir kazıyla sonuçlandı. Bununla birlikte bir yıl sonra, </a:t>
            </a:r>
            <a:r>
              <a:rPr lang="tr-TR" sz="2400" dirty="0" err="1">
                <a:solidFill>
                  <a:schemeClr val="bg1"/>
                </a:solidFill>
                <a:latin typeface="Comic Sans MS" panose="030F0702030302020204" pitchFamily="66" charset="0"/>
              </a:rPr>
              <a:t>Sind</a:t>
            </a:r>
            <a:r>
              <a:rPr lang="tr-TR" sz="2400" dirty="0">
                <a:solidFill>
                  <a:schemeClr val="bg1"/>
                </a:solidFill>
                <a:latin typeface="Comic Sans MS" panose="030F0702030302020204" pitchFamily="66" charset="0"/>
              </a:rPr>
              <a:t> bölgesinde </a:t>
            </a:r>
            <a:r>
              <a:rPr lang="tr-TR" sz="2400" dirty="0" err="1">
                <a:solidFill>
                  <a:schemeClr val="bg1"/>
                </a:solidFill>
                <a:latin typeface="Comic Sans MS" panose="030F0702030302020204" pitchFamily="66" charset="0"/>
              </a:rPr>
              <a:t>İndus’un</a:t>
            </a:r>
            <a:r>
              <a:rPr lang="tr-TR" sz="2400" dirty="0">
                <a:solidFill>
                  <a:schemeClr val="bg1"/>
                </a:solidFill>
                <a:latin typeface="Comic Sans MS" panose="030F0702030302020204" pitchFamily="66" charset="0"/>
              </a:rPr>
              <a:t> güneyinde hemen hemen 644 km uzağında daha önemli bir keşif yapıldı. Burası </a:t>
            </a:r>
            <a:r>
              <a:rPr lang="tr-TR" sz="2400" dirty="0" err="1">
                <a:solidFill>
                  <a:schemeClr val="bg1"/>
                </a:solidFill>
                <a:latin typeface="Comic Sans MS" panose="030F0702030302020204" pitchFamily="66" charset="0"/>
              </a:rPr>
              <a:t>Mohenco-daro</a:t>
            </a:r>
            <a:r>
              <a:rPr lang="tr-TR" sz="2400" dirty="0">
                <a:solidFill>
                  <a:schemeClr val="bg1"/>
                </a:solidFill>
                <a:latin typeface="Comic Sans MS" panose="030F0702030302020204" pitchFamily="66" charset="0"/>
              </a:rPr>
              <a:t> (ölüm tepesi) olarak bilinen yerdi. </a:t>
            </a:r>
          </a:p>
        </p:txBody>
      </p:sp>
    </p:spTree>
    <p:extLst>
      <p:ext uri="{BB962C8B-B14F-4D97-AF65-F5344CB8AC3E}">
        <p14:creationId xmlns:p14="http://schemas.microsoft.com/office/powerpoint/2010/main" val="31524589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D2440011-3AD6-482A-A427-FE2E9163CA8B}"/>
              </a:ext>
            </a:extLst>
          </p:cNvPr>
          <p:cNvSpPr/>
          <p:nvPr/>
        </p:nvSpPr>
        <p:spPr>
          <a:xfrm>
            <a:off x="2641600" y="1701800"/>
            <a:ext cx="5981700" cy="28010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580" algn="ctr">
              <a:lnSpc>
                <a:spcPct val="150000"/>
              </a:lnSpc>
              <a:spcAft>
                <a:spcPts val="800"/>
              </a:spcAft>
            </a:pPr>
            <a:r>
              <a:rPr lang="tr-TR" sz="2400" dirty="0">
                <a:solidFill>
                  <a:schemeClr val="bg1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MS 2.yy eski bir </a:t>
            </a:r>
            <a:r>
              <a:rPr lang="tr-TR" sz="2400" dirty="0" err="1">
                <a:solidFill>
                  <a:schemeClr val="bg1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Buddhist</a:t>
            </a:r>
            <a:r>
              <a:rPr lang="tr-TR" sz="2400" dirty="0">
                <a:solidFill>
                  <a:schemeClr val="bg1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 </a:t>
            </a:r>
            <a:r>
              <a:rPr lang="tr-TR" sz="2400" dirty="0" err="1">
                <a:solidFill>
                  <a:schemeClr val="bg1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stūpayı</a:t>
            </a:r>
            <a:r>
              <a:rPr lang="tr-TR" sz="2400" dirty="0">
                <a:solidFill>
                  <a:schemeClr val="bg1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 araştıran bir arkeolog, denize yaklaşık 338 km uzaklıkta daha eski ve daha önemli bir yerleşim yerinin toprağın altında olduğunu fark etti. </a:t>
            </a:r>
            <a:endParaRPr lang="tr-TR" sz="2400" dirty="0">
              <a:solidFill>
                <a:schemeClr val="bg1"/>
              </a:solidFill>
              <a:effectLst/>
              <a:latin typeface="Comic Sans MS" panose="030F0702030302020204" pitchFamily="66" charset="0"/>
              <a:ea typeface="Calibri" panose="020F0502020204030204" pitchFamily="34" charset="0"/>
              <a:cs typeface="Mangal" panose="02040503050203030202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072411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75203F66-FF9E-4D23-8E1D-D4A1E03C2577}"/>
              </a:ext>
            </a:extLst>
          </p:cNvPr>
          <p:cNvSpPr/>
          <p:nvPr/>
        </p:nvSpPr>
        <p:spPr>
          <a:xfrm>
            <a:off x="2374900" y="2006601"/>
            <a:ext cx="6083300" cy="22457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tr-TR" sz="2400" dirty="0" err="1">
                <a:solidFill>
                  <a:schemeClr val="bg1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Harappa’nın</a:t>
            </a:r>
            <a:r>
              <a:rPr lang="tr-TR" sz="2400" dirty="0">
                <a:solidFill>
                  <a:schemeClr val="bg1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 aksine </a:t>
            </a:r>
            <a:r>
              <a:rPr lang="tr-TR" sz="2400" dirty="0" err="1">
                <a:solidFill>
                  <a:schemeClr val="bg1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Mohenco-daro</a:t>
            </a:r>
            <a:r>
              <a:rPr lang="tr-TR" sz="2400" dirty="0">
                <a:solidFill>
                  <a:schemeClr val="bg1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 bozulmamıştı ve </a:t>
            </a:r>
            <a:r>
              <a:rPr lang="tr-TR" sz="2400" dirty="0" err="1">
                <a:solidFill>
                  <a:schemeClr val="bg1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Sir</a:t>
            </a:r>
            <a:r>
              <a:rPr lang="tr-TR" sz="2400" dirty="0">
                <a:solidFill>
                  <a:schemeClr val="bg1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 John Marshall ve ekibi, tarihin yeniden yazılacağı bir kazıya başladılar.</a:t>
            </a: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6620575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2FFD7797-E427-4AF4-9CE4-3B09DE0DB845}"/>
              </a:ext>
            </a:extLst>
          </p:cNvPr>
          <p:cNvSpPr/>
          <p:nvPr/>
        </p:nvSpPr>
        <p:spPr>
          <a:xfrm>
            <a:off x="2844800" y="1905000"/>
            <a:ext cx="6299200" cy="39090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tr-TR" sz="2400" dirty="0">
                <a:solidFill>
                  <a:schemeClr val="bg1"/>
                </a:solidFill>
                <a:latin typeface="Comic Sans MS" panose="030F0702030302020204" pitchFamily="66" charset="0"/>
                <a:ea typeface="Calibri" panose="020F0502020204030204" pitchFamily="34" charset="0"/>
              </a:rPr>
              <a:t>Bu medeniyetin </a:t>
            </a:r>
            <a:r>
              <a:rPr lang="tr-TR" sz="2400" dirty="0" err="1">
                <a:solidFill>
                  <a:schemeClr val="bg1"/>
                </a:solidFill>
                <a:latin typeface="Comic Sans MS" panose="030F0702030302020204" pitchFamily="66" charset="0"/>
                <a:ea typeface="Calibri" panose="020F0502020204030204" pitchFamily="34" charset="0"/>
              </a:rPr>
              <a:t>Mohenco-daro</a:t>
            </a:r>
            <a:r>
              <a:rPr lang="tr-TR" sz="2400" dirty="0">
                <a:solidFill>
                  <a:schemeClr val="bg1"/>
                </a:solidFill>
                <a:latin typeface="Comic Sans MS" panose="030F0702030302020204" pitchFamily="66" charset="0"/>
                <a:ea typeface="Calibri" panose="020F0502020204030204" pitchFamily="34" charset="0"/>
              </a:rPr>
              <a:t> ve </a:t>
            </a:r>
            <a:r>
              <a:rPr lang="tr-TR" sz="2400" dirty="0" err="1">
                <a:solidFill>
                  <a:schemeClr val="bg1"/>
                </a:solidFill>
                <a:latin typeface="Comic Sans MS" panose="030F0702030302020204" pitchFamily="66" charset="0"/>
                <a:ea typeface="Calibri" panose="020F0502020204030204" pitchFamily="34" charset="0"/>
              </a:rPr>
              <a:t>Harappa</a:t>
            </a:r>
            <a:r>
              <a:rPr lang="tr-TR" sz="2400" dirty="0">
                <a:solidFill>
                  <a:schemeClr val="bg1"/>
                </a:solidFill>
                <a:latin typeface="Comic Sans MS" panose="030F0702030302020204" pitchFamily="66" charset="0"/>
                <a:ea typeface="Calibri" panose="020F0502020204030204" pitchFamily="34" charset="0"/>
              </a:rPr>
              <a:t> olmak üzere iki önemli şehri vardı. En büyük yerleşim yeri olan </a:t>
            </a:r>
            <a:r>
              <a:rPr lang="tr-TR" sz="2400" dirty="0" err="1">
                <a:solidFill>
                  <a:schemeClr val="bg1"/>
                </a:solidFill>
                <a:latin typeface="Comic Sans MS" panose="030F0702030302020204" pitchFamily="66" charset="0"/>
                <a:ea typeface="Calibri" panose="020F0502020204030204" pitchFamily="34" charset="0"/>
              </a:rPr>
              <a:t>Mohenco-daro’nun</a:t>
            </a:r>
            <a:r>
              <a:rPr lang="tr-TR" sz="2400" dirty="0">
                <a:solidFill>
                  <a:schemeClr val="bg1"/>
                </a:solidFill>
                <a:latin typeface="Comic Sans MS" panose="030F0702030302020204" pitchFamily="66" charset="0"/>
                <a:ea typeface="Calibri" panose="020F0502020204030204" pitchFamily="34" charset="0"/>
              </a:rPr>
              <a:t> yaklaşık olarak 35 000 sakini olduğu tahmin edilmektedir aynı durum </a:t>
            </a:r>
            <a:r>
              <a:rPr lang="tr-TR" sz="2400" dirty="0" err="1">
                <a:solidFill>
                  <a:schemeClr val="bg1"/>
                </a:solidFill>
                <a:latin typeface="Comic Sans MS" panose="030F0702030302020204" pitchFamily="66" charset="0"/>
                <a:ea typeface="Calibri" panose="020F0502020204030204" pitchFamily="34" charset="0"/>
              </a:rPr>
              <a:t>Harappa</a:t>
            </a:r>
            <a:r>
              <a:rPr lang="tr-TR" sz="2400" dirty="0">
                <a:solidFill>
                  <a:schemeClr val="bg1"/>
                </a:solidFill>
                <a:latin typeface="Comic Sans MS" panose="030F0702030302020204" pitchFamily="66" charset="0"/>
                <a:ea typeface="Calibri" panose="020F0502020204030204" pitchFamily="34" charset="0"/>
              </a:rPr>
              <a:t> içinde geçerliydi. Her iki yerleşim yerinin de gelişmiş bir şehir planı vardı. </a:t>
            </a:r>
            <a:endParaRPr lang="tr-TR" sz="2400" dirty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138002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2B5386B7-64A6-40B5-9342-44EA9E70F7DE}"/>
              </a:ext>
            </a:extLst>
          </p:cNvPr>
          <p:cNvSpPr/>
          <p:nvPr/>
        </p:nvSpPr>
        <p:spPr>
          <a:xfrm>
            <a:off x="2286000" y="1079500"/>
            <a:ext cx="6858000" cy="33550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tr-TR" sz="2400" dirty="0" err="1">
                <a:solidFill>
                  <a:schemeClr val="bg1"/>
                </a:solidFill>
                <a:latin typeface="Comic Sans MS" panose="030F0702030302020204" pitchFamily="66" charset="0"/>
                <a:ea typeface="Calibri" panose="020F0502020204030204" pitchFamily="34" charset="0"/>
              </a:rPr>
              <a:t>Mohenco-daro</a:t>
            </a:r>
            <a:r>
              <a:rPr lang="tr-TR" sz="2400" dirty="0">
                <a:solidFill>
                  <a:schemeClr val="bg1"/>
                </a:solidFill>
                <a:latin typeface="Comic Sans MS" panose="030F0702030302020204" pitchFamily="66" charset="0"/>
                <a:ea typeface="Calibri" panose="020F0502020204030204" pitchFamily="34" charset="0"/>
              </a:rPr>
              <a:t> da fırınlanmış tuğlayla inşa edilmiş binalar müthiş bloklarla yaklaşık 180 m ile 360 m  halinde kümelenmişlerdi. Ana caddeleri yaklaşık 10 m genişliğindeydi. Kuzey-güney yönünden kesişen ikinci yollarla, doğu-batı yönünden kesişen yollarla dik açılıydı </a:t>
            </a:r>
            <a:endParaRPr lang="tr-TR" sz="2400" dirty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605382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AD792A1A-0BCF-423D-A0E3-ECDDE2E85A8C}"/>
              </a:ext>
            </a:extLst>
          </p:cNvPr>
          <p:cNvSpPr/>
          <p:nvPr/>
        </p:nvSpPr>
        <p:spPr>
          <a:xfrm>
            <a:off x="2095500" y="1244600"/>
            <a:ext cx="7048500" cy="33550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tr-TR" sz="2400" dirty="0">
                <a:solidFill>
                  <a:schemeClr val="bg1"/>
                </a:solidFill>
                <a:latin typeface="Comic Sans MS" panose="030F0702030302020204" pitchFamily="66" charset="0"/>
                <a:ea typeface="Calibri" panose="020F0502020204030204" pitchFamily="34" charset="0"/>
              </a:rPr>
              <a:t>Müthiş bloklar arasındaki mahalleler yollara dik açılarla uzanan 1,5  ile 3 m genişliğinde caddeleri dik olarak kesiyordu. Bu yollar sık sık küçük keskin açılı köşelerle kesilirdi ve birçok kere ağızları taş kapakla kaplı kanalizasyon hattı içerirlerdi. </a:t>
            </a:r>
            <a:endParaRPr lang="tr-TR" sz="2400" dirty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116087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7DF83267-1DB2-41ED-8511-EF3996E4A0EB}"/>
              </a:ext>
            </a:extLst>
          </p:cNvPr>
          <p:cNvSpPr/>
          <p:nvPr/>
        </p:nvSpPr>
        <p:spPr>
          <a:xfrm>
            <a:off x="3048000" y="2828836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tr-TR" dirty="0"/>
          </a:p>
        </p:txBody>
      </p:sp>
      <p:sp>
        <p:nvSpPr>
          <p:cNvPr id="3" name="Dikdörtgen 2">
            <a:extLst>
              <a:ext uri="{FF2B5EF4-FFF2-40B4-BE49-F238E27FC236}">
                <a16:creationId xmlns:a16="http://schemas.microsoft.com/office/drawing/2014/main" id="{23198E7E-85CC-4039-8788-A06101DB25BA}"/>
              </a:ext>
            </a:extLst>
          </p:cNvPr>
          <p:cNvSpPr/>
          <p:nvPr/>
        </p:nvSpPr>
        <p:spPr>
          <a:xfrm>
            <a:off x="2197100" y="673101"/>
            <a:ext cx="6946900" cy="43396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tr-TR" sz="2400" dirty="0" err="1">
                <a:solidFill>
                  <a:schemeClr val="bg1"/>
                </a:solidFill>
                <a:latin typeface="Comic Sans MS" panose="030F0702030302020204" pitchFamily="66" charset="0"/>
                <a:ea typeface="Calibri" panose="020F0502020204030204" pitchFamily="34" charset="0"/>
              </a:rPr>
              <a:t>Harappan</a:t>
            </a:r>
            <a:r>
              <a:rPr lang="tr-TR" sz="2400" dirty="0">
                <a:solidFill>
                  <a:schemeClr val="bg1"/>
                </a:solidFill>
                <a:latin typeface="Comic Sans MS" panose="030F0702030302020204" pitchFamily="66" charset="0"/>
                <a:ea typeface="Calibri" panose="020F0502020204030204" pitchFamily="34" charset="0"/>
              </a:rPr>
              <a:t> bölgesindeki diğer şehirlerin en belirgin karakteri mükemmel kaleydi. </a:t>
            </a:r>
            <a:r>
              <a:rPr lang="tr-TR" sz="2400" dirty="0" err="1">
                <a:solidFill>
                  <a:schemeClr val="bg1"/>
                </a:solidFill>
                <a:latin typeface="Comic Sans MS" panose="030F0702030302020204" pitchFamily="66" charset="0"/>
                <a:ea typeface="Calibri" panose="020F0502020204030204" pitchFamily="34" charset="0"/>
              </a:rPr>
              <a:t>Mohenco-daro’da</a:t>
            </a:r>
            <a:r>
              <a:rPr lang="tr-TR" sz="2400" dirty="0">
                <a:solidFill>
                  <a:schemeClr val="bg1"/>
                </a:solidFill>
                <a:latin typeface="Comic Sans MS" panose="030F0702030302020204" pitchFamily="66" charset="0"/>
                <a:ea typeface="Calibri" panose="020F0502020204030204" pitchFamily="34" charset="0"/>
              </a:rPr>
              <a:t>, heybetli, alt şehrin yaklaşık 13 m üzerinde yükselen çamurla karıştırılmış toprak bir set vardı. </a:t>
            </a:r>
          </a:p>
          <a:p>
            <a:pPr algn="ctr">
              <a:lnSpc>
                <a:spcPct val="150000"/>
              </a:lnSpc>
            </a:pPr>
            <a:r>
              <a:rPr lang="tr-TR" sz="2400" dirty="0">
                <a:solidFill>
                  <a:schemeClr val="bg1"/>
                </a:solidFill>
                <a:latin typeface="Comic Sans MS" panose="030F0702030302020204" pitchFamily="66" charset="0"/>
                <a:ea typeface="Calibri" panose="020F0502020204030204" pitchFamily="34" charset="0"/>
              </a:rPr>
              <a:t>En belirgini Büyük Banyo olarak isimlendirilen birkaç etkileyici kalıntılar onun zirvelerindeydi. </a:t>
            </a:r>
          </a:p>
          <a:p>
            <a:pPr algn="ctr"/>
            <a:endParaRPr lang="tr-TR" sz="24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8289436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D25E1DE0-07FD-4CB5-A2B3-485EE1E95A27}"/>
              </a:ext>
            </a:extLst>
          </p:cNvPr>
          <p:cNvSpPr/>
          <p:nvPr/>
        </p:nvSpPr>
        <p:spPr>
          <a:xfrm>
            <a:off x="1930400" y="1168400"/>
            <a:ext cx="7213600" cy="33537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tr-TR" sz="2400" dirty="0">
                <a:solidFill>
                  <a:schemeClr val="bg1"/>
                </a:solidFill>
                <a:latin typeface="Comic Sans MS" panose="030F0702030302020204" pitchFamily="66" charset="0"/>
                <a:ea typeface="Calibri" panose="020F0502020204030204" pitchFamily="34" charset="0"/>
              </a:rPr>
              <a:t>Taşla döşenmiş, bir avluyla çevrelenmiş havuz yaklaşık 12 m uzunluğunda (kuzeyden güneye) 7 m genişliğinde ve yaklaşık 2.5 m derinliğindeydi. Havuza her bir köşesinden basamaklarla girilirdi ve testere ile kesilmiş tuğlalar yerleştirilmişti. Dibi su geçirmesin diye ziftle yalıtılmıştı.</a:t>
            </a:r>
            <a:endParaRPr lang="tr-TR" sz="2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09418835"/>
      </p:ext>
    </p:extLst>
  </p:cSld>
  <p:clrMapOvr>
    <a:masterClrMapping/>
  </p:clrMapOvr>
</p:sld>
</file>

<file path=ppt/theme/theme1.xml><?xml version="1.0" encoding="utf-8"?>
<a:theme xmlns:a="http://schemas.openxmlformats.org/drawingml/2006/main" name="Berlin">
  <a:themeElements>
    <a:clrScheme name="Berlin">
      <a:dk1>
        <a:sysClr val="windowText" lastClr="000000"/>
      </a:dk1>
      <a:lt1>
        <a:sysClr val="window" lastClr="FFFFFF"/>
      </a:lt1>
      <a:dk2>
        <a:srgbClr val="9D360E"/>
      </a:dk2>
      <a:lt2>
        <a:srgbClr val="E7E6E6"/>
      </a:lt2>
      <a:accent1>
        <a:srgbClr val="F09415"/>
      </a:accent1>
      <a:accent2>
        <a:srgbClr val="C1B56B"/>
      </a:accent2>
      <a:accent3>
        <a:srgbClr val="4BAF73"/>
      </a:accent3>
      <a:accent4>
        <a:srgbClr val="5AA6C0"/>
      </a:accent4>
      <a:accent5>
        <a:srgbClr val="D17DF9"/>
      </a:accent5>
      <a:accent6>
        <a:srgbClr val="FA7E5C"/>
      </a:accent6>
      <a:hlink>
        <a:srgbClr val="FFAE3E"/>
      </a:hlink>
      <a:folHlink>
        <a:srgbClr val="FCC77E"/>
      </a:folHlink>
    </a:clrScheme>
    <a:fontScheme name="Berlin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C0CBE056-4EF4-4D92-969E-947779DA7AA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Berlin</Template>
  <TotalTime>61</TotalTime>
  <Words>360</Words>
  <Application>Microsoft Office PowerPoint</Application>
  <PresentationFormat>Geniş ekran</PresentationFormat>
  <Paragraphs>16</Paragraphs>
  <Slides>10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5" baseType="lpstr">
      <vt:lpstr>Arial</vt:lpstr>
      <vt:lpstr>Comic Sans MS</vt:lpstr>
      <vt:lpstr>Times New Roman</vt:lpstr>
      <vt:lpstr>Trebuchet MS</vt:lpstr>
      <vt:lpstr>Berlin</vt:lpstr>
      <vt:lpstr> İNDUS MEDENİYETİ II 3. Hafta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İNDUS MEDENİYETİ II 3. Hafta</dc:title>
  <dc:creator>Casper</dc:creator>
  <cp:lastModifiedBy>Casper</cp:lastModifiedBy>
  <cp:revision>7</cp:revision>
  <dcterms:created xsi:type="dcterms:W3CDTF">2020-05-09T07:48:06Z</dcterms:created>
  <dcterms:modified xsi:type="dcterms:W3CDTF">2020-05-09T08:49:59Z</dcterms:modified>
</cp:coreProperties>
</file>