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5"/>
  </p:notesMasterIdLst>
  <p:sldIdLst>
    <p:sldId id="1092" r:id="rId4"/>
    <p:sldId id="1083" r:id="rId5"/>
    <p:sldId id="1093" r:id="rId6"/>
    <p:sldId id="1084" r:id="rId7"/>
    <p:sldId id="1094" r:id="rId8"/>
    <p:sldId id="1095" r:id="rId9"/>
    <p:sldId id="1096" r:id="rId10"/>
    <p:sldId id="1097" r:id="rId11"/>
    <p:sldId id="1098" r:id="rId12"/>
    <p:sldId id="1099" r:id="rId13"/>
    <p:sldId id="1091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91471" autoAdjust="0"/>
  </p:normalViewPr>
  <p:slideViewPr>
    <p:cSldViewPr snapToGrid="0">
      <p:cViewPr varScale="1">
        <p:scale>
          <a:sx n="37" d="100"/>
          <a:sy n="37" d="100"/>
        </p:scale>
        <p:origin x="608" y="4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9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513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2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206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Ölçme </a:t>
            </a: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Bilgisi </a:t>
            </a: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Türkay</a:t>
            </a: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TÜDEŞ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50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41402" y="205350"/>
            <a:ext cx="63563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Poligon </a:t>
            </a:r>
            <a:r>
              <a:rPr lang="tr-TR" sz="2400" b="1" dirty="0">
                <a:solidFill>
                  <a:srgbClr val="002060"/>
                </a:solidFill>
              </a:rPr>
              <a:t>Noktası, İstikşaf, Poligon Tesisi, </a:t>
            </a:r>
            <a:r>
              <a:rPr lang="tr-TR" sz="2400" b="1" dirty="0" err="1">
                <a:solidFill>
                  <a:srgbClr val="002060"/>
                </a:solidFill>
              </a:rPr>
              <a:t>Röperi</a:t>
            </a:r>
            <a:r>
              <a:rPr lang="tr-TR" sz="2400" b="1" dirty="0">
                <a:solidFill>
                  <a:srgbClr val="002060"/>
                </a:solidFill>
              </a:rPr>
              <a:t>, Açı Ve Kenar Ölçüsü, Uygulama Ve Hesabı</a:t>
            </a:r>
            <a:endParaRPr lang="en-US" sz="2400" b="1" dirty="0">
              <a:solidFill>
                <a:srgbClr val="002060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137" y="1962150"/>
            <a:ext cx="6181725" cy="29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9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73293" y="1113854"/>
            <a:ext cx="801245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</a:pPr>
            <a:r>
              <a:rPr lang="tr-TR" sz="1500" b="1" dirty="0"/>
              <a:t>Kaynaklar</a:t>
            </a:r>
            <a:endParaRPr lang="tr-TR" sz="1350" dirty="0"/>
          </a:p>
        </p:txBody>
      </p:sp>
      <p:sp>
        <p:nvSpPr>
          <p:cNvPr id="6" name="Dikdörtgen 5"/>
          <p:cNvSpPr/>
          <p:nvPr/>
        </p:nvSpPr>
        <p:spPr>
          <a:xfrm>
            <a:off x="782858" y="1465949"/>
            <a:ext cx="7557470" cy="3312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 Pratik Jeodezi, Prof. Dr. Erdoğan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Özbenli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Trabzon, 2001.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Bilgisi, Doç. Dr. İbrahim Koç, İstanbul, 1998.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İmar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Planı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Uygulamaları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Kentsel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Alan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Düzenlemesi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Ankara, 2019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/>
              <a:t>Bayrak, T., 2011. </a:t>
            </a:r>
            <a:r>
              <a:rPr lang="tr-TR"/>
              <a:t>Ölçme Bilgisi Ders Notları, Gümüşhane Üniversitesi.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 algn="just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tr-TR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2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866572" y="2492990"/>
            <a:ext cx="7473756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/>
              <a:t>8. Hafta</a:t>
            </a: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/>
              <a:t>Poligon </a:t>
            </a:r>
            <a:r>
              <a:rPr lang="tr-TR" sz="2400" b="1" dirty="0" smtClean="0"/>
              <a:t>Noktası, İstikşaf, Poligon Tesisi, </a:t>
            </a:r>
            <a:r>
              <a:rPr lang="tr-TR" sz="2400" b="1" dirty="0" err="1" smtClean="0"/>
              <a:t>Röperi</a:t>
            </a:r>
            <a:r>
              <a:rPr lang="tr-TR" sz="2400" b="1" dirty="0" smtClean="0"/>
              <a:t>, Açı Ve Kenar Ölçüsü, Uygulama Ve Hesabı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41402" y="205350"/>
            <a:ext cx="63563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Poligon </a:t>
            </a:r>
            <a:r>
              <a:rPr lang="tr-TR" sz="2400" b="1" dirty="0">
                <a:solidFill>
                  <a:srgbClr val="002060"/>
                </a:solidFill>
              </a:rPr>
              <a:t>Noktası, İstikşaf, Poligon Tesisi, </a:t>
            </a:r>
            <a:r>
              <a:rPr lang="tr-TR" sz="2400" b="1" dirty="0" err="1">
                <a:solidFill>
                  <a:srgbClr val="002060"/>
                </a:solidFill>
              </a:rPr>
              <a:t>Röperi</a:t>
            </a:r>
            <a:r>
              <a:rPr lang="tr-TR" sz="2400" b="1" dirty="0">
                <a:solidFill>
                  <a:srgbClr val="002060"/>
                </a:solidFill>
              </a:rPr>
              <a:t>, Açı Ve Kenar Ölçüsü, Uygulama Ve Hesabı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dirty="0"/>
              <a:t>İstikşaf: Alımı yapılacak alan ve detaylar için yeterli sayıda poligonların arazide belirlenmesidir. Büroda yapılacak bir ön </a:t>
            </a:r>
            <a:r>
              <a:rPr lang="tr-TR" dirty="0" smtClean="0"/>
              <a:t>çalışma </a:t>
            </a:r>
            <a:r>
              <a:rPr lang="tr-TR" dirty="0"/>
              <a:t>ile mevcut harita bir yardımıyla poligon noktaları belirlenir. Arazide en uygun </a:t>
            </a:r>
            <a:r>
              <a:rPr lang="tr-TR" dirty="0" smtClean="0"/>
              <a:t>görüşü </a:t>
            </a:r>
            <a:r>
              <a:rPr lang="tr-TR" dirty="0"/>
              <a:t>sağlayan noktalar </a:t>
            </a:r>
            <a:r>
              <a:rPr lang="tr-TR" dirty="0" smtClean="0"/>
              <a:t>araştırılır</a:t>
            </a:r>
            <a:r>
              <a:rPr lang="tr-TR" dirty="0"/>
              <a:t>. Alımı yapılacak detay için en uygun güzergâh belirlenir.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67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41402" y="205350"/>
            <a:ext cx="63563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Poligon </a:t>
            </a:r>
            <a:r>
              <a:rPr lang="tr-TR" sz="2400" b="1" dirty="0">
                <a:solidFill>
                  <a:srgbClr val="002060"/>
                </a:solidFill>
              </a:rPr>
              <a:t>Noktası, İstikşaf, Poligon Tesisi, </a:t>
            </a:r>
            <a:r>
              <a:rPr lang="tr-TR" sz="2400" b="1" dirty="0" err="1">
                <a:solidFill>
                  <a:srgbClr val="002060"/>
                </a:solidFill>
              </a:rPr>
              <a:t>Röperi</a:t>
            </a:r>
            <a:r>
              <a:rPr lang="tr-TR" sz="2400" b="1" dirty="0">
                <a:solidFill>
                  <a:srgbClr val="002060"/>
                </a:solidFill>
              </a:rPr>
              <a:t>, Açı Ve Kenar Ölçüsü, Uygulama Ve Hesabı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3513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</a:pPr>
            <a:r>
              <a:rPr lang="tr-TR" dirty="0" smtClean="0"/>
              <a:t>Poligon </a:t>
            </a:r>
            <a:r>
              <a:rPr lang="tr-TR" dirty="0"/>
              <a:t>güzergâhlarının </a:t>
            </a:r>
            <a:r>
              <a:rPr lang="tr-TR" dirty="0" smtClean="0"/>
              <a:t>aşağıdaki </a:t>
            </a:r>
            <a:r>
              <a:rPr lang="tr-TR" dirty="0"/>
              <a:t>özellikleri sağlaması gerekir. </a:t>
            </a:r>
            <a:endParaRPr lang="tr-TR" dirty="0" smtClean="0"/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Poligon </a:t>
            </a:r>
            <a:r>
              <a:rPr lang="tr-TR" dirty="0"/>
              <a:t>kırılma açıları </a:t>
            </a:r>
            <a:r>
              <a:rPr lang="tr-TR" dirty="0" smtClean="0"/>
              <a:t>yaklaşık </a:t>
            </a:r>
            <a:r>
              <a:rPr lang="tr-TR" dirty="0"/>
              <a:t>200g olmalıdır. </a:t>
            </a:r>
            <a:endParaRPr lang="tr-TR" dirty="0" smtClean="0"/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Poligon </a:t>
            </a:r>
            <a:r>
              <a:rPr lang="tr-TR" dirty="0"/>
              <a:t>noktaları birbirini görmelidir. </a:t>
            </a:r>
            <a:endParaRPr lang="tr-TR" dirty="0" smtClean="0"/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Kenarlar </a:t>
            </a:r>
            <a:r>
              <a:rPr lang="tr-TR" dirty="0"/>
              <a:t>çelik </a:t>
            </a:r>
            <a:r>
              <a:rPr lang="tr-TR" dirty="0" smtClean="0"/>
              <a:t>şerit </a:t>
            </a:r>
            <a:r>
              <a:rPr lang="tr-TR" dirty="0"/>
              <a:t>metre ile ölçülecekse 200 metreyi geçmemelidir. </a:t>
            </a:r>
            <a:endParaRPr lang="tr-TR" dirty="0" smtClean="0"/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Poligon işaretlerinin </a:t>
            </a:r>
            <a:r>
              <a:rPr lang="tr-TR" dirty="0"/>
              <a:t>yerleri, tesisin uzun süre tahrip olmadan kalabilmesine imkân verecek </a:t>
            </a:r>
            <a:r>
              <a:rPr lang="tr-TR" dirty="0" smtClean="0"/>
              <a:t>şekilde </a:t>
            </a:r>
            <a:r>
              <a:rPr lang="tr-TR" dirty="0"/>
              <a:t>seçilmeli. Örneğin kırsal alanda tahribi önlemek için sınırlar üzerine tesis uygundur.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9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41402" y="205350"/>
            <a:ext cx="63563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Poligon </a:t>
            </a:r>
            <a:r>
              <a:rPr lang="tr-TR" sz="2400" b="1" dirty="0">
                <a:solidFill>
                  <a:srgbClr val="002060"/>
                </a:solidFill>
              </a:rPr>
              <a:t>Noktası, İstikşaf, Poligon Tesisi, </a:t>
            </a:r>
            <a:r>
              <a:rPr lang="tr-TR" sz="2400" b="1" dirty="0" err="1">
                <a:solidFill>
                  <a:srgbClr val="002060"/>
                </a:solidFill>
              </a:rPr>
              <a:t>Röperi</a:t>
            </a:r>
            <a:r>
              <a:rPr lang="tr-TR" sz="2400" b="1" dirty="0">
                <a:solidFill>
                  <a:srgbClr val="002060"/>
                </a:solidFill>
              </a:rPr>
              <a:t>, Açı Ve Kenar Ölçüsü, Uygulama Ve Hesabı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878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</a:pPr>
            <a:r>
              <a:rPr lang="tr-TR" dirty="0"/>
              <a:t>Tesis: Poligon noktaları </a:t>
            </a:r>
            <a:r>
              <a:rPr lang="tr-TR" dirty="0" err="1"/>
              <a:t>yumuĢak</a:t>
            </a:r>
            <a:r>
              <a:rPr lang="tr-TR" dirty="0"/>
              <a:t> (toprak, çakıl) ve sert zeminlere (asfalt, kaya) beton, çivi ve ya boru </a:t>
            </a:r>
            <a:r>
              <a:rPr lang="tr-TR" dirty="0" err="1"/>
              <a:t>Ģeklinde</a:t>
            </a:r>
            <a:r>
              <a:rPr lang="tr-TR" dirty="0"/>
              <a:t> tesis edilirler.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44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41402" y="205350"/>
            <a:ext cx="63563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Poligon </a:t>
            </a:r>
            <a:r>
              <a:rPr lang="tr-TR" sz="2400" b="1" dirty="0">
                <a:solidFill>
                  <a:srgbClr val="002060"/>
                </a:solidFill>
              </a:rPr>
              <a:t>Noktası, İstikşaf, Poligon Tesisi, </a:t>
            </a:r>
            <a:r>
              <a:rPr lang="tr-TR" sz="2400" b="1" dirty="0" err="1">
                <a:solidFill>
                  <a:srgbClr val="002060"/>
                </a:solidFill>
              </a:rPr>
              <a:t>Röperi</a:t>
            </a:r>
            <a:r>
              <a:rPr lang="tr-TR" sz="2400" b="1" dirty="0">
                <a:solidFill>
                  <a:srgbClr val="002060"/>
                </a:solidFill>
              </a:rPr>
              <a:t>, Açı Ve Kenar Ölçüsü, Uygulama Ve Hesabı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2540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</a:pPr>
            <a:r>
              <a:rPr lang="tr-TR" dirty="0" err="1"/>
              <a:t>Röper</a:t>
            </a:r>
            <a:r>
              <a:rPr lang="tr-TR" dirty="0"/>
              <a:t>: Poligon noktalarının arazide arandığında kolayca bulunabilmesi veya tahrip edildiğinde yeniden tesis edilebilmesi (ihya) amacı ile yapılır. </a:t>
            </a:r>
            <a:r>
              <a:rPr lang="tr-TR" dirty="0" err="1"/>
              <a:t>Röper</a:t>
            </a:r>
            <a:r>
              <a:rPr lang="tr-TR" dirty="0"/>
              <a:t>, poligon noktalarının çevrede seçilen en az üç noktaya olan uzaklıklarının ölçülmesi ve krokisinin çizilmesi </a:t>
            </a:r>
            <a:r>
              <a:rPr lang="tr-TR" dirty="0" err="1"/>
              <a:t>iĢlemidir</a:t>
            </a:r>
            <a:r>
              <a:rPr lang="tr-TR" dirty="0"/>
              <a:t>. Çevrede seçilen noktaların </a:t>
            </a:r>
            <a:r>
              <a:rPr lang="tr-TR" dirty="0" err="1"/>
              <a:t>değiĢmez</a:t>
            </a:r>
            <a:r>
              <a:rPr lang="tr-TR" dirty="0"/>
              <a:t> nokta olmasına dikkat edilmelidir. </a:t>
            </a:r>
            <a:r>
              <a:rPr lang="tr-TR" dirty="0" err="1"/>
              <a:t>Röper</a:t>
            </a:r>
            <a:r>
              <a:rPr lang="tr-TR" dirty="0"/>
              <a:t> uzunlukları 20 m den fazla olmamalıdır. </a:t>
            </a:r>
            <a:r>
              <a:rPr lang="tr-TR" dirty="0" err="1"/>
              <a:t>Röper</a:t>
            </a:r>
            <a:r>
              <a:rPr lang="tr-TR" dirty="0"/>
              <a:t> </a:t>
            </a:r>
            <a:r>
              <a:rPr lang="tr-TR" dirty="0" err="1"/>
              <a:t>iĢlemi</a:t>
            </a:r>
            <a:r>
              <a:rPr lang="tr-TR" dirty="0"/>
              <a:t> için mutlaka bir </a:t>
            </a:r>
            <a:r>
              <a:rPr lang="tr-TR" dirty="0" err="1"/>
              <a:t>röper</a:t>
            </a:r>
            <a:r>
              <a:rPr lang="tr-TR" dirty="0"/>
              <a:t> krokisi hazırlanmalıdır.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42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41402" y="205350"/>
            <a:ext cx="63563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Poligon </a:t>
            </a:r>
            <a:r>
              <a:rPr lang="tr-TR" sz="2400" b="1" dirty="0">
                <a:solidFill>
                  <a:srgbClr val="002060"/>
                </a:solidFill>
              </a:rPr>
              <a:t>Noktası, İstikşaf, Poligon Tesisi, </a:t>
            </a:r>
            <a:r>
              <a:rPr lang="tr-TR" sz="2400" b="1" dirty="0" err="1">
                <a:solidFill>
                  <a:srgbClr val="002060"/>
                </a:solidFill>
              </a:rPr>
              <a:t>Röperi</a:t>
            </a:r>
            <a:r>
              <a:rPr lang="tr-TR" sz="2400" b="1" dirty="0">
                <a:solidFill>
                  <a:srgbClr val="002060"/>
                </a:solidFill>
              </a:rPr>
              <a:t>, Açı Ve Kenar Ölçüsü, Uygulama Ve Hesabı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1709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</a:pPr>
            <a:r>
              <a:rPr lang="tr-TR" dirty="0"/>
              <a:t>Poligon ölçmeleri: Kenarlar çelik </a:t>
            </a:r>
            <a:r>
              <a:rPr lang="tr-TR" dirty="0" err="1"/>
              <a:t>Ģerit</a:t>
            </a:r>
            <a:r>
              <a:rPr lang="tr-TR" dirty="0"/>
              <a:t> metre ile ölçülecekse 200 metreyi geçmemelidir. Kenar ölçüleri </a:t>
            </a:r>
            <a:r>
              <a:rPr lang="tr-TR" dirty="0" err="1"/>
              <a:t>gidiĢ-dönüĢ</a:t>
            </a:r>
            <a:r>
              <a:rPr lang="tr-TR" dirty="0"/>
              <a:t> olarak yapılır. Engebeli arazilerde iki </a:t>
            </a:r>
            <a:r>
              <a:rPr lang="tr-TR" dirty="0" err="1"/>
              <a:t>gidiĢ</a:t>
            </a:r>
            <a:r>
              <a:rPr lang="tr-TR" dirty="0"/>
              <a:t> yapılır. </a:t>
            </a:r>
            <a:r>
              <a:rPr lang="tr-TR" dirty="0" err="1"/>
              <a:t>Ġki</a:t>
            </a:r>
            <a:r>
              <a:rPr lang="tr-TR" dirty="0"/>
              <a:t> ölçünün ortalaması kenar ölçüsü olarak alınır. Poligon kırılma açıları silsile yöntemiyle okunur.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58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41402" y="205350"/>
            <a:ext cx="63563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Poligon </a:t>
            </a:r>
            <a:r>
              <a:rPr lang="tr-TR" sz="2400" b="1" dirty="0">
                <a:solidFill>
                  <a:srgbClr val="002060"/>
                </a:solidFill>
              </a:rPr>
              <a:t>Noktası, İstikşaf, Poligon Tesisi, </a:t>
            </a:r>
            <a:r>
              <a:rPr lang="tr-TR" sz="2400" b="1" dirty="0" err="1">
                <a:solidFill>
                  <a:srgbClr val="002060"/>
                </a:solidFill>
              </a:rPr>
              <a:t>Röperi</a:t>
            </a:r>
            <a:r>
              <a:rPr lang="tr-TR" sz="2400" b="1" dirty="0">
                <a:solidFill>
                  <a:srgbClr val="002060"/>
                </a:solidFill>
              </a:rPr>
              <a:t>, Açı Ve Kenar Ölçüsü, Uygulama Ve Hesabı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</a:pPr>
            <a:r>
              <a:rPr lang="tr-TR" dirty="0"/>
              <a:t>Poligon ölçmeleri: Kenarlar çelik </a:t>
            </a:r>
            <a:r>
              <a:rPr lang="tr-TR" dirty="0" smtClean="0"/>
              <a:t>şerit </a:t>
            </a:r>
            <a:r>
              <a:rPr lang="tr-TR" dirty="0"/>
              <a:t>metre ile ölçülecekse 200 metreyi geçmemelidir. Kenar ölçüleri </a:t>
            </a:r>
            <a:r>
              <a:rPr lang="tr-TR" dirty="0" smtClean="0"/>
              <a:t>gidiş-dönüş </a:t>
            </a:r>
            <a:r>
              <a:rPr lang="tr-TR" dirty="0"/>
              <a:t>olarak yapılır. Engebeli arazilerde iki </a:t>
            </a:r>
            <a:r>
              <a:rPr lang="tr-TR" dirty="0" smtClean="0"/>
              <a:t>gidiş </a:t>
            </a:r>
            <a:r>
              <a:rPr lang="tr-TR" dirty="0"/>
              <a:t>yapılır. İ</a:t>
            </a:r>
            <a:r>
              <a:rPr lang="tr-TR" dirty="0" smtClean="0"/>
              <a:t>ki </a:t>
            </a:r>
            <a:r>
              <a:rPr lang="tr-TR" dirty="0"/>
              <a:t>ölçünün ortalaması kenar ölçüsü olarak alınır. Poligon kırılma açıları silsile yöntemiyle okunur.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49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41402" y="205350"/>
            <a:ext cx="63563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Poligon </a:t>
            </a:r>
            <a:r>
              <a:rPr lang="tr-TR" sz="2400" b="1" dirty="0">
                <a:solidFill>
                  <a:srgbClr val="002060"/>
                </a:solidFill>
              </a:rPr>
              <a:t>Noktası, İstikşaf, Poligon Tesisi, </a:t>
            </a:r>
            <a:r>
              <a:rPr lang="tr-TR" sz="2400" b="1" dirty="0" err="1">
                <a:solidFill>
                  <a:srgbClr val="002060"/>
                </a:solidFill>
              </a:rPr>
              <a:t>Röperi</a:t>
            </a:r>
            <a:r>
              <a:rPr lang="tr-TR" sz="2400" b="1" dirty="0">
                <a:solidFill>
                  <a:srgbClr val="002060"/>
                </a:solidFill>
              </a:rPr>
              <a:t>, Açı Ve Kenar Ölçüsü, Uygulama Ve Hesabı</a:t>
            </a:r>
            <a:endParaRPr lang="en-US" sz="2400" b="1" dirty="0">
              <a:solidFill>
                <a:srgbClr val="002060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512" y="2085975"/>
            <a:ext cx="5514975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09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12756</TotalTime>
  <Words>530</Words>
  <Application>Microsoft Office PowerPoint</Application>
  <PresentationFormat>Ekran Gösterisi (4:3)</PresentationFormat>
  <Paragraphs>31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Yeşim Aliefendioğlu</cp:lastModifiedBy>
  <cp:revision>832</cp:revision>
  <cp:lastPrinted>2016-10-24T07:53:35Z</cp:lastPrinted>
  <dcterms:created xsi:type="dcterms:W3CDTF">2016-09-18T09:35:24Z</dcterms:created>
  <dcterms:modified xsi:type="dcterms:W3CDTF">2020-03-06T13:16:40Z</dcterms:modified>
</cp:coreProperties>
</file>