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0" r:id="rId4"/>
    <p:sldId id="259" r:id="rId5"/>
    <p:sldId id="260" r:id="rId6"/>
    <p:sldId id="261" r:id="rId7"/>
    <p:sldId id="262" r:id="rId8"/>
    <p:sldId id="27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err="1" smtClean="0"/>
              <a:t>neo</a:t>
            </a:r>
            <a:r>
              <a:rPr lang="tr-TR" dirty="0" smtClean="0"/>
              <a:t>-klasik örgüt teorisi</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a:t>7</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smtClean="0"/>
              <a:t/>
            </a:r>
            <a:br>
              <a:rPr lang="tr-TR" dirty="0" smtClean="0"/>
            </a:br>
            <a:endParaRPr lang="tr-TR" sz="3100" dirty="0"/>
          </a:p>
        </p:txBody>
      </p:sp>
      <p:sp>
        <p:nvSpPr>
          <p:cNvPr id="3" name="İçerik Yer Tutucusu 2"/>
          <p:cNvSpPr>
            <a:spLocks noGrp="1"/>
          </p:cNvSpPr>
          <p:nvPr>
            <p:ph idx="1"/>
          </p:nvPr>
        </p:nvSpPr>
        <p:spPr>
          <a:xfrm>
            <a:off x="1451578" y="2078794"/>
            <a:ext cx="9603275" cy="3450613"/>
          </a:xfrm>
        </p:spPr>
        <p:txBody>
          <a:bodyPr>
            <a:normAutofit fontScale="25000" lnSpcReduction="20000"/>
          </a:bodyPr>
          <a:lstStyle/>
          <a:p>
            <a:pPr marL="0" indent="0">
              <a:buNone/>
            </a:pPr>
            <a:endParaRPr lang="tr-TR" dirty="0"/>
          </a:p>
          <a:p>
            <a:r>
              <a:rPr lang="tr-TR" sz="6400" dirty="0"/>
              <a:t>Klasik anlayış döneminde çokça eleştirilmişse de 1930’ </a:t>
            </a:r>
            <a:r>
              <a:rPr lang="tr-TR" sz="6400" dirty="0" err="1"/>
              <a:t>lara</a:t>
            </a:r>
            <a:r>
              <a:rPr lang="tr-TR" sz="6400" dirty="0"/>
              <a:t> kadar işletmelere yol gösteren tek anlayış olarak kalmıştır. Ancak o yıllarda ekonomik değişimler ve teknolojik gelişmeler işletmelerin boyutlarının artmasına sebep olmuştur. Bu durum işletmeler arası birleşmelerinde artmasına yol açmıştır. İşletmeler büyüdükçe yönetimde daha komplike bir hal almış merkezcil yönetim anlayışı yetersiz kalmaya başlamış yöneticiler bir kaos içine düşmüşlerdir. Bu yönde gelişmeler sürürken insanlarda daha bilinçlenmiş ve seviyeleri artmıştır. Artık klasik teori tıkanmış sorunlara cevap veremez olmuştur. 1929’ da yaşanan ekonomik krizle iyice çöken işletmeler yeni yönetim arayışlarına girmişlerdir. Durum böyleyken yeni bir yönetim anlayışı ortaya çıkmış ve döneme hakim olmuştur. Bu anlayışa Neo-klasik ( Yeni Klasik ) Yönetim Anlayışı denmiştir. </a:t>
            </a:r>
            <a:r>
              <a:rPr lang="tr-TR" sz="6400" dirty="0" err="1"/>
              <a:t>Neoklasik</a:t>
            </a:r>
            <a:r>
              <a:rPr lang="tr-TR" sz="6400" dirty="0"/>
              <a:t> yaklaşım, yönetime yepyeni ilkeler koymaktan ziyade klasik yönetimin boşluk ve eksikliklerini tamamlayıcı mahiyette bir anlayıştır. Klasik yönetimde eksik olan insanın duygu ve düşünceleri doğrultusunda hareket ettiği gerçeği </a:t>
            </a:r>
            <a:r>
              <a:rPr lang="tr-TR" sz="6400" dirty="0" err="1"/>
              <a:t>neoklasik</a:t>
            </a:r>
            <a:r>
              <a:rPr lang="tr-TR" sz="6400" dirty="0"/>
              <a:t> yönetimin başlıca dayanağıdır. </a:t>
            </a:r>
            <a:r>
              <a:rPr lang="tr-TR" sz="6400" dirty="0" err="1"/>
              <a:t>Neoklasizmin</a:t>
            </a:r>
            <a:r>
              <a:rPr lang="tr-TR" sz="6400" dirty="0"/>
              <a:t> öncüsü kabul edilen </a:t>
            </a:r>
            <a:r>
              <a:rPr lang="tr-TR" sz="6400" dirty="0" err="1"/>
              <a:t>Elton</a:t>
            </a:r>
            <a:r>
              <a:rPr lang="tr-TR" sz="6400" dirty="0"/>
              <a:t> MAYO işçilere daha fazla anlayış gösterildiği taktirde endüstriyel işletmelerin daha çok kazanç sağlayacağını savunarak, o dönem için devrim sayılacak bir insan yaklaşımı ortaya koymuştur.</a:t>
            </a:r>
          </a:p>
          <a:p>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
            </a:r>
            <a:br>
              <a:rPr lang="tr-TR" dirty="0"/>
            </a:br>
            <a:r>
              <a:rPr lang="tr-TR" dirty="0"/>
              <a:t>HAWTHORNE ARAŞTIRMALARI </a:t>
            </a:r>
            <a:br>
              <a:rPr lang="tr-TR" dirty="0"/>
            </a:br>
            <a:endParaRPr lang="tr-TR" dirty="0"/>
          </a:p>
        </p:txBody>
      </p:sp>
      <p:sp>
        <p:nvSpPr>
          <p:cNvPr id="3" name="İçerik Yer Tutucusu 2"/>
          <p:cNvSpPr>
            <a:spLocks noGrp="1"/>
          </p:cNvSpPr>
          <p:nvPr>
            <p:ph idx="1"/>
          </p:nvPr>
        </p:nvSpPr>
        <p:spPr>
          <a:xfrm>
            <a:off x="1451579" y="2047263"/>
            <a:ext cx="9603275" cy="3450613"/>
          </a:xfrm>
        </p:spPr>
        <p:txBody>
          <a:bodyPr>
            <a:noAutofit/>
          </a:bodyPr>
          <a:lstStyle/>
          <a:p>
            <a:pPr marL="0" indent="0">
              <a:buNone/>
            </a:pPr>
            <a:endParaRPr lang="tr-TR" sz="1600" dirty="0"/>
          </a:p>
          <a:p>
            <a:pPr marL="0" indent="0">
              <a:buNone/>
            </a:pPr>
            <a:r>
              <a:rPr lang="tr-TR" sz="1600" dirty="0"/>
              <a:t>1924 yılında Western Elektrik şirketi </a:t>
            </a:r>
            <a:r>
              <a:rPr lang="tr-TR" sz="1600" dirty="0" err="1"/>
              <a:t>Hawthorne</a:t>
            </a:r>
            <a:r>
              <a:rPr lang="tr-TR" sz="1600" dirty="0"/>
              <a:t> fabrikasında üretimi arttırmayı amaçlayarak araştırma yapma kararı almış ve Harvard Üniversitesi’yle birlikte çalışmalara başlanmıştır. Bu araştırmalar 1924’de başlamış fakat sonuçları 1930’larda alınmıştır. Bu çalışmalar başlangıçta klasik teorinin bir nevi uygulaması olarak başlamıştır. Araştırmacılar, yaptıkları varsayımların klasik teoriye uygun sonuçlar vereceğinden yola çıkmış fakat sonuçlar hiçte bekleneni vermemiştir. Bunun üzerine araştırmacılar yönetimde yeni yaklaşımlara yönelmiş bu durum insan ilişkileri yaklaşımı ve </a:t>
            </a:r>
            <a:r>
              <a:rPr lang="tr-TR" sz="1600" dirty="0" err="1"/>
              <a:t>neoklasik</a:t>
            </a:r>
            <a:r>
              <a:rPr lang="tr-TR" sz="1600" dirty="0"/>
              <a:t> teorinin doğuşunu hazırlamıştır. Söz konusu araştırmalar altı kısımdan oluşmuştur ; </a:t>
            </a:r>
          </a:p>
        </p:txBody>
      </p:sp>
    </p:spTree>
    <p:extLst>
      <p:ext uri="{BB962C8B-B14F-4D97-AF65-F5344CB8AC3E}">
        <p14:creationId xmlns:p14="http://schemas.microsoft.com/office/powerpoint/2010/main" val="393165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a:t>HAWTHORNE ARAŞTIRMALARI </a:t>
            </a:r>
            <a:endParaRPr lang="tr-TR" sz="2800" dirty="0"/>
          </a:p>
        </p:txBody>
      </p:sp>
      <p:sp>
        <p:nvSpPr>
          <p:cNvPr id="3" name="İçerik Yer Tutucusu 2"/>
          <p:cNvSpPr>
            <a:spLocks noGrp="1"/>
          </p:cNvSpPr>
          <p:nvPr>
            <p:ph idx="1"/>
          </p:nvPr>
        </p:nvSpPr>
        <p:spPr>
          <a:xfrm>
            <a:off x="1451579" y="1994711"/>
            <a:ext cx="9603275" cy="3450613"/>
          </a:xfrm>
        </p:spPr>
        <p:txBody>
          <a:bodyPr>
            <a:noAutofit/>
          </a:bodyPr>
          <a:lstStyle/>
          <a:p>
            <a:endParaRPr lang="tr-TR" sz="1600" dirty="0"/>
          </a:p>
          <a:p>
            <a:r>
              <a:rPr lang="tr-TR" sz="1600" dirty="0"/>
              <a:t>1.	Işıklandırma deneyleri </a:t>
            </a:r>
          </a:p>
          <a:p>
            <a:r>
              <a:rPr lang="tr-TR" sz="1600" dirty="0"/>
              <a:t>2.	I. Role montaj odası deneyi </a:t>
            </a:r>
          </a:p>
          <a:p>
            <a:r>
              <a:rPr lang="tr-TR" sz="1600" dirty="0"/>
              <a:t>3.	II. Role montaj odası deneyi </a:t>
            </a:r>
          </a:p>
          <a:p>
            <a:r>
              <a:rPr lang="tr-TR" sz="1600" dirty="0"/>
              <a:t>4.	Mika yarma test odası deneyi </a:t>
            </a:r>
          </a:p>
          <a:p>
            <a:r>
              <a:rPr lang="tr-TR" sz="1600" dirty="0"/>
              <a:t>5.	Mülakat programı </a:t>
            </a:r>
          </a:p>
          <a:p>
            <a:r>
              <a:rPr lang="tr-TR" sz="1600" dirty="0"/>
              <a:t>6.	Seri bağlama gözlem odası deneyi </a:t>
            </a:r>
          </a:p>
          <a:p>
            <a:pPr marL="0" indent="0">
              <a:buNone/>
            </a:pPr>
            <a:endParaRPr lang="tr-TR" sz="1600" dirty="0"/>
          </a:p>
        </p:txBody>
      </p:sp>
    </p:spTree>
    <p:extLst>
      <p:ext uri="{BB962C8B-B14F-4D97-AF65-F5344CB8AC3E}">
        <p14:creationId xmlns:p14="http://schemas.microsoft.com/office/powerpoint/2010/main" val="86347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25517"/>
            <a:ext cx="9603275" cy="1328237"/>
          </a:xfrm>
        </p:spPr>
        <p:txBody>
          <a:bodyPr>
            <a:normAutofit/>
          </a:bodyPr>
          <a:lstStyle/>
          <a:p>
            <a:pPr algn="ctr"/>
            <a:r>
              <a:rPr lang="tr-TR" dirty="0" smtClean="0"/>
              <a:t/>
            </a:r>
            <a:br>
              <a:rPr lang="tr-TR" dirty="0" smtClean="0"/>
            </a:br>
            <a:r>
              <a:rPr lang="tr-TR" sz="2800" dirty="0"/>
              <a:t>HAWTHORNE ARAŞTIRMALARININ SONUÇLARI </a:t>
            </a:r>
            <a:endParaRPr lang="tr-TR" sz="2700" dirty="0"/>
          </a:p>
        </p:txBody>
      </p:sp>
      <p:sp>
        <p:nvSpPr>
          <p:cNvPr id="3" name="İçerik Yer Tutucusu 2"/>
          <p:cNvSpPr>
            <a:spLocks noGrp="1"/>
          </p:cNvSpPr>
          <p:nvPr>
            <p:ph idx="1"/>
          </p:nvPr>
        </p:nvSpPr>
        <p:spPr>
          <a:xfrm>
            <a:off x="1525152" y="2078794"/>
            <a:ext cx="9603275" cy="3450613"/>
          </a:xfrm>
        </p:spPr>
        <p:txBody>
          <a:bodyPr>
            <a:normAutofit fontScale="62500" lnSpcReduction="20000"/>
          </a:bodyPr>
          <a:lstStyle/>
          <a:p>
            <a:pPr marL="0" indent="0" algn="just">
              <a:buNone/>
            </a:pPr>
            <a:r>
              <a:rPr lang="tr-TR" sz="3000" dirty="0" err="1" smtClean="0"/>
              <a:t>Hawthorne</a:t>
            </a:r>
            <a:r>
              <a:rPr lang="tr-TR" sz="3000" dirty="0" smtClean="0"/>
              <a:t> </a:t>
            </a:r>
            <a:r>
              <a:rPr lang="tr-TR" sz="3000" dirty="0"/>
              <a:t>Araştırmaları sonunda klasik teoride değinilmeyen iki temel sonuca ulaşılmıştır. Ve bu sonuçlar </a:t>
            </a:r>
            <a:r>
              <a:rPr lang="tr-TR" sz="3000" dirty="0" err="1"/>
              <a:t>neoklasik</a:t>
            </a:r>
            <a:r>
              <a:rPr lang="tr-TR" sz="3000" dirty="0"/>
              <a:t> örgüt teorisinin temel unsurlarını oluşturmuştur. Daha sonralarda yapılmış olan </a:t>
            </a:r>
            <a:r>
              <a:rPr lang="tr-TR" sz="3000" dirty="0" err="1"/>
              <a:t>Yankee</a:t>
            </a:r>
            <a:r>
              <a:rPr lang="tr-TR" sz="3000" dirty="0"/>
              <a:t> City, </a:t>
            </a:r>
            <a:r>
              <a:rPr lang="tr-TR" sz="3000" dirty="0" err="1"/>
              <a:t>Harwood</a:t>
            </a:r>
            <a:r>
              <a:rPr lang="tr-TR" sz="3000" dirty="0"/>
              <a:t>, </a:t>
            </a:r>
            <a:r>
              <a:rPr lang="tr-TR" sz="3000" dirty="0" err="1"/>
              <a:t>Tavistok</a:t>
            </a:r>
            <a:r>
              <a:rPr lang="tr-TR" sz="3000" dirty="0"/>
              <a:t> Enstitüsü Kömür Ocakları araştırmaları ve daha bir çok araştırmalar </a:t>
            </a:r>
            <a:r>
              <a:rPr lang="tr-TR" sz="3000" dirty="0" err="1"/>
              <a:t>Hawthorne’da</a:t>
            </a:r>
            <a:r>
              <a:rPr lang="tr-TR" sz="3000" dirty="0"/>
              <a:t> elde edilen sonuçları geliştirmiş ve detaylandırmıştır. Araştırmalar sonucu tespit edilen iki temel unsurdan biri bireyin ( insanın ) önemi diğeri çalışma gruplarının başka bir deyişle sosyal grupların önemidir. </a:t>
            </a:r>
          </a:p>
          <a:p>
            <a:pPr marL="0" indent="0" algn="just">
              <a:buNone/>
            </a:pPr>
            <a:endParaRPr lang="tr-TR" sz="3000" dirty="0"/>
          </a:p>
          <a:p>
            <a:pPr marL="0" indent="0" algn="just">
              <a:buNone/>
            </a:pPr>
            <a:r>
              <a:rPr lang="tr-TR" sz="3000" dirty="0"/>
              <a:t>Birey ( İnsan ) ; Klasik teoriye göre insan makinanın bir parçasıdır, verimini arttırmak için daha çok para vermek gerekir ve çalışanlar hemen hemen sadece ekonomik faktörler yoluyla motive edilirler. Oysa ki araştırmalar sonucu oluşturulan ve </a:t>
            </a:r>
            <a:r>
              <a:rPr lang="tr-TR" sz="3000" dirty="0" err="1"/>
              <a:t>neoklasik</a:t>
            </a:r>
            <a:r>
              <a:rPr lang="tr-TR" sz="3000" dirty="0"/>
              <a:t> teori dediğimiz teoriye göre ; </a:t>
            </a:r>
          </a:p>
        </p:txBody>
      </p:sp>
    </p:spTree>
    <p:extLst>
      <p:ext uri="{BB962C8B-B14F-4D97-AF65-F5344CB8AC3E}">
        <p14:creationId xmlns:p14="http://schemas.microsoft.com/office/powerpoint/2010/main" val="5287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a:t>Sistemin toplumsal alandaki etkileri </a:t>
            </a:r>
            <a:endParaRPr lang="tr-TR" sz="2800" dirty="0"/>
          </a:p>
        </p:txBody>
      </p:sp>
      <p:sp>
        <p:nvSpPr>
          <p:cNvPr id="3" name="İçerik Yer Tutucusu 2"/>
          <p:cNvSpPr>
            <a:spLocks noGrp="1"/>
          </p:cNvSpPr>
          <p:nvPr>
            <p:ph idx="1"/>
          </p:nvPr>
        </p:nvSpPr>
        <p:spPr/>
        <p:txBody>
          <a:bodyPr>
            <a:normAutofit/>
          </a:bodyPr>
          <a:lstStyle/>
          <a:p>
            <a:pPr marL="0" indent="0">
              <a:buNone/>
            </a:pPr>
            <a:r>
              <a:rPr lang="tr-TR" dirty="0"/>
              <a:t>İnsan makine parçaları gibi düşünülemez, her insan birbirinden farklıdır. İçinde bulunduğu duruma göre hareket eder ve beklentileri, arzuları verimini etkiler. </a:t>
            </a:r>
            <a:r>
              <a:rPr lang="tr-TR" dirty="0" err="1"/>
              <a:t>Hawthorne</a:t>
            </a:r>
            <a:r>
              <a:rPr lang="tr-TR" dirty="0"/>
              <a:t> deneylerini uygulayanlar daha da ileri giderek; Bir kimsenin duygularının, samimi düşüncelerinin, zihnini işgal eden şeylerin neler olduğunu, iş çevresi ile ilgili olarak nelerden hoşlandığını ve nelerden hoşlanmadığını anlamaya çalışmışlardır. Kısacası insan denilen faktörün ne denli önemli olduğu kavranmıştır. </a:t>
            </a:r>
          </a:p>
          <a:p>
            <a:pPr marL="0" indent="0">
              <a:buNone/>
            </a:pPr>
            <a:endParaRPr lang="tr-TR" dirty="0"/>
          </a:p>
        </p:txBody>
      </p:sp>
    </p:spTree>
    <p:extLst>
      <p:ext uri="{BB962C8B-B14F-4D97-AF65-F5344CB8AC3E}">
        <p14:creationId xmlns:p14="http://schemas.microsoft.com/office/powerpoint/2010/main" val="221952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Tüketim </a:t>
            </a:r>
            <a:r>
              <a:rPr lang="tr-TR" sz="2800" dirty="0"/>
              <a:t>makinası haline gelişimiz </a:t>
            </a:r>
            <a:endParaRPr lang="tr-TR" sz="2800" dirty="0"/>
          </a:p>
        </p:txBody>
      </p:sp>
      <p:sp>
        <p:nvSpPr>
          <p:cNvPr id="3" name="İçerik Yer Tutucusu 2"/>
          <p:cNvSpPr>
            <a:spLocks noGrp="1"/>
          </p:cNvSpPr>
          <p:nvPr>
            <p:ph idx="1"/>
          </p:nvPr>
        </p:nvSpPr>
        <p:spPr/>
        <p:txBody>
          <a:bodyPr>
            <a:normAutofit fontScale="62500" lnSpcReduction="20000"/>
          </a:bodyPr>
          <a:lstStyle/>
          <a:p>
            <a:pPr marL="0" indent="0">
              <a:buNone/>
            </a:pPr>
            <a:r>
              <a:rPr lang="tr-TR" sz="4000" dirty="0"/>
              <a:t>Çalışma Grupları ( Sosyal Gruplar ) ; </a:t>
            </a:r>
            <a:r>
              <a:rPr lang="tr-TR" sz="4000" dirty="0" err="1"/>
              <a:t>Neoklasik</a:t>
            </a:r>
            <a:r>
              <a:rPr lang="tr-TR" sz="4000" dirty="0"/>
              <a:t> teorinin ikinci temel unsurudur. Birey pek çok kereler ait olduğu iş grubuna dayanır. Bu nedenle o kimsenin değer yargıları, fikirleri, gereksinme ve özlemleri geniş çapta ait olduğu iş grubu tarafından oluşturulur. </a:t>
            </a:r>
            <a:r>
              <a:rPr lang="tr-TR" sz="4000" dirty="0" err="1"/>
              <a:t>Gerçektende</a:t>
            </a:r>
            <a:r>
              <a:rPr lang="tr-TR" sz="4000" dirty="0"/>
              <a:t> o kimse grubun fikirlerini ve ideallerini kendisinin kişisel fikir ve idealleri olarak kabul etmiyorsa, grup tarafından soyutlanmak, gruptan uzaklaştırılmak suretiyle dayanılması güç bir cezaya çarptırılabilir. Bir kimse ait olduğu grubun algı ve anlayış tarzını bilinçaltı kabullenmek eğilimindedir. </a:t>
            </a:r>
          </a:p>
          <a:p>
            <a:endParaRPr lang="tr-TR" sz="4000" dirty="0"/>
          </a:p>
          <a:p>
            <a:endParaRPr lang="tr-TR" sz="4000" dirty="0"/>
          </a:p>
        </p:txBody>
      </p:sp>
    </p:spTree>
    <p:extLst>
      <p:ext uri="{BB962C8B-B14F-4D97-AF65-F5344CB8AC3E}">
        <p14:creationId xmlns:p14="http://schemas.microsoft.com/office/powerpoint/2010/main" val="316937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marL="0" indent="0">
              <a:buNone/>
            </a:pPr>
            <a:r>
              <a:rPr lang="tr-TR" sz="7200" dirty="0" err="1" smtClean="0"/>
              <a:t>Mayo’ya</a:t>
            </a:r>
            <a:r>
              <a:rPr lang="tr-TR" sz="7200" dirty="0" smtClean="0"/>
              <a:t> </a:t>
            </a:r>
            <a:r>
              <a:rPr lang="tr-TR" sz="7200" dirty="0"/>
              <a:t>göre Bir insanın iş grubundaki sosyal durumu sıralamada birinci sırayı alır, iş ondan sonraki sıradadır. </a:t>
            </a:r>
            <a:r>
              <a:rPr lang="tr-TR" sz="7200" dirty="0" err="1"/>
              <a:t>Roethlisberger</a:t>
            </a:r>
            <a:r>
              <a:rPr lang="tr-TR" sz="7200" dirty="0"/>
              <a:t> ise " İşçiler soyutlanmış, ilişkileri olmayan bireyler değillerdir; bunlar sosyal hayvanlardır ve onlara bu şekilde davranmak gerekir. " demiştir. </a:t>
            </a:r>
          </a:p>
          <a:p>
            <a:pPr marL="0" indent="0">
              <a:buNone/>
            </a:pPr>
            <a:endParaRPr lang="tr-TR" sz="7200" dirty="0"/>
          </a:p>
          <a:p>
            <a:pPr marL="0" indent="0">
              <a:buNone/>
            </a:pPr>
            <a:r>
              <a:rPr lang="tr-TR" sz="7200" dirty="0"/>
              <a:t>Tabii ki insan ilişkileri ve </a:t>
            </a:r>
            <a:r>
              <a:rPr lang="tr-TR" sz="7200" dirty="0" err="1"/>
              <a:t>neoklasik</a:t>
            </a:r>
            <a:r>
              <a:rPr lang="tr-TR" sz="7200" dirty="0"/>
              <a:t> yaklaşım bu kadardan ibaret değildir. Daha sonralarda yapılan araştırmalar daha öncede belirtildiği gibi </a:t>
            </a:r>
            <a:r>
              <a:rPr lang="tr-TR" sz="7200" dirty="0" err="1"/>
              <a:t>neoklasik</a:t>
            </a:r>
            <a:r>
              <a:rPr lang="tr-TR" sz="7200" dirty="0"/>
              <a:t> teoriyi ve insan ilişkileri yaklaşımını geliştirmiş, yeni yaklaşımlar getirmiştir. Ayrıca bu konuda incelemeler yapmış ve teoriye getirdiği değişik bulgularla </a:t>
            </a:r>
            <a:r>
              <a:rPr lang="tr-TR" sz="7200" dirty="0" err="1"/>
              <a:t>neoklasik</a:t>
            </a:r>
            <a:r>
              <a:rPr lang="tr-TR" sz="7200" dirty="0"/>
              <a:t> teorinin öncüleri içinde olan pek çok </a:t>
            </a:r>
            <a:r>
              <a:rPr lang="tr-TR" sz="7200" dirty="0" err="1"/>
              <a:t>bilimadamı</a:t>
            </a:r>
            <a:r>
              <a:rPr lang="tr-TR" sz="7200" dirty="0"/>
              <a:t> da teoriyi söz konusu dönem içinde devamlı geliştirmişlerdir. </a:t>
            </a:r>
          </a:p>
          <a:p>
            <a:endParaRPr lang="tr-TR" dirty="0"/>
          </a:p>
        </p:txBody>
      </p:sp>
    </p:spTree>
    <p:extLst>
      <p:ext uri="{BB962C8B-B14F-4D97-AF65-F5344CB8AC3E}">
        <p14:creationId xmlns:p14="http://schemas.microsoft.com/office/powerpoint/2010/main" val="32309916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350</TotalTime>
  <Words>711</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Gallery</vt:lpstr>
      <vt:lpstr> neo-klasik örgüt teorisi</vt:lpstr>
      <vt:lpstr> </vt:lpstr>
      <vt:lpstr> HAWTHORNE ARAŞTIRMALARI  </vt:lpstr>
      <vt:lpstr> HAWTHORNE ARAŞTIRMALARI </vt:lpstr>
      <vt:lpstr> HAWTHORNE ARAŞTIRMALARININ SONUÇLARI </vt:lpstr>
      <vt:lpstr> Sistemin toplumsal alandaki etkileri </vt:lpstr>
      <vt:lpstr> Tüketim makinası haline gelişimiz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18</cp:revision>
  <dcterms:created xsi:type="dcterms:W3CDTF">2020-01-16T09:17:34Z</dcterms:created>
  <dcterms:modified xsi:type="dcterms:W3CDTF">2020-01-17T10:33:35Z</dcterms:modified>
</cp:coreProperties>
</file>