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3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CCCF-662A-EA4D-9593-CFA58857DF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İstatistik</a:t>
            </a:r>
            <a:r>
              <a:rPr lang="en-US" dirty="0"/>
              <a:t> </a:t>
            </a:r>
            <a:r>
              <a:rPr lang="en-US" dirty="0" err="1"/>
              <a:t>nedir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9794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İstatistik</a:t>
            </a:r>
            <a:r>
              <a:rPr lang="en-US" dirty="0"/>
              <a:t> </a:t>
            </a:r>
            <a:r>
              <a:rPr lang="en-US" dirty="0" err="1"/>
              <a:t>nedir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Sosyal bilimlerde, olguların sayısal göstergelerle temsil edilmesi aracılığıyla yapılan çalışmalarda kullanılır. </a:t>
            </a:r>
            <a:endParaRPr lang="en-GB" dirty="0"/>
          </a:p>
          <a:p>
            <a:r>
              <a:rPr lang="tr-TR" dirty="0"/>
              <a:t>Sayısal göstergeler, genel olarak, olguların niteliksel özelliklerinin </a:t>
            </a:r>
            <a:r>
              <a:rPr lang="tr-TR" u="sng" dirty="0"/>
              <a:t>sayısallaştırılmasıdır</a:t>
            </a:r>
            <a:r>
              <a:rPr lang="tr-TR" dirty="0"/>
              <a:t>. </a:t>
            </a:r>
          </a:p>
          <a:p>
            <a:r>
              <a:rPr lang="tr-TR" dirty="0"/>
              <a:t>Bu temsil biçiminin niceliksel karakteri </a:t>
            </a:r>
            <a:r>
              <a:rPr lang="tr-TR" u="sng" dirty="0"/>
              <a:t>olguların eksiltilerek incelenmesi</a:t>
            </a:r>
            <a:r>
              <a:rPr lang="tr-TR" dirty="0"/>
              <a:t> sonucunu doğurur. </a:t>
            </a:r>
            <a:endParaRPr lang="en-GB" dirty="0"/>
          </a:p>
          <a:p>
            <a:pPr lvl="1"/>
            <a:r>
              <a:rPr lang="tr-TR" dirty="0"/>
              <a:t>Örneğin; üniversite öğrencilerinin akademik performanslarının istatistiksel olarak incelendiği bir çalışmada, öğrencilerin akademik çalışmaları birbirinden önemli ölçüde farklılaşan, muazzam bir çeşitlilik arz eder. </a:t>
            </a:r>
          </a:p>
          <a:p>
            <a:pPr lvl="1"/>
            <a:r>
              <a:rPr lang="tr-TR" dirty="0"/>
              <a:t>Buna karşın, istatistiksel bir çalışmada akademik performansın ölçütleri tanımlanır. Bunlar, genel olarak, sınıf içerisinde geçen süre, sınıf-dışı çalışma süreleri, ödev/sunum/sınavlarda elde edilen başarı puanları gibi ölçümlerle temsil edilir. </a:t>
            </a:r>
          </a:p>
          <a:p>
            <a:pPr lvl="1"/>
            <a:r>
              <a:rPr lang="tr-TR" dirty="0"/>
              <a:t>Bu örnekte, </a:t>
            </a:r>
            <a:r>
              <a:rPr lang="tr-TR" u="sng" dirty="0"/>
              <a:t>zaman ve başarı puanı</a:t>
            </a:r>
            <a:r>
              <a:rPr lang="tr-TR" dirty="0"/>
              <a:t> gibi ölçütler tüm öğrencilik faaliyetlerini kısmi olarak temsil eden eksiltmelerdir. 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256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İstatistik</a:t>
            </a:r>
            <a:r>
              <a:rPr lang="en-US" dirty="0"/>
              <a:t> </a:t>
            </a:r>
            <a:r>
              <a:rPr lang="en-US" dirty="0" err="1"/>
              <a:t>nedir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sayede, farklı gözlemlerin birbiriyle </a:t>
            </a:r>
            <a:r>
              <a:rPr lang="tr-TR" u="sng" dirty="0"/>
              <a:t>karşılaştırılabilir hale getirilmesi</a:t>
            </a:r>
            <a:r>
              <a:rPr lang="tr-TR" dirty="0"/>
              <a:t> sağlanır. </a:t>
            </a:r>
          </a:p>
          <a:p>
            <a:r>
              <a:rPr lang="tr-TR" dirty="0"/>
              <a:t>Ayrıca; bu türden temsil biçimleri fazla sayıda gözlemin incelenmesini olanaklı kılar. </a:t>
            </a:r>
          </a:p>
          <a:p>
            <a:r>
              <a:rPr lang="tr-TR" dirty="0"/>
              <a:t>Böylelikle, istatistiksel çalışmalar incelenen grupları temsil edebilen, </a:t>
            </a:r>
            <a:r>
              <a:rPr lang="tr-TR" u="sng" dirty="0" err="1"/>
              <a:t>genellenebilir</a:t>
            </a:r>
            <a:r>
              <a:rPr lang="tr-TR" u="sng" dirty="0"/>
              <a:t> sonuçlar üretebilir hale gelir.</a:t>
            </a:r>
            <a:r>
              <a:rPr lang="tr-TR" dirty="0"/>
              <a:t> </a:t>
            </a:r>
            <a:endParaRPr lang="en-GB" dirty="0"/>
          </a:p>
          <a:p>
            <a:r>
              <a:rPr lang="tr-TR" dirty="0"/>
              <a:t>İstatistik, karşılaştırılabilir veri setleri üreterek ve </a:t>
            </a:r>
            <a:r>
              <a:rPr lang="tr-TR" dirty="0" err="1"/>
              <a:t>genellenebilir</a:t>
            </a:r>
            <a:r>
              <a:rPr lang="tr-TR" dirty="0"/>
              <a:t> bulgular ortaya koyarak daha başka çalışmalardan farklılaşır.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2709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Betimsel</a:t>
            </a:r>
            <a:r>
              <a:rPr lang="en-US" dirty="0"/>
              <a:t>/</a:t>
            </a:r>
            <a:r>
              <a:rPr lang="en-US" dirty="0" err="1"/>
              <a:t>Çıkarımsal</a:t>
            </a:r>
            <a:r>
              <a:rPr lang="en-US" dirty="0"/>
              <a:t> </a:t>
            </a:r>
            <a:r>
              <a:rPr lang="en-US" dirty="0" err="1"/>
              <a:t>İstatistik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İstatistiksel çalışmalarda üretilen/incelenen veri setleri iki biçimde kullanılabilir. </a:t>
            </a:r>
          </a:p>
          <a:p>
            <a:r>
              <a:rPr lang="tr-TR" dirty="0"/>
              <a:t>Bazı çalışmalar istatistiksel verileri, inceledikleri konunun genel </a:t>
            </a:r>
            <a:r>
              <a:rPr lang="tr-TR" u="sng" dirty="0"/>
              <a:t>özelliklerini betimlemek</a:t>
            </a:r>
            <a:r>
              <a:rPr lang="tr-TR" dirty="0"/>
              <a:t> için kullanır. </a:t>
            </a:r>
          </a:p>
          <a:p>
            <a:r>
              <a:rPr lang="tr-TR" dirty="0"/>
              <a:t>Bu durumlarda, yapılan gözlemlerin nasıl çeşitlilik gösterdiği, hangi gruplar/kategorilerde ne sıklıkla toplandığı gibi bulgular gösterilir. </a:t>
            </a:r>
          </a:p>
          <a:p>
            <a:r>
              <a:rPr lang="tr-TR" dirty="0" err="1"/>
              <a:t>Betimsel</a:t>
            </a:r>
            <a:r>
              <a:rPr lang="tr-TR" dirty="0"/>
              <a:t> istatistik, popüler mecralarda da yaygın olarak kullanılır. </a:t>
            </a:r>
          </a:p>
          <a:p>
            <a:r>
              <a:rPr lang="tr-TR" dirty="0"/>
              <a:t>Gelişmiş istatistiksel araçlara aşina olmayan okuyucu/izleyicilere hitap edilmek istendiğinde, </a:t>
            </a:r>
            <a:r>
              <a:rPr lang="tr-TR" dirty="0" err="1"/>
              <a:t>betimsel</a:t>
            </a:r>
            <a:r>
              <a:rPr lang="tr-TR" dirty="0"/>
              <a:t> istatistik anlaşılır veri sunma olanağı sağlar. </a:t>
            </a:r>
          </a:p>
          <a:p>
            <a:r>
              <a:rPr lang="tr-TR" dirty="0" err="1"/>
              <a:t>Betimsel</a:t>
            </a:r>
            <a:r>
              <a:rPr lang="tr-TR" dirty="0"/>
              <a:t> istatistik çalışmalarında grafik sunumları kolay okunur/anlaşılır bir aktarım sağlar.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7391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Betimsel</a:t>
            </a:r>
            <a:r>
              <a:rPr lang="en-US" dirty="0"/>
              <a:t>/</a:t>
            </a:r>
            <a:r>
              <a:rPr lang="en-US" dirty="0" err="1"/>
              <a:t>Çıkarımsal</a:t>
            </a:r>
            <a:r>
              <a:rPr lang="en-US" dirty="0"/>
              <a:t> </a:t>
            </a:r>
            <a:r>
              <a:rPr lang="en-US" dirty="0" err="1"/>
              <a:t>İstatistik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Bunun dışında; istatistik veri setlerinden </a:t>
            </a:r>
            <a:r>
              <a:rPr lang="tr-TR" u="sng" dirty="0"/>
              <a:t>bazı çıkarımlar yapmak</a:t>
            </a:r>
            <a:r>
              <a:rPr lang="tr-TR" dirty="0"/>
              <a:t> ve incelenen grubun/sürecin hangi ilişkileri gösterdiğini ortaya koymak için de kullanılır. </a:t>
            </a:r>
            <a:endParaRPr lang="en-GB" dirty="0"/>
          </a:p>
          <a:p>
            <a:r>
              <a:rPr lang="tr-TR" dirty="0"/>
              <a:t>Bunun en bilinen örnekleri </a:t>
            </a:r>
            <a:r>
              <a:rPr lang="tr-TR" u="sng" dirty="0"/>
              <a:t>hipotez testleridir</a:t>
            </a:r>
            <a:r>
              <a:rPr lang="tr-TR" dirty="0"/>
              <a:t>. </a:t>
            </a:r>
          </a:p>
          <a:p>
            <a:r>
              <a:rPr lang="tr-TR" dirty="0"/>
              <a:t>Gelişmiş istatistik teknikleri gruplar ve pratikler arasında benzerlikler ya da ilişkiler olup olmadığına ilişkin hipotezleri sınar. </a:t>
            </a:r>
          </a:p>
          <a:p>
            <a:r>
              <a:rPr lang="tr-TR" dirty="0"/>
              <a:t>Hipotez testleri </a:t>
            </a:r>
            <a:r>
              <a:rPr lang="tr-TR" u="sng" dirty="0"/>
              <a:t>kesinlik içermezler</a:t>
            </a:r>
            <a:r>
              <a:rPr lang="tr-TR" dirty="0"/>
              <a:t>; elde edilen bulgular belli bir hata payı içerir.</a:t>
            </a:r>
          </a:p>
          <a:p>
            <a:pPr lvl="1"/>
            <a:r>
              <a:rPr lang="tr-TR" dirty="0"/>
              <a:t>İstatistiksel analizler olasılıklı olarak genellemeler yapar. </a:t>
            </a:r>
          </a:p>
          <a:p>
            <a:pPr lvl="1"/>
            <a:r>
              <a:rPr lang="tr-TR" dirty="0"/>
              <a:t>İstatistiksel incelemelerde hata payını minimize etmeyi sağlayan çok farklı istatistiksel teknik ve araç da bulunmaktadır. </a:t>
            </a:r>
          </a:p>
          <a:p>
            <a:pPr lvl="1"/>
            <a:r>
              <a:rPr lang="tr-TR" dirty="0"/>
              <a:t>Bu sayede, daha güçlü argümanlar geliştirmek olanaklı hale gelir.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6393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Toplama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Gözlem</a:t>
            </a:r>
            <a:r>
              <a:rPr lang="en-US" dirty="0"/>
              <a:t> </a:t>
            </a:r>
            <a:r>
              <a:rPr lang="en-US" dirty="0" err="1"/>
              <a:t>Birimi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İstatistikte veri toplama araçları büyük bir çeşitlilik gösterir. </a:t>
            </a:r>
          </a:p>
          <a:p>
            <a:r>
              <a:rPr lang="tr-TR" dirty="0"/>
              <a:t>Bilimsel incelemelerde verilerin nasıl oluşturulacağı, hangi ölçme araçlarının kullanılacağı büyük önem taşır. </a:t>
            </a:r>
            <a:endParaRPr lang="en-GB" dirty="0"/>
          </a:p>
          <a:p>
            <a:r>
              <a:rPr lang="tr-TR" dirty="0"/>
              <a:t>Geçerli ve güvenilir bir ölçme aracının geliştirilmesi ya da halihazırda geliştirilmiş olan araçların kullanılması uzun bir literatür taramasını gerekli kılar. </a:t>
            </a:r>
          </a:p>
          <a:p>
            <a:r>
              <a:rPr lang="tr-TR" dirty="0"/>
              <a:t>Daha önce yapılmış çalışmaların detaylı bir incelemesi, incelenmek istenen olgulara dair veri setlerinin oluşturulması için çok önemlidir. </a:t>
            </a:r>
            <a:endParaRPr lang="en-GB" dirty="0"/>
          </a:p>
          <a:p>
            <a:r>
              <a:rPr lang="tr-TR" dirty="0"/>
              <a:t>Yaygın olarak kullanılan gözlem birimi </a:t>
            </a:r>
            <a:r>
              <a:rPr lang="tr-TR" u="sng" dirty="0"/>
              <a:t>bireylerdir</a:t>
            </a:r>
            <a:r>
              <a:rPr lang="tr-TR" dirty="0"/>
              <a:t>: Bireylerin özellikleri, algıları, tutumları, vs.</a:t>
            </a:r>
            <a:endParaRPr lang="en-GB" dirty="0"/>
          </a:p>
          <a:p>
            <a:r>
              <a:rPr lang="tr-TR" dirty="0"/>
              <a:t>Veri toplama aşamasının gözlem birimi </a:t>
            </a:r>
            <a:r>
              <a:rPr lang="tr-TR" u="sng" dirty="0"/>
              <a:t>nesneler</a:t>
            </a:r>
            <a:r>
              <a:rPr lang="tr-TR" dirty="0"/>
              <a:t> de olabilir: Örneğin bir nesnenin kullanım sıklığı, süresi, kullanılma biçimleri, (ticari bir ürünse) fiyatı ve bu özelliklerin zaman içerisindeki değişimi, vs. </a:t>
            </a: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683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Evren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Örneklem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u="sng" dirty="0"/>
              <a:t>Evren</a:t>
            </a:r>
            <a:r>
              <a:rPr lang="tr-TR" dirty="0"/>
              <a:t>; incelenmek istenen grubun ya da ortamın gözlem birimlerinin tamamından oluşan bir kümedir. </a:t>
            </a:r>
            <a:endParaRPr lang="en-GB" dirty="0"/>
          </a:p>
          <a:p>
            <a:r>
              <a:rPr lang="tr-TR" dirty="0"/>
              <a:t>Eğer incelenmek istenen bir sosyal gruptan oluşuyorsa, </a:t>
            </a:r>
            <a:r>
              <a:rPr lang="tr-TR" u="sng" dirty="0"/>
              <a:t>popülasyon</a:t>
            </a:r>
            <a:r>
              <a:rPr lang="tr-TR" dirty="0"/>
              <a:t> olarak da adlandırılabilir. </a:t>
            </a:r>
            <a:endParaRPr lang="en-GB" dirty="0"/>
          </a:p>
          <a:p>
            <a:r>
              <a:rPr lang="tr-TR" dirty="0"/>
              <a:t>Ancak; istatistiksel bir çalışmada konu edilen evren çok büyük olabilir.</a:t>
            </a:r>
            <a:endParaRPr lang="en-GB" dirty="0"/>
          </a:p>
          <a:p>
            <a:r>
              <a:rPr lang="tr-TR" dirty="0"/>
              <a:t>Örneğin; bir ülkede yaşayan insanlar ya da insanların içerisindeki bazı gruplar (yaş grupları, meslek grupları, belli kültürel özelliklere sahip olanlar, vs. </a:t>
            </a:r>
            <a:endParaRPr lang="en-GB" dirty="0"/>
          </a:p>
          <a:p>
            <a:r>
              <a:rPr lang="tr-TR" dirty="0"/>
              <a:t>Evrenin çok büyük olduğu durumlarda, her bir birime ulaşarak gözlem yapmak ve veri toplamak imkansızdır. </a:t>
            </a:r>
          </a:p>
          <a:p>
            <a:r>
              <a:rPr lang="tr-TR" dirty="0"/>
              <a:t>Hem araştırma sürecinin </a:t>
            </a:r>
            <a:r>
              <a:rPr lang="tr-TR" u="sng" dirty="0"/>
              <a:t>maliyetlerini</a:t>
            </a:r>
            <a:r>
              <a:rPr lang="tr-TR" dirty="0"/>
              <a:t> aşırı derecede artırır hem de sınırlı </a:t>
            </a:r>
            <a:r>
              <a:rPr lang="tr-TR" u="sng" dirty="0"/>
              <a:t>zamanda</a:t>
            </a:r>
            <a:r>
              <a:rPr lang="tr-TR" dirty="0"/>
              <a:t> işlemleri tamamlamak olanaksızdır. </a:t>
            </a:r>
          </a:p>
          <a:p>
            <a:r>
              <a:rPr lang="tr-TR" dirty="0"/>
              <a:t>Bu durumda, evreni temsil edilen daha küçük bir grubun özelliklerinin incelenmesi tercih edilir. </a:t>
            </a: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8216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Evren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Örneklem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Evreni temsil eden gruba </a:t>
            </a:r>
            <a:r>
              <a:rPr lang="tr-TR" u="sng" dirty="0"/>
              <a:t>örneklem</a:t>
            </a:r>
            <a:r>
              <a:rPr lang="tr-TR" dirty="0"/>
              <a:t> adı verilir. </a:t>
            </a:r>
            <a:endParaRPr lang="en-GB" dirty="0"/>
          </a:p>
          <a:p>
            <a:r>
              <a:rPr lang="tr-TR" dirty="0"/>
              <a:t>Örneklemin evrenin genel özelliklerini temsil etmesi gereklidir. </a:t>
            </a:r>
          </a:p>
          <a:p>
            <a:pPr lvl="1"/>
            <a:r>
              <a:rPr lang="tr-TR" dirty="0"/>
              <a:t>Bunun için çeşitli istatistiksel hesaplamalar yapılarak yeterli </a:t>
            </a:r>
            <a:r>
              <a:rPr lang="tr-TR" u="sng" dirty="0"/>
              <a:t>örneklem büyüklüğüne</a:t>
            </a:r>
            <a:r>
              <a:rPr lang="tr-TR" dirty="0"/>
              <a:t> ulaşılır. </a:t>
            </a:r>
          </a:p>
          <a:p>
            <a:pPr lvl="1"/>
            <a:r>
              <a:rPr lang="tr-TR" dirty="0"/>
              <a:t>Ayrıca; evrenin bileşenlerinden her bir kümenin örnekleme dahil edilmesini sağlayacak </a:t>
            </a:r>
            <a:r>
              <a:rPr lang="tr-TR" u="sng" dirty="0"/>
              <a:t>kotalar</a:t>
            </a:r>
            <a:r>
              <a:rPr lang="tr-TR" dirty="0"/>
              <a:t> koyulabilir (</a:t>
            </a:r>
            <a:r>
              <a:rPr lang="tr-TR" dirty="0" err="1"/>
              <a:t>clustering</a:t>
            </a:r>
            <a:r>
              <a:rPr lang="tr-TR" dirty="0"/>
              <a:t>). </a:t>
            </a:r>
          </a:p>
          <a:p>
            <a:pPr lvl="1"/>
            <a:r>
              <a:rPr lang="tr-TR" dirty="0"/>
              <a:t>Aksi takdirde, örneklem </a:t>
            </a:r>
            <a:r>
              <a:rPr lang="tr-TR" u="sng" dirty="0"/>
              <a:t>yanlılığı (</a:t>
            </a:r>
            <a:r>
              <a:rPr lang="tr-TR" u="sng" dirty="0" err="1"/>
              <a:t>biased</a:t>
            </a:r>
            <a:r>
              <a:rPr lang="tr-TR" u="sng" dirty="0"/>
              <a:t>)</a:t>
            </a:r>
            <a:r>
              <a:rPr lang="tr-TR" dirty="0"/>
              <a:t> içerecektir ve evreni kusurlu bir biçimde temsil edecektir. </a:t>
            </a:r>
            <a:endParaRPr lang="en-GB" dirty="0"/>
          </a:p>
          <a:p>
            <a:r>
              <a:rPr lang="tr-TR" dirty="0"/>
              <a:t>Örneğin; cinsiyet, </a:t>
            </a:r>
            <a:r>
              <a:rPr lang="tr-TR" dirty="0" err="1"/>
              <a:t>sosyo</a:t>
            </a:r>
            <a:r>
              <a:rPr lang="tr-TR" dirty="0"/>
              <a:t>-ekonomik düzey, bölgesel farklılıklar, yaş grupları gibi farklılıkların yeterli düzeyde örneklemde temsil edilmesi sağlanmalıdır. </a:t>
            </a:r>
            <a:endParaRPr lang="en-GB" dirty="0"/>
          </a:p>
          <a:p>
            <a:r>
              <a:rPr lang="tr-TR" dirty="0"/>
              <a:t>Örneğin; üniversite öğrencileriyle ilgili bir çalışma yapılmak isteniyorsa, yaş/sınıf, öğrenim düzeyi, cinsiyet, fakülte/bölüm farklılıkları örneklemde temsil edilmelidir.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3760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Evren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Örneklem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nedenle, örneklem seçimi veri toplama öncesi, üzerinde titizlikle durulması gereken, çok önemli bir aşamadır. </a:t>
            </a:r>
            <a:endParaRPr lang="en-GB" dirty="0"/>
          </a:p>
          <a:p>
            <a:r>
              <a:rPr lang="tr-TR" dirty="0"/>
              <a:t>Farklı kümelerin örneklemde ne sıklıkla temsil edilmesinin gerektiği üzerinde de titizlikle durulmalıdır. </a:t>
            </a:r>
          </a:p>
          <a:p>
            <a:r>
              <a:rPr lang="tr-TR" dirty="0"/>
              <a:t>Bunun için, evrenin genel özellikleri hakkında sahip olunan bilgiler yol gösterici olacaktır. </a:t>
            </a:r>
          </a:p>
          <a:p>
            <a:r>
              <a:rPr lang="tr-TR" dirty="0"/>
              <a:t>Bir özelliğin evrende görülme oranına koşut olarak örneklemde de benzer oranlarda temsil edilmesi tercih edilebilir.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07356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7</TotalTime>
  <Words>784</Words>
  <Application>Microsoft Macintosh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Quotable</vt:lpstr>
      <vt:lpstr>İstatistik nedir?</vt:lpstr>
      <vt:lpstr>İstatistik nedir?</vt:lpstr>
      <vt:lpstr>İstatistik nedir?</vt:lpstr>
      <vt:lpstr>Betimsel/Çıkarımsal İstatistik</vt:lpstr>
      <vt:lpstr>Betimsel/Çıkarımsal İstatistik</vt:lpstr>
      <vt:lpstr>Veri Toplama ve Gözlem Birimi</vt:lpstr>
      <vt:lpstr>Evren ve Örneklem</vt:lpstr>
      <vt:lpstr>Evren ve Örneklem</vt:lpstr>
      <vt:lpstr>Evren ve Örneklem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İstatistik nedir?</dc:title>
  <dc:creator>Haktan.Ural</dc:creator>
  <cp:lastModifiedBy>Haktan.Ural</cp:lastModifiedBy>
  <cp:revision>1</cp:revision>
  <dcterms:created xsi:type="dcterms:W3CDTF">2019-02-06T08:35:50Z</dcterms:created>
  <dcterms:modified xsi:type="dcterms:W3CDTF">2019-02-06T08:43:40Z</dcterms:modified>
</cp:coreProperties>
</file>