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OKILIC\Desktop\Kalsedon\Kalsed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OKILIC\Desktop\Kalsedon\Kalsed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COKILIC\Desktop\Kalsedon\Kalsed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COKILIC\Desktop\Kalsedon\Kalsed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COKILIC\Desktop\Kalsedon\Kalsed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COKILIC\Desktop\Kalsedon\Kalsedo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COKILIC\Desktop\Kalsedon\Kalsed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>
                <a:solidFill>
                  <a:srgbClr val="FF0000"/>
                </a:solidFill>
              </a:rPr>
              <a:t>Fe</a:t>
            </a:r>
            <a:r>
              <a:rPr lang="tr-TR" b="1" baseline="-25000" dirty="0">
                <a:solidFill>
                  <a:srgbClr val="FF0000"/>
                </a:solidFill>
              </a:rPr>
              <a:t>2</a:t>
            </a:r>
            <a:r>
              <a:rPr lang="tr-TR" b="1" dirty="0">
                <a:solidFill>
                  <a:srgbClr val="FF0000"/>
                </a:solidFill>
              </a:rPr>
              <a:t>O</a:t>
            </a:r>
            <a:r>
              <a:rPr lang="tr-TR" b="1" baseline="-25000" dirty="0">
                <a:solidFill>
                  <a:srgbClr val="FF0000"/>
                </a:solidFill>
              </a:rPr>
              <a:t>3</a:t>
            </a:r>
            <a:r>
              <a:rPr lang="tr-TR" b="1" dirty="0">
                <a:solidFill>
                  <a:srgbClr val="FF0000"/>
                </a:solidFill>
              </a:rPr>
              <a:t>-TiO</a:t>
            </a:r>
            <a:r>
              <a:rPr lang="tr-TR" b="1" baseline="-25000" dirty="0">
                <a:solidFill>
                  <a:srgbClr val="FF0000"/>
                </a:solidFill>
              </a:rPr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'K1'!$I$39</c:f>
              <c:strCache>
                <c:ptCount val="1"/>
                <c:pt idx="0">
                  <c:v>Fe2O3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'K1'!$J$38:$O$38</c:f>
              <c:strCache>
                <c:ptCount val="6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</c:strCache>
            </c:strRef>
          </c:cat>
          <c:val>
            <c:numRef>
              <c:f>'K1'!$J$39:$O$39</c:f>
              <c:numCache>
                <c:formatCode>General</c:formatCode>
                <c:ptCount val="6"/>
                <c:pt idx="0">
                  <c:v>3.2079999999999997E-2</c:v>
                </c:pt>
                <c:pt idx="1">
                  <c:v>0.1169</c:v>
                </c:pt>
                <c:pt idx="2">
                  <c:v>0.9456</c:v>
                </c:pt>
                <c:pt idx="3">
                  <c:v>0.37780000000000002</c:v>
                </c:pt>
                <c:pt idx="4">
                  <c:v>0.73909999999999998</c:v>
                </c:pt>
                <c:pt idx="5">
                  <c:v>2.7989999999999999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D-4FAE-AC13-740F071FD990}"/>
            </c:ext>
          </c:extLst>
        </c:ser>
        <c:ser>
          <c:idx val="1"/>
          <c:order val="1"/>
          <c:tx>
            <c:strRef>
              <c:f>'K1'!$I$40</c:f>
              <c:strCache>
                <c:ptCount val="1"/>
                <c:pt idx="0">
                  <c:v>Cr2O3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'K1'!$J$38:$O$38</c:f>
              <c:strCache>
                <c:ptCount val="6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</c:strCache>
            </c:strRef>
          </c:cat>
          <c:val>
            <c:numRef>
              <c:f>'K1'!$J$40:$O$40</c:f>
              <c:numCache>
                <c:formatCode>General</c:formatCode>
                <c:ptCount val="6"/>
                <c:pt idx="0">
                  <c:v>4.5199999999999997E-3</c:v>
                </c:pt>
                <c:pt idx="1">
                  <c:v>6.2E-4</c:v>
                </c:pt>
                <c:pt idx="2">
                  <c:v>2.6800000000000001E-3</c:v>
                </c:pt>
                <c:pt idx="3">
                  <c:v>1.4599999999999999E-3</c:v>
                </c:pt>
                <c:pt idx="4">
                  <c:v>3.96E-3</c:v>
                </c:pt>
                <c:pt idx="5">
                  <c:v>5.7200000000000003E-3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D-4FAE-AC13-740F071FD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013824"/>
        <c:axId val="375013040"/>
      </c:barChart>
      <c:catAx>
        <c:axId val="3750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75013040"/>
        <c:crosses val="autoZero"/>
        <c:auto val="1"/>
        <c:lblAlgn val="ctr"/>
        <c:lblOffset val="100"/>
        <c:noMultiLvlLbl val="0"/>
      </c:catAx>
      <c:valAx>
        <c:axId val="37501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7501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 smtClean="0">
                <a:solidFill>
                  <a:srgbClr val="FF0000"/>
                </a:solidFill>
              </a:rPr>
              <a:t>Fe</a:t>
            </a:r>
            <a:r>
              <a:rPr lang="tr-TR" b="1" baseline="-25000" dirty="0" smtClean="0">
                <a:solidFill>
                  <a:srgbClr val="FF0000"/>
                </a:solidFill>
              </a:rPr>
              <a:t>2</a:t>
            </a:r>
            <a:r>
              <a:rPr lang="tr-TR" b="1" dirty="0" smtClean="0">
                <a:solidFill>
                  <a:srgbClr val="FF0000"/>
                </a:solidFill>
              </a:rPr>
              <a:t>O</a:t>
            </a:r>
            <a:r>
              <a:rPr lang="tr-TR" b="1" baseline="-25000" dirty="0" smtClean="0">
                <a:solidFill>
                  <a:srgbClr val="FF0000"/>
                </a:solidFill>
              </a:rPr>
              <a:t>3</a:t>
            </a:r>
            <a:r>
              <a:rPr lang="tr-TR" b="1" dirty="0" smtClean="0">
                <a:solidFill>
                  <a:srgbClr val="FF0000"/>
                </a:solidFill>
              </a:rPr>
              <a:t>-Ni</a:t>
            </a:r>
            <a:endParaRPr lang="tr-TR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'K1'!$J$44</c:f>
              <c:strCache>
                <c:ptCount val="1"/>
                <c:pt idx="0">
                  <c:v>Fe2O3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'K1'!$K$43:$Q$43</c:f>
              <c:strCache>
                <c:ptCount val="7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  <c:pt idx="6">
                  <c:v>K1-KARISIM</c:v>
                </c:pt>
              </c:strCache>
            </c:strRef>
          </c:cat>
          <c:val>
            <c:numRef>
              <c:f>'K1'!$K$44:$Q$44</c:f>
              <c:numCache>
                <c:formatCode>General</c:formatCode>
                <c:ptCount val="7"/>
                <c:pt idx="0">
                  <c:v>3.2079999999999997E-2</c:v>
                </c:pt>
                <c:pt idx="1">
                  <c:v>0.1169</c:v>
                </c:pt>
                <c:pt idx="2">
                  <c:v>0.9456</c:v>
                </c:pt>
                <c:pt idx="3">
                  <c:v>0.37780000000000002</c:v>
                </c:pt>
                <c:pt idx="4">
                  <c:v>0.73909999999999998</c:v>
                </c:pt>
                <c:pt idx="5">
                  <c:v>2.7989999999999999</c:v>
                </c:pt>
                <c:pt idx="6">
                  <c:v>0.91810000000000003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B-4383-9030-CCDF90E7FFE4}"/>
            </c:ext>
          </c:extLst>
        </c:ser>
        <c:ser>
          <c:idx val="1"/>
          <c:order val="1"/>
          <c:tx>
            <c:strRef>
              <c:f>'K1'!$J$45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'K1'!$K$43:$Q$43</c:f>
              <c:strCache>
                <c:ptCount val="7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  <c:pt idx="6">
                  <c:v>K1-KARISIM</c:v>
                </c:pt>
              </c:strCache>
            </c:strRef>
          </c:cat>
          <c:val>
            <c:numRef>
              <c:f>'K1'!$K$45:$Q$45</c:f>
              <c:numCache>
                <c:formatCode>General</c:formatCode>
                <c:ptCount val="7"/>
                <c:pt idx="0">
                  <c:v>14.8</c:v>
                </c:pt>
                <c:pt idx="1">
                  <c:v>8.4</c:v>
                </c:pt>
                <c:pt idx="2">
                  <c:v>12.8</c:v>
                </c:pt>
                <c:pt idx="3">
                  <c:v>9.5</c:v>
                </c:pt>
                <c:pt idx="4">
                  <c:v>13.6</c:v>
                </c:pt>
                <c:pt idx="5">
                  <c:v>17.3</c:v>
                </c:pt>
                <c:pt idx="6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B-4383-9030-CCDF90E7F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5255512"/>
        <c:axId val="455254728"/>
        <c:axId val="0"/>
      </c:bar3DChart>
      <c:catAx>
        <c:axId val="45525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254728"/>
        <c:crosses val="autoZero"/>
        <c:auto val="1"/>
        <c:lblAlgn val="ctr"/>
        <c:lblOffset val="100"/>
        <c:noMultiLvlLbl val="0"/>
      </c:catAx>
      <c:valAx>
        <c:axId val="45525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25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rgbClr val="FF0000"/>
                </a:solidFill>
              </a:rPr>
              <a:t>Fe</a:t>
            </a:r>
            <a:r>
              <a:rPr lang="tr-TR" b="1" baseline="-25000">
                <a:solidFill>
                  <a:srgbClr val="FF0000"/>
                </a:solidFill>
              </a:rPr>
              <a:t>2</a:t>
            </a:r>
            <a:r>
              <a:rPr lang="tr-TR" b="1">
                <a:solidFill>
                  <a:srgbClr val="FF0000"/>
                </a:solidFill>
              </a:rPr>
              <a:t>O</a:t>
            </a:r>
            <a:r>
              <a:rPr lang="tr-TR" b="1" baseline="-25000">
                <a:solidFill>
                  <a:srgbClr val="FF0000"/>
                </a:solidFill>
              </a:rPr>
              <a:t>3</a:t>
            </a:r>
            <a:r>
              <a:rPr lang="tr-TR" b="1">
                <a:solidFill>
                  <a:srgbClr val="FF0000"/>
                </a:solidFill>
              </a:rPr>
              <a:t>-Cu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'K1'!$A$54</c:f>
              <c:strCache>
                <c:ptCount val="1"/>
                <c:pt idx="0">
                  <c:v>Cu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'K1'!$B$53:$G$53</c:f>
              <c:strCache>
                <c:ptCount val="6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</c:strCache>
            </c:strRef>
          </c:cat>
          <c:val>
            <c:numRef>
              <c:f>'K1'!$B$54:$G$54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0.8</c:v>
                </c:pt>
                <c:pt idx="3">
                  <c:v>0.9</c:v>
                </c:pt>
                <c:pt idx="4">
                  <c:v>1.3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0-430C-B12D-F975601806B7}"/>
            </c:ext>
          </c:extLst>
        </c:ser>
        <c:ser>
          <c:idx val="1"/>
          <c:order val="1"/>
          <c:tx>
            <c:strRef>
              <c:f>'K1'!$A$55</c:f>
              <c:strCache>
                <c:ptCount val="1"/>
                <c:pt idx="0">
                  <c:v>Fe2O3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'K1'!$B$53:$G$53</c:f>
              <c:strCache>
                <c:ptCount val="6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</c:strCache>
            </c:strRef>
          </c:cat>
          <c:val>
            <c:numRef>
              <c:f>'K1'!$B$55:$G$55</c:f>
              <c:numCache>
                <c:formatCode>General</c:formatCode>
                <c:ptCount val="6"/>
                <c:pt idx="0">
                  <c:v>3.2079999999999997E-2</c:v>
                </c:pt>
                <c:pt idx="1">
                  <c:v>0.1169</c:v>
                </c:pt>
                <c:pt idx="2">
                  <c:v>0.9456</c:v>
                </c:pt>
                <c:pt idx="3">
                  <c:v>0.37780000000000002</c:v>
                </c:pt>
                <c:pt idx="4">
                  <c:v>0.73909999999999998</c:v>
                </c:pt>
                <c:pt idx="5">
                  <c:v>2.7989999999999999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0-430C-B12D-F97560180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235904"/>
        <c:axId val="455236688"/>
      </c:barChart>
      <c:catAx>
        <c:axId val="4552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236688"/>
        <c:crosses val="autoZero"/>
        <c:auto val="1"/>
        <c:lblAlgn val="ctr"/>
        <c:lblOffset val="100"/>
        <c:noMultiLvlLbl val="0"/>
      </c:catAx>
      <c:valAx>
        <c:axId val="4552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23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rgbClr val="FF0000"/>
                </a:solidFill>
              </a:rPr>
              <a:t>Cr-Ni-Co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'K1'!$J$50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'K1'!$K$49:$Q$49</c:f>
              <c:strCache>
                <c:ptCount val="7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  <c:pt idx="6">
                  <c:v>K1-KARISIM</c:v>
                </c:pt>
              </c:strCache>
            </c:strRef>
          </c:cat>
          <c:val>
            <c:numRef>
              <c:f>'K1'!$K$50:$Q$50</c:f>
              <c:numCache>
                <c:formatCode>General</c:formatCode>
                <c:ptCount val="7"/>
                <c:pt idx="0">
                  <c:v>31.368799999999993</c:v>
                </c:pt>
                <c:pt idx="1">
                  <c:v>4.3027999999999995</c:v>
                </c:pt>
                <c:pt idx="2">
                  <c:v>18.5992</c:v>
                </c:pt>
                <c:pt idx="3">
                  <c:v>10.132399999999999</c:v>
                </c:pt>
                <c:pt idx="4">
                  <c:v>27.482399999999998</c:v>
                </c:pt>
                <c:pt idx="5">
                  <c:v>39.696799999999996</c:v>
                </c:pt>
                <c:pt idx="6">
                  <c:v>32.548599999999993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3-4E41-80EA-743A7401A4D9}"/>
            </c:ext>
          </c:extLst>
        </c:ser>
        <c:ser>
          <c:idx val="1"/>
          <c:order val="1"/>
          <c:tx>
            <c:strRef>
              <c:f>'K1'!$J$51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'K1'!$K$49:$Q$49</c:f>
              <c:strCache>
                <c:ptCount val="7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  <c:pt idx="6">
                  <c:v>K1-KARISIM</c:v>
                </c:pt>
              </c:strCache>
            </c:strRef>
          </c:cat>
          <c:val>
            <c:numRef>
              <c:f>'K1'!$K$51:$Q$51</c:f>
              <c:numCache>
                <c:formatCode>General</c:formatCode>
                <c:ptCount val="7"/>
                <c:pt idx="0">
                  <c:v>14.8</c:v>
                </c:pt>
                <c:pt idx="1">
                  <c:v>8.4</c:v>
                </c:pt>
                <c:pt idx="2">
                  <c:v>12.8</c:v>
                </c:pt>
                <c:pt idx="3">
                  <c:v>9.5</c:v>
                </c:pt>
                <c:pt idx="4">
                  <c:v>13.6</c:v>
                </c:pt>
                <c:pt idx="5">
                  <c:v>17.3</c:v>
                </c:pt>
                <c:pt idx="6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3-4E41-80EA-743A7401A4D9}"/>
            </c:ext>
          </c:extLst>
        </c:ser>
        <c:ser>
          <c:idx val="2"/>
          <c:order val="2"/>
          <c:tx>
            <c:strRef>
              <c:f>'K1'!$J$52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'K1'!$K$49:$Q$49</c:f>
              <c:strCache>
                <c:ptCount val="7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  <c:pt idx="6">
                  <c:v>K1-KARISIM</c:v>
                </c:pt>
              </c:strCache>
            </c:strRef>
          </c:cat>
          <c:val>
            <c:numRef>
              <c:f>'K1'!$K$52:$Q$52</c:f>
              <c:numCache>
                <c:formatCode>General</c:formatCode>
                <c:ptCount val="7"/>
                <c:pt idx="0">
                  <c:v>112.4</c:v>
                </c:pt>
                <c:pt idx="1">
                  <c:v>73.5</c:v>
                </c:pt>
                <c:pt idx="2">
                  <c:v>60.3</c:v>
                </c:pt>
                <c:pt idx="3">
                  <c:v>57.3</c:v>
                </c:pt>
                <c:pt idx="4">
                  <c:v>165</c:v>
                </c:pt>
                <c:pt idx="5">
                  <c:v>62.5</c:v>
                </c:pt>
                <c:pt idx="6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3-4E41-80EA-743A7401A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513568"/>
        <c:axId val="567513960"/>
      </c:barChart>
      <c:catAx>
        <c:axId val="5675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67513960"/>
        <c:crosses val="autoZero"/>
        <c:auto val="1"/>
        <c:lblAlgn val="ctr"/>
        <c:lblOffset val="100"/>
        <c:noMultiLvlLbl val="0"/>
      </c:catAx>
      <c:valAx>
        <c:axId val="56751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6751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rgbClr val="FF0000"/>
                </a:solidFill>
              </a:rPr>
              <a:t>Cr</a:t>
            </a:r>
            <a:r>
              <a:rPr lang="tr-TR" b="1" baseline="-25000">
                <a:solidFill>
                  <a:srgbClr val="FF0000"/>
                </a:solidFill>
              </a:rPr>
              <a:t>2</a:t>
            </a:r>
            <a:r>
              <a:rPr lang="tr-TR" b="1">
                <a:solidFill>
                  <a:srgbClr val="FF0000"/>
                </a:solidFill>
              </a:rPr>
              <a:t>O</a:t>
            </a:r>
            <a:r>
              <a:rPr lang="tr-TR" b="1" baseline="-25000">
                <a:solidFill>
                  <a:srgbClr val="FF0000"/>
                </a:solidFill>
              </a:rPr>
              <a:t>3</a:t>
            </a:r>
            <a:r>
              <a:rPr lang="tr-TR" b="1">
                <a:solidFill>
                  <a:srgbClr val="FF0000"/>
                </a:solidFill>
              </a:rPr>
              <a:t>-MgO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'K2'!$G$29</c:f>
              <c:strCache>
                <c:ptCount val="1"/>
                <c:pt idx="0">
                  <c:v>MgO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'K2'!$H$28:$J$28</c:f>
              <c:strCache>
                <c:ptCount val="3"/>
                <c:pt idx="0">
                  <c:v>K2-BEYAZ</c:v>
                </c:pt>
                <c:pt idx="1">
                  <c:v>K2-KARISIM</c:v>
                </c:pt>
                <c:pt idx="2">
                  <c:v>K2-MAVI</c:v>
                </c:pt>
              </c:strCache>
            </c:strRef>
          </c:cat>
          <c:val>
            <c:numRef>
              <c:f>'K2'!$H$29:$J$29</c:f>
              <c:numCache>
                <c:formatCode>General</c:formatCode>
                <c:ptCount val="3"/>
                <c:pt idx="0">
                  <c:v>0.20799999999999999</c:v>
                </c:pt>
                <c:pt idx="1">
                  <c:v>0.22700000000000001</c:v>
                </c:pt>
                <c:pt idx="2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7-40C4-9456-A17EC2C425B4}"/>
            </c:ext>
          </c:extLst>
        </c:ser>
        <c:ser>
          <c:idx val="1"/>
          <c:order val="1"/>
          <c:tx>
            <c:strRef>
              <c:f>'K2'!$G$30</c:f>
              <c:strCache>
                <c:ptCount val="1"/>
                <c:pt idx="0">
                  <c:v>Cr2O3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'K2'!$H$28:$J$28</c:f>
              <c:strCache>
                <c:ptCount val="3"/>
                <c:pt idx="0">
                  <c:v>K2-BEYAZ</c:v>
                </c:pt>
                <c:pt idx="1">
                  <c:v>K2-KARISIM</c:v>
                </c:pt>
                <c:pt idx="2">
                  <c:v>K2-MAVI</c:v>
                </c:pt>
              </c:strCache>
            </c:strRef>
          </c:cat>
          <c:val>
            <c:numRef>
              <c:f>'K2'!$H$30:$J$30</c:f>
              <c:numCache>
                <c:formatCode>General</c:formatCode>
                <c:ptCount val="3"/>
                <c:pt idx="0">
                  <c:v>1.83E-3</c:v>
                </c:pt>
                <c:pt idx="1">
                  <c:v>4.47E-3</c:v>
                </c:pt>
                <c:pt idx="2">
                  <c:v>6.8100000000000001E-3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7-40C4-9456-A17EC2C42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1802040"/>
        <c:axId val="372295608"/>
      </c:barChart>
      <c:catAx>
        <c:axId val="451802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72295608"/>
        <c:crosses val="autoZero"/>
        <c:auto val="1"/>
        <c:lblAlgn val="ctr"/>
        <c:lblOffset val="100"/>
        <c:noMultiLvlLbl val="0"/>
      </c:catAx>
      <c:valAx>
        <c:axId val="37229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180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rgbClr val="FF0000"/>
                </a:solidFill>
              </a:rPr>
              <a:t>As-Zr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'K2'!$G$24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'K2'!$H$23:$J$23</c:f>
              <c:strCache>
                <c:ptCount val="3"/>
                <c:pt idx="0">
                  <c:v>K2-BEYAZ</c:v>
                </c:pt>
                <c:pt idx="1">
                  <c:v>K2-KARISIM</c:v>
                </c:pt>
                <c:pt idx="2">
                  <c:v>K2-MAVI</c:v>
                </c:pt>
              </c:strCache>
            </c:strRef>
          </c:cat>
          <c:val>
            <c:numRef>
              <c:f>'K2'!$H$24:$J$24</c:f>
              <c:numCache>
                <c:formatCode>General</c:formatCode>
                <c:ptCount val="3"/>
                <c:pt idx="0">
                  <c:v>52.3</c:v>
                </c:pt>
                <c:pt idx="1">
                  <c:v>84.6</c:v>
                </c:pt>
                <c:pt idx="2">
                  <c:v>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5-4A27-A488-D105ED6A4109}"/>
            </c:ext>
          </c:extLst>
        </c:ser>
        <c:ser>
          <c:idx val="1"/>
          <c:order val="1"/>
          <c:tx>
            <c:strRef>
              <c:f>'K2'!$G$25</c:f>
              <c:strCache>
                <c:ptCount val="1"/>
                <c:pt idx="0">
                  <c:v>Zr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'K2'!$H$23:$J$23</c:f>
              <c:strCache>
                <c:ptCount val="3"/>
                <c:pt idx="0">
                  <c:v>K2-BEYAZ</c:v>
                </c:pt>
                <c:pt idx="1">
                  <c:v>K2-KARISIM</c:v>
                </c:pt>
                <c:pt idx="2">
                  <c:v>K2-MAVI</c:v>
                </c:pt>
              </c:strCache>
            </c:strRef>
          </c:cat>
          <c:val>
            <c:numRef>
              <c:f>'K2'!$H$25:$J$25</c:f>
              <c:numCache>
                <c:formatCode>General</c:formatCode>
                <c:ptCount val="3"/>
                <c:pt idx="0">
                  <c:v>79.7</c:v>
                </c:pt>
                <c:pt idx="1">
                  <c:v>55</c:v>
                </c:pt>
                <c:pt idx="2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5-4A27-A488-D105ED6A4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514744"/>
        <c:axId val="455202744"/>
      </c:barChart>
      <c:catAx>
        <c:axId val="56751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202744"/>
        <c:crosses val="autoZero"/>
        <c:auto val="1"/>
        <c:lblAlgn val="ctr"/>
        <c:lblOffset val="100"/>
        <c:noMultiLvlLbl val="0"/>
      </c:catAx>
      <c:valAx>
        <c:axId val="45520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67514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FF0000"/>
                </a:solidFill>
              </a:rPr>
              <a:t>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'K1'!$A$50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'K1'!$B$49:$G$49</c:f>
              <c:strCache>
                <c:ptCount val="6"/>
                <c:pt idx="0">
                  <c:v>K1-BEYAZ</c:v>
                </c:pt>
                <c:pt idx="1">
                  <c:v>K1-ACIKSARI</c:v>
                </c:pt>
                <c:pt idx="2">
                  <c:v>K1-KOYUSARI</c:v>
                </c:pt>
                <c:pt idx="3">
                  <c:v>K1-TURUNCU</c:v>
                </c:pt>
                <c:pt idx="4">
                  <c:v>K1-KOYUTURUNCU</c:v>
                </c:pt>
                <c:pt idx="5">
                  <c:v>K1-BORDO</c:v>
                </c:pt>
              </c:strCache>
            </c:strRef>
          </c:cat>
          <c:val>
            <c:numRef>
              <c:f>'K1'!$B$50:$G$50</c:f>
              <c:numCache>
                <c:formatCode>General</c:formatCode>
                <c:ptCount val="6"/>
                <c:pt idx="0">
                  <c:v>7.1</c:v>
                </c:pt>
                <c:pt idx="1">
                  <c:v>80.8</c:v>
                </c:pt>
                <c:pt idx="2">
                  <c:v>50.4</c:v>
                </c:pt>
                <c:pt idx="3">
                  <c:v>33.299999999999997</c:v>
                </c:pt>
                <c:pt idx="4">
                  <c:v>22.1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E-47C5-8FFC-41016A99D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203528"/>
        <c:axId val="455203920"/>
      </c:barChart>
      <c:catAx>
        <c:axId val="45520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203920"/>
        <c:crosses val="autoZero"/>
        <c:auto val="1"/>
        <c:lblAlgn val="ctr"/>
        <c:lblOffset val="100"/>
        <c:noMultiLvlLbl val="0"/>
      </c:catAx>
      <c:valAx>
        <c:axId val="45520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2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B748F6-FC22-43D9-9BF1-97CF2E234958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Metin kutusu 51"/>
          <p:cNvSpPr txBox="1">
            <a:spLocks noChangeArrowheads="1"/>
          </p:cNvSpPr>
          <p:nvPr/>
        </p:nvSpPr>
        <p:spPr bwMode="auto">
          <a:xfrm>
            <a:off x="9123364" y="730251"/>
            <a:ext cx="141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Kütahya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Seydişehir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Gevrekseydi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Kalsedon-Makroskobik incelemeler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2528888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up 19"/>
          <p:cNvGrpSpPr>
            <a:grpSpLocks/>
          </p:cNvGrpSpPr>
          <p:nvPr/>
        </p:nvGrpSpPr>
        <p:grpSpPr bwMode="auto">
          <a:xfrm>
            <a:off x="2362201" y="1447800"/>
            <a:ext cx="6259513" cy="2209800"/>
            <a:chOff x="838200" y="1447800"/>
            <a:chExt cx="6259767" cy="2209800"/>
          </a:xfrm>
        </p:grpSpPr>
        <p:sp>
          <p:nvSpPr>
            <p:cNvPr id="8" name="Dikdörtgen 7"/>
            <p:cNvSpPr/>
            <p:nvPr/>
          </p:nvSpPr>
          <p:spPr>
            <a:xfrm>
              <a:off x="838200" y="2667000"/>
              <a:ext cx="1524062" cy="990600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11" name="Düz Bağlayıcı 10"/>
            <p:cNvCxnSpPr/>
            <p:nvPr/>
          </p:nvCxnSpPr>
          <p:spPr>
            <a:xfrm flipV="1">
              <a:off x="2362262" y="1447800"/>
              <a:ext cx="1812999" cy="1219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>
            <a:xfrm flipV="1">
              <a:off x="2394013" y="3094038"/>
              <a:ext cx="1781247" cy="5635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260" y="1493838"/>
              <a:ext cx="2922707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up 20"/>
          <p:cNvGrpSpPr>
            <a:grpSpLocks/>
          </p:cNvGrpSpPr>
          <p:nvPr/>
        </p:nvGrpSpPr>
        <p:grpSpPr bwMode="auto">
          <a:xfrm>
            <a:off x="2057400" y="3289301"/>
            <a:ext cx="5105400" cy="2873375"/>
            <a:chOff x="533400" y="3289619"/>
            <a:chExt cx="5105400" cy="2872753"/>
          </a:xfrm>
        </p:grpSpPr>
        <p:sp>
          <p:nvSpPr>
            <p:cNvPr id="30" name="Dikdörtgen 29"/>
            <p:cNvSpPr/>
            <p:nvPr/>
          </p:nvSpPr>
          <p:spPr>
            <a:xfrm>
              <a:off x="533400" y="3705454"/>
              <a:ext cx="990600" cy="1323688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31" name="Düz Bağlayıcı 30"/>
            <p:cNvCxnSpPr/>
            <p:nvPr/>
          </p:nvCxnSpPr>
          <p:spPr>
            <a:xfrm flipV="1">
              <a:off x="1493838" y="3289619"/>
              <a:ext cx="2341562" cy="4523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Bağlayıcı 37"/>
            <p:cNvCxnSpPr/>
            <p:nvPr/>
          </p:nvCxnSpPr>
          <p:spPr>
            <a:xfrm>
              <a:off x="1543050" y="5016445"/>
              <a:ext cx="2292350" cy="114592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5400" y="3289619"/>
              <a:ext cx="1803400" cy="28727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855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44601"/>
            <a:ext cx="2166938" cy="449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F433E-5CD1-4A9D-B2B6-F041F46D0D12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Metin kutusu 51"/>
          <p:cNvSpPr txBox="1">
            <a:spLocks noChangeArrowheads="1"/>
          </p:cNvSpPr>
          <p:nvPr/>
        </p:nvSpPr>
        <p:spPr bwMode="auto">
          <a:xfrm>
            <a:off x="9067801" y="1254126"/>
            <a:ext cx="141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Kütahya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Seydişehir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Gevrekseydi</a:t>
            </a:r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Kalsedon-Makroskobik incelemeler</a:t>
            </a:r>
          </a:p>
        </p:txBody>
      </p:sp>
      <p:grpSp>
        <p:nvGrpSpPr>
          <p:cNvPr id="16" name="Grup 15"/>
          <p:cNvGrpSpPr>
            <a:grpSpLocks/>
          </p:cNvGrpSpPr>
          <p:nvPr/>
        </p:nvGrpSpPr>
        <p:grpSpPr bwMode="auto">
          <a:xfrm>
            <a:off x="3471863" y="3640138"/>
            <a:ext cx="4576762" cy="2038350"/>
            <a:chOff x="347662" y="3528250"/>
            <a:chExt cx="4576919" cy="2037779"/>
          </a:xfrm>
        </p:grpSpPr>
        <p:sp>
          <p:nvSpPr>
            <p:cNvPr id="8" name="Dikdörtgen 7"/>
            <p:cNvSpPr/>
            <p:nvPr/>
          </p:nvSpPr>
          <p:spPr>
            <a:xfrm>
              <a:off x="347662" y="3528250"/>
              <a:ext cx="1524052" cy="1196640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11" name="Düz Bağlayıcı 10"/>
            <p:cNvCxnSpPr/>
            <p:nvPr/>
          </p:nvCxnSpPr>
          <p:spPr>
            <a:xfrm>
              <a:off x="1846313" y="3553643"/>
              <a:ext cx="911256" cy="3586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>
            <a:xfrm>
              <a:off x="1846313" y="4724890"/>
              <a:ext cx="911256" cy="8411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7570" y="3912317"/>
              <a:ext cx="2167011" cy="16537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up 13"/>
          <p:cNvGrpSpPr>
            <a:grpSpLocks/>
          </p:cNvGrpSpPr>
          <p:nvPr/>
        </p:nvGrpSpPr>
        <p:grpSpPr bwMode="auto">
          <a:xfrm>
            <a:off x="3902076" y="1323976"/>
            <a:ext cx="4360863" cy="1806575"/>
            <a:chOff x="778192" y="1211772"/>
            <a:chExt cx="4360992" cy="1807398"/>
          </a:xfrm>
        </p:grpSpPr>
        <p:sp>
          <p:nvSpPr>
            <p:cNvPr id="24" name="Dikdörtgen 23"/>
            <p:cNvSpPr/>
            <p:nvPr/>
          </p:nvSpPr>
          <p:spPr>
            <a:xfrm>
              <a:off x="778192" y="1392829"/>
              <a:ext cx="1203361" cy="1195933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25" name="Düz Bağlayıcı 24"/>
            <p:cNvCxnSpPr/>
            <p:nvPr/>
          </p:nvCxnSpPr>
          <p:spPr>
            <a:xfrm>
              <a:off x="1981553" y="2591938"/>
              <a:ext cx="1066832" cy="4272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Düz Bağlayıcı 25"/>
            <p:cNvCxnSpPr/>
            <p:nvPr/>
          </p:nvCxnSpPr>
          <p:spPr>
            <a:xfrm flipV="1">
              <a:off x="1981553" y="1211772"/>
              <a:ext cx="1066832" cy="1619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384" y="1232419"/>
              <a:ext cx="2090800" cy="17867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524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64" y="1900238"/>
            <a:ext cx="2205037" cy="3281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6BA92D-2B52-488E-9DCE-AEE28ACE2356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Metin kutusu 51"/>
          <p:cNvSpPr txBox="1">
            <a:spLocks noChangeArrowheads="1"/>
          </p:cNvSpPr>
          <p:nvPr/>
        </p:nvSpPr>
        <p:spPr bwMode="auto">
          <a:xfrm>
            <a:off x="9067801" y="1254126"/>
            <a:ext cx="141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Kütahya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Seydişehir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Gevrekseydi</a:t>
            </a: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Kalsedon-Makroskobik incelemeler</a:t>
            </a:r>
          </a:p>
        </p:txBody>
      </p:sp>
      <p:grpSp>
        <p:nvGrpSpPr>
          <p:cNvPr id="13" name="Grup 12"/>
          <p:cNvGrpSpPr>
            <a:grpSpLocks/>
          </p:cNvGrpSpPr>
          <p:nvPr/>
        </p:nvGrpSpPr>
        <p:grpSpPr bwMode="auto">
          <a:xfrm>
            <a:off x="2362200" y="2198689"/>
            <a:ext cx="6705600" cy="2490787"/>
            <a:chOff x="838200" y="2198516"/>
            <a:chExt cx="6705600" cy="2491628"/>
          </a:xfrm>
        </p:grpSpPr>
        <p:sp>
          <p:nvSpPr>
            <p:cNvPr id="24" name="Dikdörtgen 23"/>
            <p:cNvSpPr/>
            <p:nvPr/>
          </p:nvSpPr>
          <p:spPr>
            <a:xfrm>
              <a:off x="838200" y="2997298"/>
              <a:ext cx="1905000" cy="1346655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25" name="Düz Bağlayıcı 24"/>
            <p:cNvCxnSpPr/>
            <p:nvPr/>
          </p:nvCxnSpPr>
          <p:spPr>
            <a:xfrm flipV="1">
              <a:off x="2743200" y="2198516"/>
              <a:ext cx="1249363" cy="7987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Düz Bağlayıcı 25"/>
            <p:cNvCxnSpPr/>
            <p:nvPr/>
          </p:nvCxnSpPr>
          <p:spPr>
            <a:xfrm>
              <a:off x="2706688" y="4332836"/>
              <a:ext cx="1285875" cy="3573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2563" y="2222336"/>
              <a:ext cx="3551237" cy="24678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394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B91C1D-E885-4273-85D9-70BE68DC8888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Metin kutusu 51"/>
          <p:cNvSpPr txBox="1">
            <a:spLocks noChangeArrowheads="1"/>
          </p:cNvSpPr>
          <p:nvPr/>
        </p:nvSpPr>
        <p:spPr bwMode="auto">
          <a:xfrm>
            <a:off x="9123364" y="730251"/>
            <a:ext cx="141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Kütahya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Seydişehir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Gevrekseydi</a:t>
            </a: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Kalsedon-Makroskobik incelemeler</a:t>
            </a:r>
          </a:p>
        </p:txBody>
      </p:sp>
      <p:pic>
        <p:nvPicPr>
          <p:cNvPr id="18" name="Resim 17" descr="C:\Users\Aslı\Desktop\MÜH. PROJE\bitirme\IMAG1474.jpg"/>
          <p:cNvPicPr/>
          <p:nvPr/>
        </p:nvPicPr>
        <p:blipFill>
          <a:blip r:embed="rId2"/>
          <a:srcRect l="1895"/>
          <a:stretch>
            <a:fillRect/>
          </a:stretch>
        </p:blipFill>
        <p:spPr bwMode="auto">
          <a:xfrm>
            <a:off x="6276975" y="1785939"/>
            <a:ext cx="3771900" cy="3087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Resim 18" descr="C:\Users\Aslı\Desktop\MÜH. PROJE\bitirme\IMAG1476.jpg"/>
          <p:cNvPicPr/>
          <p:nvPr/>
        </p:nvPicPr>
        <p:blipFill>
          <a:blip r:embed="rId3"/>
          <a:srcRect l="6650" r="22390" b="11304"/>
          <a:stretch>
            <a:fillRect/>
          </a:stretch>
        </p:blipFill>
        <p:spPr bwMode="auto">
          <a:xfrm>
            <a:off x="1828801" y="1778000"/>
            <a:ext cx="3686175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5CC86-39C5-4C0F-BD67-9D8F17C099F3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Kalsedon-Makroskobik incelemeler</a:t>
            </a:r>
          </a:p>
        </p:txBody>
      </p:sp>
      <p:pic>
        <p:nvPicPr>
          <p:cNvPr id="18" name="Resim 17" descr="C:\Users\Aslı\Desktop\MÜH. PROJE\bitirme\IMAG1476.jpg"/>
          <p:cNvPicPr/>
          <p:nvPr/>
        </p:nvPicPr>
        <p:blipFill rotWithShape="1">
          <a:blip r:embed="rId2"/>
          <a:srcRect l="10725" t="3407" r="31324" b="25069"/>
          <a:stretch/>
        </p:blipFill>
        <p:spPr bwMode="auto">
          <a:xfrm>
            <a:off x="4267201" y="747713"/>
            <a:ext cx="3463925" cy="231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up 23"/>
          <p:cNvGrpSpPr>
            <a:grpSpLocks/>
          </p:cNvGrpSpPr>
          <p:nvPr/>
        </p:nvGrpSpPr>
        <p:grpSpPr bwMode="auto">
          <a:xfrm>
            <a:off x="1808164" y="2189164"/>
            <a:ext cx="3297237" cy="2841625"/>
            <a:chOff x="284764" y="2189044"/>
            <a:chExt cx="3296636" cy="2842409"/>
          </a:xfrm>
        </p:grpSpPr>
        <p:pic>
          <p:nvPicPr>
            <p:cNvPr id="6" name="Resim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764" y="2724179"/>
              <a:ext cx="2160193" cy="1800722"/>
            </a:xfrm>
            <a:prstGeom prst="rect">
              <a:avLst/>
            </a:prstGeom>
            <a:ln w="38100" cap="sq">
              <a:solidFill>
                <a:srgbClr val="CC33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Oval 29"/>
            <p:cNvSpPr/>
            <p:nvPr/>
          </p:nvSpPr>
          <p:spPr>
            <a:xfrm>
              <a:off x="3429028" y="2189044"/>
              <a:ext cx="152372" cy="173085"/>
            </a:xfrm>
            <a:prstGeom prst="ellipse">
              <a:avLst/>
            </a:prstGeom>
            <a:solidFill>
              <a:srgbClr val="CC3300">
                <a:alpha val="26000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23587" name="Metin kutusu 32"/>
            <p:cNvSpPr txBox="1">
              <a:spLocks noChangeArrowheads="1"/>
            </p:cNvSpPr>
            <p:nvPr/>
          </p:nvSpPr>
          <p:spPr bwMode="auto">
            <a:xfrm>
              <a:off x="491057" y="4662121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Bordo</a:t>
              </a:r>
            </a:p>
          </p:txBody>
        </p:sp>
        <p:cxnSp>
          <p:nvCxnSpPr>
            <p:cNvPr id="35" name="Düz Bağlayıcı 34"/>
            <p:cNvCxnSpPr/>
            <p:nvPr/>
          </p:nvCxnSpPr>
          <p:spPr>
            <a:xfrm flipH="1">
              <a:off x="2475115" y="2358953"/>
              <a:ext cx="953913" cy="965466"/>
            </a:xfrm>
            <a:prstGeom prst="line">
              <a:avLst/>
            </a:prstGeom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 21"/>
          <p:cNvGrpSpPr>
            <a:grpSpLocks/>
          </p:cNvGrpSpPr>
          <p:nvPr/>
        </p:nvGrpSpPr>
        <p:grpSpPr bwMode="auto">
          <a:xfrm>
            <a:off x="6203951" y="2303463"/>
            <a:ext cx="4456113" cy="2500312"/>
            <a:chOff x="4680029" y="2302942"/>
            <a:chExt cx="4456052" cy="2500865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5931" y="2583991"/>
              <a:ext cx="2158970" cy="1816502"/>
            </a:xfrm>
            <a:prstGeom prst="rect">
              <a:avLst/>
            </a:prstGeom>
            <a:ln w="38100" cap="sq">
              <a:solidFill>
                <a:srgbClr val="CC99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1" name="Düz Bağlayıcı 30"/>
            <p:cNvCxnSpPr/>
            <p:nvPr/>
          </p:nvCxnSpPr>
          <p:spPr>
            <a:xfrm flipH="1" flipV="1">
              <a:off x="4827665" y="2434733"/>
              <a:ext cx="1509691" cy="790750"/>
            </a:xfrm>
            <a:prstGeom prst="line">
              <a:avLst/>
            </a:prstGeom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680029" y="2302942"/>
              <a:ext cx="152398" cy="173075"/>
            </a:xfrm>
            <a:prstGeom prst="ellipse">
              <a:avLst/>
            </a:prstGeom>
            <a:solidFill>
              <a:srgbClr val="CCCC00">
                <a:alpha val="25882"/>
              </a:srgbClr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23584" name="Metin kutusu 35"/>
            <p:cNvSpPr txBox="1">
              <a:spLocks noChangeArrowheads="1"/>
            </p:cNvSpPr>
            <p:nvPr/>
          </p:nvSpPr>
          <p:spPr bwMode="auto">
            <a:xfrm>
              <a:off x="7944729" y="4434475"/>
              <a:ext cx="11913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CC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Koyu Sarı</a:t>
              </a:r>
            </a:p>
          </p:txBody>
        </p:sp>
      </p:grpSp>
      <p:grpSp>
        <p:nvGrpSpPr>
          <p:cNvPr id="27" name="Grup 26"/>
          <p:cNvGrpSpPr>
            <a:grpSpLocks/>
          </p:cNvGrpSpPr>
          <p:nvPr/>
        </p:nvGrpSpPr>
        <p:grpSpPr bwMode="auto">
          <a:xfrm>
            <a:off x="2062164" y="2601914"/>
            <a:ext cx="3756025" cy="3817937"/>
            <a:chOff x="538132" y="2601669"/>
            <a:chExt cx="3755468" cy="3817472"/>
          </a:xfrm>
        </p:grpSpPr>
        <p:pic>
          <p:nvPicPr>
            <p:cNvPr id="3" name="Resim 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332" y="4619135"/>
              <a:ext cx="2160268" cy="1800006"/>
            </a:xfrm>
            <a:prstGeom prst="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0" name="Metin kutusu 39"/>
            <p:cNvSpPr txBox="1"/>
            <p:nvPr/>
          </p:nvSpPr>
          <p:spPr>
            <a:xfrm>
              <a:off x="538132" y="5635012"/>
              <a:ext cx="1626946" cy="3698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tr-TR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Koyu Turuncu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657106" y="2601669"/>
              <a:ext cx="152377" cy="173016"/>
            </a:xfrm>
            <a:prstGeom prst="ellipse">
              <a:avLst/>
            </a:prstGeom>
            <a:solidFill>
              <a:schemeClr val="accent6">
                <a:lumMod val="75000"/>
                <a:alpha val="26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2" name="Düz Bağlayıcı 41"/>
            <p:cNvCxnSpPr/>
            <p:nvPr/>
          </p:nvCxnSpPr>
          <p:spPr>
            <a:xfrm flipH="1" flipV="1">
              <a:off x="3749168" y="2782622"/>
              <a:ext cx="388880" cy="179206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 27"/>
          <p:cNvGrpSpPr>
            <a:grpSpLocks/>
          </p:cNvGrpSpPr>
          <p:nvPr/>
        </p:nvGrpSpPr>
        <p:grpSpPr bwMode="auto">
          <a:xfrm>
            <a:off x="5505450" y="2655888"/>
            <a:ext cx="4598988" cy="3744912"/>
            <a:chOff x="3980816" y="2656616"/>
            <a:chExt cx="4599207" cy="3744152"/>
          </a:xfrm>
        </p:grpSpPr>
        <p:pic>
          <p:nvPicPr>
            <p:cNvPr id="10" name="Resim 9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1903" y="4600908"/>
              <a:ext cx="2160691" cy="1799860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7" name="Oval 36"/>
            <p:cNvSpPr/>
            <p:nvPr/>
          </p:nvSpPr>
          <p:spPr>
            <a:xfrm>
              <a:off x="3980816" y="2656616"/>
              <a:ext cx="152407" cy="173002"/>
            </a:xfrm>
            <a:prstGeom prst="ellipse">
              <a:avLst/>
            </a:prstGeom>
            <a:solidFill>
              <a:srgbClr val="FFC000">
                <a:alpha val="2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38" name="Düz Bağlayıcı 37"/>
            <p:cNvCxnSpPr/>
            <p:nvPr/>
          </p:nvCxnSpPr>
          <p:spPr>
            <a:xfrm flipH="1" flipV="1">
              <a:off x="4117348" y="2802636"/>
              <a:ext cx="1216083" cy="17760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6" name="Metin kutusu 43"/>
            <p:cNvSpPr txBox="1">
              <a:spLocks noChangeArrowheads="1"/>
            </p:cNvSpPr>
            <p:nvPr/>
          </p:nvSpPr>
          <p:spPr bwMode="auto">
            <a:xfrm>
              <a:off x="7029277" y="5306010"/>
              <a:ext cx="1550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Açık Turuncu</a:t>
              </a:r>
            </a:p>
          </p:txBody>
        </p:sp>
      </p:grpSp>
      <p:grpSp>
        <p:nvGrpSpPr>
          <p:cNvPr id="19" name="Grup 18"/>
          <p:cNvGrpSpPr>
            <a:grpSpLocks/>
          </p:cNvGrpSpPr>
          <p:nvPr/>
        </p:nvGrpSpPr>
        <p:grpSpPr bwMode="auto">
          <a:xfrm>
            <a:off x="6356350" y="196850"/>
            <a:ext cx="3708400" cy="2247900"/>
            <a:chOff x="4832429" y="197420"/>
            <a:chExt cx="3707976" cy="2247863"/>
          </a:xfrm>
        </p:grpSpPr>
        <p:pic>
          <p:nvPicPr>
            <p:cNvPr id="11" name="Resim 10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0065" y="645088"/>
              <a:ext cx="2160340" cy="1800195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Oval 44"/>
            <p:cNvSpPr/>
            <p:nvPr/>
          </p:nvSpPr>
          <p:spPr>
            <a:xfrm>
              <a:off x="4832429" y="1622972"/>
              <a:ext cx="152383" cy="173035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49" name="Düz Bağlayıcı 48"/>
            <p:cNvCxnSpPr>
              <a:stCxn id="11" idx="1"/>
            </p:cNvCxnSpPr>
            <p:nvPr/>
          </p:nvCxnSpPr>
          <p:spPr>
            <a:xfrm flipH="1">
              <a:off x="4976875" y="1545186"/>
              <a:ext cx="1403190" cy="131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Metin kutusu 53"/>
            <p:cNvSpPr txBox="1">
              <a:spLocks noChangeArrowheads="1"/>
            </p:cNvSpPr>
            <p:nvPr/>
          </p:nvSpPr>
          <p:spPr bwMode="auto">
            <a:xfrm>
              <a:off x="7056894" y="197420"/>
              <a:ext cx="7745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Beyaz</a:t>
              </a:r>
            </a:p>
          </p:txBody>
        </p:sp>
      </p:grpSp>
      <p:grpSp>
        <p:nvGrpSpPr>
          <p:cNvPr id="20" name="Grup 19"/>
          <p:cNvGrpSpPr>
            <a:grpSpLocks/>
          </p:cNvGrpSpPr>
          <p:nvPr/>
        </p:nvGrpSpPr>
        <p:grpSpPr bwMode="auto">
          <a:xfrm>
            <a:off x="1795463" y="833438"/>
            <a:ext cx="3522662" cy="2590800"/>
            <a:chOff x="271977" y="834039"/>
            <a:chExt cx="3522676" cy="2590405"/>
          </a:xfrm>
        </p:grpSpPr>
        <p:pic>
          <p:nvPicPr>
            <p:cNvPr id="7" name="Resim 6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1977" y="834039"/>
              <a:ext cx="2160596" cy="1799951"/>
            </a:xfrm>
            <a:prstGeom prst="rect">
              <a:avLst/>
            </a:prstGeom>
            <a:ln w="38100" cap="sq">
              <a:solidFill>
                <a:srgbClr val="CCCC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3581927" y="1372119"/>
              <a:ext cx="152401" cy="173012"/>
            </a:xfrm>
            <a:prstGeom prst="ellipse">
              <a:avLst/>
            </a:prstGeom>
            <a:solidFill>
              <a:srgbClr val="CCCC00">
                <a:alpha val="25882"/>
              </a:srgbClr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14" name="Düz Bağlayıcı 13"/>
            <p:cNvCxnSpPr>
              <a:stCxn id="12" idx="2"/>
            </p:cNvCxnSpPr>
            <p:nvPr/>
          </p:nvCxnSpPr>
          <p:spPr>
            <a:xfrm flipH="1">
              <a:off x="2445273" y="1457831"/>
              <a:ext cx="1136655" cy="146028"/>
            </a:xfrm>
            <a:prstGeom prst="line">
              <a:avLst/>
            </a:prstGeom>
            <a:ln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Metin kutusu 51"/>
            <p:cNvSpPr txBox="1">
              <a:spLocks noChangeArrowheads="1"/>
            </p:cNvSpPr>
            <p:nvPr/>
          </p:nvSpPr>
          <p:spPr bwMode="auto">
            <a:xfrm>
              <a:off x="2680245" y="3055112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CC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Açık Sarı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9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313499-E5BB-4FF5-A152-7F74E6835B64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Kalsedon-Makroskobik incelemeler</a:t>
            </a:r>
          </a:p>
        </p:txBody>
      </p:sp>
      <p:pic>
        <p:nvPicPr>
          <p:cNvPr id="18" name="Resim 17" descr="C:\Users\Aslı\Desktop\MÜH. PROJE\bitirme\IMAG1474.jpg"/>
          <p:cNvPicPr/>
          <p:nvPr/>
        </p:nvPicPr>
        <p:blipFill>
          <a:blip r:embed="rId2"/>
          <a:srcRect l="1895"/>
          <a:stretch>
            <a:fillRect/>
          </a:stretch>
        </p:blipFill>
        <p:spPr bwMode="auto">
          <a:xfrm>
            <a:off x="4572000" y="828675"/>
            <a:ext cx="2362200" cy="2128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Grup 22"/>
          <p:cNvGrpSpPr>
            <a:grpSpLocks/>
          </p:cNvGrpSpPr>
          <p:nvPr/>
        </p:nvGrpSpPr>
        <p:grpSpPr bwMode="auto">
          <a:xfrm>
            <a:off x="1927226" y="1085851"/>
            <a:ext cx="3330575" cy="4913313"/>
            <a:chOff x="403419" y="1085059"/>
            <a:chExt cx="3330381" cy="4914185"/>
          </a:xfrm>
        </p:grpSpPr>
        <p:sp>
          <p:nvSpPr>
            <p:cNvPr id="24594" name="Metin kutusu 51"/>
            <p:cNvSpPr txBox="1">
              <a:spLocks noChangeArrowheads="1"/>
            </p:cNvSpPr>
            <p:nvPr/>
          </p:nvSpPr>
          <p:spPr bwMode="auto">
            <a:xfrm>
              <a:off x="403419" y="1085059"/>
              <a:ext cx="1364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K2-Karışım</a:t>
              </a: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881" y="3207924"/>
              <a:ext cx="2352538" cy="279132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3505213" y="1664600"/>
              <a:ext cx="228587" cy="22864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11" name="Düz Bağlayıcı 10"/>
            <p:cNvCxnSpPr>
              <a:stCxn id="9" idx="3"/>
            </p:cNvCxnSpPr>
            <p:nvPr/>
          </p:nvCxnSpPr>
          <p:spPr>
            <a:xfrm flipH="1">
              <a:off x="2773419" y="1859896"/>
              <a:ext cx="765130" cy="13480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 23"/>
          <p:cNvGrpSpPr>
            <a:grpSpLocks/>
          </p:cNvGrpSpPr>
          <p:nvPr/>
        </p:nvGrpSpPr>
        <p:grpSpPr bwMode="auto">
          <a:xfrm>
            <a:off x="1944688" y="1427164"/>
            <a:ext cx="5141912" cy="4452937"/>
            <a:chOff x="421004" y="1426874"/>
            <a:chExt cx="5141596" cy="4453307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9594" y="3327269"/>
              <a:ext cx="2343006" cy="2552912"/>
            </a:xfrm>
            <a:prstGeom prst="rect">
              <a:avLst/>
            </a:prstGeom>
            <a:ln w="38100" cap="sq">
              <a:solidFill>
                <a:schemeClr val="tx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Oval 14"/>
            <p:cNvSpPr/>
            <p:nvPr/>
          </p:nvSpPr>
          <p:spPr>
            <a:xfrm>
              <a:off x="4114889" y="1611039"/>
              <a:ext cx="228586" cy="228619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20" name="Düz Bağlayıcı 19"/>
            <p:cNvCxnSpPr/>
            <p:nvPr/>
          </p:nvCxnSpPr>
          <p:spPr>
            <a:xfrm flipH="1">
              <a:off x="4038694" y="1839658"/>
              <a:ext cx="157153" cy="147173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Metin kutusu 25"/>
            <p:cNvSpPr txBox="1">
              <a:spLocks noChangeArrowheads="1"/>
            </p:cNvSpPr>
            <p:nvPr/>
          </p:nvSpPr>
          <p:spPr bwMode="auto">
            <a:xfrm>
              <a:off x="421004" y="1426874"/>
              <a:ext cx="1069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K2-Mavi</a:t>
              </a:r>
            </a:p>
          </p:txBody>
        </p:sp>
      </p:grpSp>
      <p:grpSp>
        <p:nvGrpSpPr>
          <p:cNvPr id="25" name="Grup 24"/>
          <p:cNvGrpSpPr>
            <a:grpSpLocks/>
          </p:cNvGrpSpPr>
          <p:nvPr/>
        </p:nvGrpSpPr>
        <p:grpSpPr bwMode="auto">
          <a:xfrm>
            <a:off x="1962150" y="1684339"/>
            <a:ext cx="7867650" cy="4105275"/>
            <a:chOff x="438589" y="1684432"/>
            <a:chExt cx="7867256" cy="4105262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763" y="3208427"/>
              <a:ext cx="2362082" cy="2581267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4229349" y="2082893"/>
              <a:ext cx="228589" cy="22859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21" name="Düz Bağlayıcı 20"/>
            <p:cNvCxnSpPr/>
            <p:nvPr/>
          </p:nvCxnSpPr>
          <p:spPr>
            <a:xfrm>
              <a:off x="4464287" y="2246405"/>
              <a:ext cx="2211277" cy="9540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9" name="Metin kutusu 26"/>
            <p:cNvSpPr txBox="1">
              <a:spLocks noChangeArrowheads="1"/>
            </p:cNvSpPr>
            <p:nvPr/>
          </p:nvSpPr>
          <p:spPr bwMode="auto">
            <a:xfrm>
              <a:off x="438589" y="1684432"/>
              <a:ext cx="1146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K2-Beyaz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3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B3E4DD-6B9A-4EF5-8ED1-9C769C1286E2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Kalsedon-Mikroskobik incelemeler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950913"/>
            <a:ext cx="1800225" cy="143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3286126"/>
            <a:ext cx="1800225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026" y="3286126"/>
            <a:ext cx="1800225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1" y="950913"/>
            <a:ext cx="1800225" cy="143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026" y="950913"/>
            <a:ext cx="1800225" cy="143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676" y="3286126"/>
            <a:ext cx="1800225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4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Kimyasal Analizler</a:t>
            </a:r>
          </a:p>
        </p:txBody>
      </p:sp>
      <p:graphicFrame>
        <p:nvGraphicFramePr>
          <p:cNvPr id="4" name="Grafik 3"/>
          <p:cNvGraphicFramePr>
            <a:graphicFrameLocks/>
          </p:cNvGraphicFramePr>
          <p:nvPr/>
        </p:nvGraphicFramePr>
        <p:xfrm>
          <a:off x="1699384" y="762489"/>
          <a:ext cx="4587117" cy="294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9" name="Metin kutusu 1"/>
          <p:cNvSpPr txBox="1">
            <a:spLocks noChangeArrowheads="1"/>
          </p:cNvSpPr>
          <p:nvPr/>
        </p:nvSpPr>
        <p:spPr bwMode="auto">
          <a:xfrm>
            <a:off x="6858001" y="1447801"/>
            <a:ext cx="3008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 hareket ettiklerinde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renk turuncu-bordo</a:t>
            </a:r>
            <a:endParaRPr lang="tr-TR" altLang="tr-TR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31" name="Grup 10"/>
          <p:cNvGrpSpPr>
            <a:grpSpLocks/>
          </p:cNvGrpSpPr>
          <p:nvPr/>
        </p:nvGrpSpPr>
        <p:grpSpPr bwMode="auto">
          <a:xfrm>
            <a:off x="1698625" y="3708400"/>
            <a:ext cx="8001000" cy="2590800"/>
            <a:chOff x="0" y="838200"/>
            <a:chExt cx="8001000" cy="2590800"/>
          </a:xfrm>
        </p:grpSpPr>
        <p:pic>
          <p:nvPicPr>
            <p:cNvPr id="26632" name="Grafik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46482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Metin kutusu 7"/>
            <p:cNvSpPr txBox="1">
              <a:spLocks noChangeArrowheads="1"/>
            </p:cNvSpPr>
            <p:nvPr/>
          </p:nvSpPr>
          <p:spPr bwMode="auto">
            <a:xfrm>
              <a:off x="5715000" y="1949450"/>
              <a:ext cx="2286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Turuncudan bordoya</a:t>
              </a:r>
              <a:endParaRPr lang="tr-TR" altLang="tr-TR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5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Kimyasal Analizler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653" name="Grup 12"/>
          <p:cNvGrpSpPr>
            <a:grpSpLocks/>
          </p:cNvGrpSpPr>
          <p:nvPr/>
        </p:nvGrpSpPr>
        <p:grpSpPr bwMode="auto">
          <a:xfrm>
            <a:off x="1611313" y="914400"/>
            <a:ext cx="8685212" cy="2743200"/>
            <a:chOff x="87310" y="914400"/>
            <a:chExt cx="8685215" cy="2743200"/>
          </a:xfrm>
        </p:grpSpPr>
        <p:graphicFrame>
          <p:nvGraphicFramePr>
            <p:cNvPr id="14" name="Grafik 13"/>
            <p:cNvGraphicFramePr>
              <a:graphicFrameLocks/>
            </p:cNvGraphicFramePr>
            <p:nvPr/>
          </p:nvGraphicFramePr>
          <p:xfrm>
            <a:off x="87310" y="914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658" name="Metin kutusu 10"/>
            <p:cNvSpPr txBox="1">
              <a:spLocks noChangeArrowheads="1"/>
            </p:cNvSpPr>
            <p:nvPr/>
          </p:nvSpPr>
          <p:spPr bwMode="auto">
            <a:xfrm>
              <a:off x="4943475" y="1949450"/>
              <a:ext cx="3829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Birlikteliği koyu turuncu-bordo renk</a:t>
              </a:r>
              <a:endParaRPr lang="tr-TR" altLang="tr-TR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54" name="Grup 15"/>
          <p:cNvGrpSpPr>
            <a:grpSpLocks/>
          </p:cNvGrpSpPr>
          <p:nvPr/>
        </p:nvGrpSpPr>
        <p:grpSpPr bwMode="auto">
          <a:xfrm>
            <a:off x="1739900" y="3584576"/>
            <a:ext cx="7239000" cy="2874963"/>
            <a:chOff x="276568" y="3581400"/>
            <a:chExt cx="7238657" cy="2874480"/>
          </a:xfrm>
        </p:grpSpPr>
        <p:graphicFrame>
          <p:nvGraphicFramePr>
            <p:cNvPr id="17" name="Grafik 16"/>
            <p:cNvGraphicFramePr>
              <a:graphicFrameLocks/>
            </p:cNvGraphicFramePr>
            <p:nvPr/>
          </p:nvGraphicFramePr>
          <p:xfrm>
            <a:off x="276568" y="3581400"/>
            <a:ext cx="4193485" cy="2874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656" name="Metin kutusu 11"/>
            <p:cNvSpPr txBox="1">
              <a:spLocks noChangeArrowheads="1"/>
            </p:cNvSpPr>
            <p:nvPr/>
          </p:nvSpPr>
          <p:spPr bwMode="auto">
            <a:xfrm>
              <a:off x="6200775" y="4495800"/>
              <a:ext cx="1314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Bordo renk</a:t>
              </a:r>
              <a:endParaRPr lang="tr-TR" altLang="tr-TR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Kimyasal Analizler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677" name="Grup 10"/>
          <p:cNvGrpSpPr>
            <a:grpSpLocks/>
          </p:cNvGrpSpPr>
          <p:nvPr/>
        </p:nvGrpSpPr>
        <p:grpSpPr bwMode="auto">
          <a:xfrm>
            <a:off x="1905000" y="990601"/>
            <a:ext cx="7189788" cy="2492375"/>
            <a:chOff x="-405606" y="1676400"/>
            <a:chExt cx="7189788" cy="2492651"/>
          </a:xfrm>
        </p:grpSpPr>
        <p:graphicFrame>
          <p:nvGraphicFramePr>
            <p:cNvPr id="12" name="Grafik 11"/>
            <p:cNvGraphicFramePr>
              <a:graphicFrameLocks/>
            </p:cNvGraphicFramePr>
            <p:nvPr/>
          </p:nvGraphicFramePr>
          <p:xfrm>
            <a:off x="-405606" y="1676400"/>
            <a:ext cx="4751733" cy="24926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682" name="Metin kutusu 8"/>
            <p:cNvSpPr txBox="1">
              <a:spLocks noChangeArrowheads="1"/>
            </p:cNvSpPr>
            <p:nvPr/>
          </p:nvSpPr>
          <p:spPr bwMode="auto">
            <a:xfrm>
              <a:off x="5233194" y="2552837"/>
              <a:ext cx="1550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Turuncu renk</a:t>
              </a:r>
              <a:endParaRPr lang="tr-TR" altLang="tr-TR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78" name="Grup 17"/>
          <p:cNvGrpSpPr>
            <a:grpSpLocks/>
          </p:cNvGrpSpPr>
          <p:nvPr/>
        </p:nvGrpSpPr>
        <p:grpSpPr bwMode="auto">
          <a:xfrm>
            <a:off x="1611313" y="3505200"/>
            <a:ext cx="7377112" cy="2743200"/>
            <a:chOff x="87312" y="3505200"/>
            <a:chExt cx="7377113" cy="2743200"/>
          </a:xfrm>
        </p:grpSpPr>
        <p:graphicFrame>
          <p:nvGraphicFramePr>
            <p:cNvPr id="19" name="Grafik 18"/>
            <p:cNvGraphicFramePr>
              <a:graphicFrameLocks/>
            </p:cNvGraphicFramePr>
            <p:nvPr/>
          </p:nvGraphicFramePr>
          <p:xfrm>
            <a:off x="87312" y="3505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680" name="Metin kutusu 10"/>
            <p:cNvSpPr txBox="1">
              <a:spLocks noChangeArrowheads="1"/>
            </p:cNvSpPr>
            <p:nvPr/>
          </p:nvSpPr>
          <p:spPr bwMode="auto">
            <a:xfrm>
              <a:off x="6251575" y="4876800"/>
              <a:ext cx="1212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Mavi renk</a:t>
              </a:r>
              <a:endParaRPr lang="tr-TR" altLang="tr-TR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2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Türkiye’de</a:t>
            </a:r>
            <a:r>
              <a:rPr lang="en-US" dirty="0"/>
              <a:t> </a:t>
            </a:r>
            <a:r>
              <a:rPr lang="en-US" dirty="0" err="1"/>
              <a:t>Süstaşları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Elmas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Yakut</a:t>
            </a:r>
          </a:p>
          <a:p>
            <a:pPr marL="0" indent="0">
              <a:buNone/>
            </a:pPr>
            <a:r>
              <a:rPr lang="en-US" dirty="0" err="1" smtClean="0"/>
              <a:t>Turkuaz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Beril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Topaz</a:t>
            </a:r>
          </a:p>
          <a:p>
            <a:pPr marL="0" indent="0">
              <a:buNone/>
            </a:pPr>
            <a:r>
              <a:rPr lang="en-US" dirty="0" err="1" smtClean="0"/>
              <a:t>Olivin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Zümrüt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Safir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diğerleri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Kimyasal Analizler</a:t>
            </a:r>
          </a:p>
        </p:txBody>
      </p:sp>
      <p:graphicFrame>
        <p:nvGraphicFramePr>
          <p:cNvPr id="6" name="Grafik 5"/>
          <p:cNvGraphicFramePr>
            <a:graphicFrameLocks/>
          </p:cNvGraphicFramePr>
          <p:nvPr/>
        </p:nvGraphicFramePr>
        <p:xfrm>
          <a:off x="1714500" y="838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1" name="Metin kutusu 7"/>
          <p:cNvSpPr txBox="1">
            <a:spLocks noChangeArrowheads="1"/>
          </p:cNvSpPr>
          <p:nvPr/>
        </p:nvSpPr>
        <p:spPr bwMode="auto">
          <a:xfrm>
            <a:off x="7775575" y="1949450"/>
            <a:ext cx="121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Mavi renk</a:t>
            </a:r>
            <a:endParaRPr lang="tr-TR" altLang="tr-TR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3" name="Grup 8"/>
          <p:cNvGrpSpPr>
            <a:grpSpLocks/>
          </p:cNvGrpSpPr>
          <p:nvPr/>
        </p:nvGrpSpPr>
        <p:grpSpPr bwMode="auto">
          <a:xfrm>
            <a:off x="1714501" y="3413125"/>
            <a:ext cx="7229475" cy="2743200"/>
            <a:chOff x="196362" y="3429000"/>
            <a:chExt cx="7229963" cy="2743200"/>
          </a:xfrm>
        </p:grpSpPr>
        <p:graphicFrame>
          <p:nvGraphicFramePr>
            <p:cNvPr id="10" name="Grafik 9"/>
            <p:cNvGraphicFramePr>
              <a:graphicFrameLocks/>
            </p:cNvGraphicFramePr>
            <p:nvPr/>
          </p:nvGraphicFramePr>
          <p:xfrm>
            <a:off x="196362" y="34290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705" name="Metin kutusu 8"/>
            <p:cNvSpPr txBox="1">
              <a:spLocks noChangeArrowheads="1"/>
            </p:cNvSpPr>
            <p:nvPr/>
          </p:nvSpPr>
          <p:spPr bwMode="auto">
            <a:xfrm>
              <a:off x="6265863" y="4495800"/>
              <a:ext cx="11604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Sarı rengi</a:t>
              </a:r>
              <a:endParaRPr lang="tr-TR" altLang="tr-TR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6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Kimyasal Analizler</a:t>
            </a:r>
          </a:p>
        </p:txBody>
      </p:sp>
      <p:pic>
        <p:nvPicPr>
          <p:cNvPr id="30724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"/>
          <a:stretch>
            <a:fillRect/>
          </a:stretch>
        </p:blipFill>
        <p:spPr bwMode="auto">
          <a:xfrm>
            <a:off x="3048000" y="939801"/>
            <a:ext cx="5715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Raman Spektrometre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l="10738" t="11422" r="34663" b="33434"/>
          <a:stretch/>
        </p:blipFill>
        <p:spPr bwMode="auto">
          <a:xfrm>
            <a:off x="1600200" y="927100"/>
            <a:ext cx="5181600" cy="257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/>
          <p:nvPr/>
        </p:nvPicPr>
        <p:blipFill rotWithShape="1">
          <a:blip r:embed="rId3"/>
          <a:srcRect l="1193" t="15825" r="2446" b="11727"/>
          <a:stretch/>
        </p:blipFill>
        <p:spPr bwMode="auto">
          <a:xfrm>
            <a:off x="1600200" y="3703639"/>
            <a:ext cx="5181600" cy="2605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14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Raman Spektrometre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/>
          <p:nvPr/>
        </p:nvPicPr>
        <p:blipFill rotWithShape="1">
          <a:blip r:embed="rId2"/>
          <a:srcRect l="10741" t="11909" r="35121" b="33751"/>
          <a:stretch/>
        </p:blipFill>
        <p:spPr bwMode="auto">
          <a:xfrm>
            <a:off x="1641476" y="944563"/>
            <a:ext cx="5292725" cy="262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Resim 8"/>
          <p:cNvPicPr/>
          <p:nvPr/>
        </p:nvPicPr>
        <p:blipFill rotWithShape="1">
          <a:blip r:embed="rId3"/>
          <a:srcRect l="1377" t="15827" r="2450" b="12064"/>
          <a:stretch/>
        </p:blipFill>
        <p:spPr bwMode="auto">
          <a:xfrm>
            <a:off x="1641476" y="3781425"/>
            <a:ext cx="5292725" cy="245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66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Raman Spektrometre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/>
          <p:nvPr/>
        </p:nvPicPr>
        <p:blipFill rotWithShape="1">
          <a:blip r:embed="rId2"/>
          <a:srcRect l="6791" t="11750" r="35402" b="33427"/>
          <a:stretch/>
        </p:blipFill>
        <p:spPr bwMode="auto">
          <a:xfrm>
            <a:off x="1676400" y="931864"/>
            <a:ext cx="5334000" cy="2649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Resim 8"/>
          <p:cNvPicPr/>
          <p:nvPr/>
        </p:nvPicPr>
        <p:blipFill rotWithShape="1">
          <a:blip r:embed="rId3"/>
          <a:srcRect l="1194" t="16154" r="2185" b="12064"/>
          <a:stretch/>
        </p:blipFill>
        <p:spPr bwMode="auto">
          <a:xfrm>
            <a:off x="1704976" y="3783014"/>
            <a:ext cx="5305425" cy="2617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9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Raman Spektrometre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2"/>
          <a:srcRect l="10557" t="11582" r="35033" b="33588"/>
          <a:stretch/>
        </p:blipFill>
        <p:spPr bwMode="auto">
          <a:xfrm>
            <a:off x="1633538" y="931864"/>
            <a:ext cx="5300662" cy="2649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Resim 9"/>
          <p:cNvPicPr/>
          <p:nvPr/>
        </p:nvPicPr>
        <p:blipFill rotWithShape="1">
          <a:blip r:embed="rId3"/>
          <a:srcRect l="1377" t="15825" r="7678" b="11723"/>
          <a:stretch/>
        </p:blipFill>
        <p:spPr bwMode="auto">
          <a:xfrm>
            <a:off x="1657350" y="3783014"/>
            <a:ext cx="5276850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1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931B1-F917-41E0-9878-C025DE499226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524001" y="-22225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2-KALSEDON TÜRLERİ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3" name="Grup 11"/>
          <p:cNvGrpSpPr>
            <a:grpSpLocks/>
          </p:cNvGrpSpPr>
          <p:nvPr/>
        </p:nvGrpSpPr>
        <p:grpSpPr bwMode="auto">
          <a:xfrm>
            <a:off x="1562100" y="990601"/>
            <a:ext cx="5251450" cy="1439863"/>
            <a:chOff x="38100" y="990600"/>
            <a:chExt cx="5251860" cy="1440000"/>
          </a:xfrm>
        </p:grpSpPr>
        <p:sp>
          <p:nvSpPr>
            <p:cNvPr id="12300" name="TextBox 4"/>
            <p:cNvSpPr txBox="1">
              <a:spLocks noChangeArrowheads="1"/>
            </p:cNvSpPr>
            <p:nvPr/>
          </p:nvSpPr>
          <p:spPr bwMode="auto">
            <a:xfrm>
              <a:off x="38100" y="1107161"/>
              <a:ext cx="385127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KANTAŞI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Arial" panose="020B0604020202020204" pitchFamily="34" charset="0"/>
                </a:rPr>
                <a:t>Yeşil renk – kırmızı noktalar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Arial" panose="020B0604020202020204" pitchFamily="34" charset="0"/>
                </a:rPr>
                <a:t>Opak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" name="Resim 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9594" y="990600"/>
              <a:ext cx="1800366" cy="144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294" name="Grup 12"/>
          <p:cNvGrpSpPr>
            <a:grpSpLocks/>
          </p:cNvGrpSpPr>
          <p:nvPr/>
        </p:nvGrpSpPr>
        <p:grpSpPr bwMode="auto">
          <a:xfrm>
            <a:off x="3962400" y="2665413"/>
            <a:ext cx="4502150" cy="1439862"/>
            <a:chOff x="1737905" y="2667000"/>
            <a:chExt cx="4502875" cy="1440000"/>
          </a:xfrm>
        </p:grpSpPr>
        <p:sp>
          <p:nvSpPr>
            <p:cNvPr id="12298" name="TextBox 4"/>
            <p:cNvSpPr txBox="1">
              <a:spLocks noChangeArrowheads="1"/>
            </p:cNvSpPr>
            <p:nvPr/>
          </p:nvSpPr>
          <p:spPr bwMode="auto">
            <a:xfrm>
              <a:off x="1737905" y="2667000"/>
              <a:ext cx="385127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KARNELİAN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Arial" panose="020B0604020202020204" pitchFamily="34" charset="0"/>
                </a:rPr>
                <a:t>Açık turuncu, kırmızı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Arial" panose="020B0604020202020204" pitchFamily="34" charset="0"/>
                </a:rPr>
                <a:t>Yarı saydam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6" name="Resim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0265" y="2667000"/>
              <a:ext cx="1800515" cy="144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295" name="Grup 13"/>
          <p:cNvGrpSpPr>
            <a:grpSpLocks/>
          </p:cNvGrpSpPr>
          <p:nvPr/>
        </p:nvGrpSpPr>
        <p:grpSpPr bwMode="auto">
          <a:xfrm>
            <a:off x="6629401" y="4578351"/>
            <a:ext cx="3851275" cy="1439863"/>
            <a:chOff x="3200400" y="4456291"/>
            <a:chExt cx="3851275" cy="1440000"/>
          </a:xfrm>
        </p:grpSpPr>
        <p:sp>
          <p:nvSpPr>
            <p:cNvPr id="12296" name="TextBox 4"/>
            <p:cNvSpPr txBox="1">
              <a:spLocks noChangeArrowheads="1"/>
            </p:cNvSpPr>
            <p:nvPr/>
          </p:nvSpPr>
          <p:spPr bwMode="auto">
            <a:xfrm>
              <a:off x="3200400" y="4456291"/>
              <a:ext cx="385127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KRİZOPRAS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Arial" panose="020B0604020202020204" pitchFamily="34" charset="0"/>
                </a:rPr>
                <a:t>Açık yeşil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latin typeface="Arial" panose="020B0604020202020204" pitchFamily="34" charset="0"/>
                </a:rPr>
                <a:t>Yarı saydam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Resim 9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4456291"/>
              <a:ext cx="1800225" cy="144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68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BA3E6-9B49-4EEE-9DB8-30F12D70386C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24001" y="-22225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2-KALSEDON TÜRLERİ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562101" y="1106489"/>
            <a:ext cx="3851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ONİKS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Siyah, kahverengi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Beyaz şeritler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3200401" y="2665414"/>
            <a:ext cx="3851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Koyu turuncu, koyu kırmızı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Yarı saydam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5791201" y="4578351"/>
            <a:ext cx="3851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KAPLAN GÖZÜ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Kahverengi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Sarı bantlar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2651126"/>
            <a:ext cx="1800225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6" y="990601"/>
            <a:ext cx="1800225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Resim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1" y="4483101"/>
            <a:ext cx="1800225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3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0BA47-A01F-4E10-BDF3-0CA7E15B0D3F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524001" y="-22225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2-KALSEDON TÜRLERİ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222501" y="898525"/>
            <a:ext cx="3851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Bantlı yapı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Farklı renkler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Yarı saydam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6035676" y="974725"/>
            <a:ext cx="3851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JASPER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Opak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Koyu renkler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3657601" y="42545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Kalsedon-Agat-Jasper Farkı</a:t>
            </a:r>
          </a:p>
        </p:txBody>
      </p:sp>
      <p:pic>
        <p:nvPicPr>
          <p:cNvPr id="3" name="Resim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89" y="2262189"/>
            <a:ext cx="2160587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/>
          </p:cNvPicPr>
          <p:nvPr/>
        </p:nvPicPr>
        <p:blipFill rotWithShape="1">
          <a:blip r:embed="rId3"/>
          <a:srcRect b="8000"/>
          <a:stretch/>
        </p:blipFill>
        <p:spPr>
          <a:xfrm>
            <a:off x="5894389" y="2217739"/>
            <a:ext cx="2160587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6" name="TextBox 4"/>
          <p:cNvSpPr txBox="1">
            <a:spLocks noChangeArrowheads="1"/>
          </p:cNvSpPr>
          <p:nvPr/>
        </p:nvSpPr>
        <p:spPr bwMode="auto">
          <a:xfrm>
            <a:off x="2465389" y="4249739"/>
            <a:ext cx="38512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Göz agat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Breşik agat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Dendritik agat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İris agat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Ateş agat</a:t>
            </a:r>
          </a:p>
        </p:txBody>
      </p:sp>
    </p:spTree>
    <p:extLst>
      <p:ext uri="{BB962C8B-B14F-4D97-AF65-F5344CB8AC3E}">
        <p14:creationId xmlns:p14="http://schemas.microsoft.com/office/powerpoint/2010/main" val="312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D3092-2297-4FF7-B6B7-438369F8815F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962401" y="481013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Kalsedon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143000"/>
            <a:ext cx="5567363" cy="237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up 8"/>
          <p:cNvGrpSpPr>
            <a:grpSpLocks/>
          </p:cNvGrpSpPr>
          <p:nvPr/>
        </p:nvGrpSpPr>
        <p:grpSpPr bwMode="auto">
          <a:xfrm>
            <a:off x="3511550" y="1743076"/>
            <a:ext cx="2471738" cy="4454525"/>
            <a:chOff x="1987725" y="1742398"/>
            <a:chExt cx="2471961" cy="4454631"/>
          </a:xfrm>
        </p:grpSpPr>
        <p:sp>
          <p:nvSpPr>
            <p:cNvPr id="3" name="Oval 2"/>
            <p:cNvSpPr/>
            <p:nvPr/>
          </p:nvSpPr>
          <p:spPr>
            <a:xfrm>
              <a:off x="3016518" y="1923377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0" name="Oval 9"/>
            <p:cNvSpPr/>
            <p:nvPr/>
          </p:nvSpPr>
          <p:spPr>
            <a:xfrm>
              <a:off x="3053034" y="2310737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202" y="2236123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2" name="Oval 11"/>
            <p:cNvSpPr/>
            <p:nvPr/>
          </p:nvSpPr>
          <p:spPr>
            <a:xfrm>
              <a:off x="1987725" y="1742398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3" name="Oval 12"/>
            <p:cNvSpPr/>
            <p:nvPr/>
          </p:nvSpPr>
          <p:spPr>
            <a:xfrm>
              <a:off x="2832351" y="1807488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4" name="Oval 13"/>
            <p:cNvSpPr/>
            <p:nvPr/>
          </p:nvSpPr>
          <p:spPr>
            <a:xfrm>
              <a:off x="2533874" y="1794787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5" name="Oval 14"/>
            <p:cNvSpPr/>
            <p:nvPr/>
          </p:nvSpPr>
          <p:spPr>
            <a:xfrm>
              <a:off x="3429305" y="1883689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5394" name="TextBox 4"/>
            <p:cNvSpPr txBox="1">
              <a:spLocks noChangeArrowheads="1"/>
            </p:cNvSpPr>
            <p:nvPr/>
          </p:nvSpPr>
          <p:spPr bwMode="auto">
            <a:xfrm>
              <a:off x="3303637" y="3519373"/>
              <a:ext cx="1156049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Eskişehir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Manisa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Afyon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Çanakkale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Bilecik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Bursa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Konya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Ankara</a:t>
              </a:r>
              <a:endPara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384851" y="2448853"/>
              <a:ext cx="152414" cy="1524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</p:grpSp>
      <p:grpSp>
        <p:nvGrpSpPr>
          <p:cNvPr id="16" name="Grup 15"/>
          <p:cNvGrpSpPr>
            <a:grpSpLocks/>
          </p:cNvGrpSpPr>
          <p:nvPr/>
        </p:nvGrpSpPr>
        <p:grpSpPr bwMode="auto">
          <a:xfrm>
            <a:off x="3343276" y="1673226"/>
            <a:ext cx="2697163" cy="5008563"/>
            <a:chOff x="1818990" y="1673307"/>
            <a:chExt cx="2697447" cy="5007774"/>
          </a:xfrm>
        </p:grpSpPr>
        <p:sp>
          <p:nvSpPr>
            <p:cNvPr id="15376" name="TextBox 4"/>
            <p:cNvSpPr txBox="1">
              <a:spLocks noChangeArrowheads="1"/>
            </p:cNvSpPr>
            <p:nvPr/>
          </p:nvSpPr>
          <p:spPr bwMode="auto">
            <a:xfrm>
              <a:off x="1818990" y="3510982"/>
              <a:ext cx="1219200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Kalsedon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Eskişehir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Bandırma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Kütahya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Adana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İzmir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Çanakkale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Manisa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Çankırı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Bursa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Yozgat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647752" y="1673307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09648" y="2087580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364021" y="3000248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361972" y="2363761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38158" y="1789177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124052" y="2063770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834867" y="1879649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941241" y="2363761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198904" y="2049486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773409" y="1692354"/>
              <a:ext cx="152416" cy="1523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up 20"/>
          <p:cNvGrpSpPr>
            <a:grpSpLocks/>
          </p:cNvGrpSpPr>
          <p:nvPr/>
        </p:nvGrpSpPr>
        <p:grpSpPr bwMode="auto">
          <a:xfrm>
            <a:off x="3552826" y="1743075"/>
            <a:ext cx="6450013" cy="3468688"/>
            <a:chOff x="2028999" y="1742398"/>
            <a:chExt cx="6449838" cy="3469746"/>
          </a:xfrm>
        </p:grpSpPr>
        <p:sp>
          <p:nvSpPr>
            <p:cNvPr id="31" name="Oval 30"/>
            <p:cNvSpPr/>
            <p:nvPr/>
          </p:nvSpPr>
          <p:spPr>
            <a:xfrm>
              <a:off x="2971948" y="2088579"/>
              <a:ext cx="152396" cy="1524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B050"/>
                </a:solidFill>
              </a:endParaRPr>
            </a:p>
          </p:txBody>
        </p:sp>
        <p:sp>
          <p:nvSpPr>
            <p:cNvPr id="15371" name="TextBox 4"/>
            <p:cNvSpPr txBox="1">
              <a:spLocks noChangeArrowheads="1"/>
            </p:cNvSpPr>
            <p:nvPr/>
          </p:nvSpPr>
          <p:spPr bwMode="auto">
            <a:xfrm>
              <a:off x="4627562" y="3519373"/>
              <a:ext cx="3851275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Krizopras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Eskişehir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Çanakkale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Kütahya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Tokat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Çankırı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028999" y="1904372"/>
              <a:ext cx="152396" cy="1524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B05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76692" y="2164802"/>
              <a:ext cx="152396" cy="15085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B05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70518" y="1880553"/>
              <a:ext cx="152396" cy="1524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B05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95859" y="1742398"/>
              <a:ext cx="152396" cy="1524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7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FEC422-0EA0-4AF5-8C41-EA27A60024BE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990600"/>
            <a:ext cx="4284663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up 1"/>
          <p:cNvGrpSpPr>
            <a:grpSpLocks/>
          </p:cNvGrpSpPr>
          <p:nvPr/>
        </p:nvGrpSpPr>
        <p:grpSpPr bwMode="auto">
          <a:xfrm>
            <a:off x="2082800" y="1828801"/>
            <a:ext cx="2997200" cy="4176713"/>
            <a:chOff x="558800" y="1828800"/>
            <a:chExt cx="2997200" cy="4176713"/>
          </a:xfrm>
        </p:grpSpPr>
        <p:sp>
          <p:nvSpPr>
            <p:cNvPr id="32" name="Dikdörtgen 31"/>
            <p:cNvSpPr/>
            <p:nvPr/>
          </p:nvSpPr>
          <p:spPr>
            <a:xfrm>
              <a:off x="2971800" y="1828800"/>
              <a:ext cx="122238" cy="76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39" name="Düz Bağlayıcı 38"/>
            <p:cNvCxnSpPr/>
            <p:nvPr/>
          </p:nvCxnSpPr>
          <p:spPr>
            <a:xfrm flipH="1">
              <a:off x="558800" y="1905000"/>
              <a:ext cx="2413000" cy="1219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/>
            <p:cNvCxnSpPr/>
            <p:nvPr/>
          </p:nvCxnSpPr>
          <p:spPr>
            <a:xfrm>
              <a:off x="3094038" y="1905000"/>
              <a:ext cx="461962" cy="1219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00" y="3124200"/>
              <a:ext cx="2997200" cy="28813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" name="Grup 2"/>
          <p:cNvGrpSpPr>
            <a:grpSpLocks/>
          </p:cNvGrpSpPr>
          <p:nvPr/>
        </p:nvGrpSpPr>
        <p:grpSpPr bwMode="auto">
          <a:xfrm>
            <a:off x="3171825" y="3214688"/>
            <a:ext cx="5340350" cy="2570162"/>
            <a:chOff x="1647825" y="3214688"/>
            <a:chExt cx="5340350" cy="2570162"/>
          </a:xfrm>
        </p:grpSpPr>
        <p:sp>
          <p:nvSpPr>
            <p:cNvPr id="47" name="Dikdörtgen 46"/>
            <p:cNvSpPr/>
            <p:nvPr/>
          </p:nvSpPr>
          <p:spPr>
            <a:xfrm>
              <a:off x="1909763" y="5334000"/>
              <a:ext cx="452437" cy="228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48" name="Düz Bağlayıcı 47"/>
            <p:cNvCxnSpPr/>
            <p:nvPr/>
          </p:nvCxnSpPr>
          <p:spPr>
            <a:xfrm flipH="1">
              <a:off x="2349500" y="3578225"/>
              <a:ext cx="1689100" cy="17748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9"/>
            <p:cNvCxnSpPr/>
            <p:nvPr/>
          </p:nvCxnSpPr>
          <p:spPr>
            <a:xfrm flipH="1">
              <a:off x="2362200" y="5372100"/>
              <a:ext cx="1676400" cy="190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Resim 45"/>
            <p:cNvPicPr/>
            <p:nvPr/>
          </p:nvPicPr>
          <p:blipFill rotWithShape="1">
            <a:blip r:embed="rId4"/>
            <a:srcRect l="2518"/>
            <a:stretch/>
          </p:blipFill>
          <p:spPr bwMode="auto">
            <a:xfrm>
              <a:off x="4038600" y="3581400"/>
              <a:ext cx="2949575" cy="17907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398" name="Metin kutusu 50"/>
            <p:cNvSpPr txBox="1">
              <a:spLocks noChangeArrowheads="1"/>
            </p:cNvSpPr>
            <p:nvPr/>
          </p:nvSpPr>
          <p:spPr bwMode="auto">
            <a:xfrm>
              <a:off x="1647825" y="5522913"/>
              <a:ext cx="1143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Gevrekseydi</a:t>
              </a:r>
            </a:p>
          </p:txBody>
        </p:sp>
        <p:sp>
          <p:nvSpPr>
            <p:cNvPr id="16399" name="Metin kutusu 52"/>
            <p:cNvSpPr txBox="1">
              <a:spLocks noChangeArrowheads="1"/>
            </p:cNvSpPr>
            <p:nvPr/>
          </p:nvSpPr>
          <p:spPr bwMode="auto">
            <a:xfrm>
              <a:off x="1793875" y="3214688"/>
              <a:ext cx="1143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Seyitömer</a:t>
              </a:r>
            </a:p>
          </p:txBody>
        </p:sp>
      </p:grpSp>
      <p:sp>
        <p:nvSpPr>
          <p:cNvPr id="16392" name="Metin kutusu 51"/>
          <p:cNvSpPr txBox="1">
            <a:spLocks noChangeArrowheads="1"/>
          </p:cNvSpPr>
          <p:nvPr/>
        </p:nvSpPr>
        <p:spPr bwMode="auto">
          <a:xfrm>
            <a:off x="1622425" y="871539"/>
            <a:ext cx="141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Kütahya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Seydişehir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Gevrekseydi</a:t>
            </a:r>
          </a:p>
        </p:txBody>
      </p:sp>
      <p:sp>
        <p:nvSpPr>
          <p:cNvPr id="16393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 alanı</a:t>
            </a:r>
          </a:p>
        </p:txBody>
      </p:sp>
    </p:spTree>
    <p:extLst>
      <p:ext uri="{BB962C8B-B14F-4D97-AF65-F5344CB8AC3E}">
        <p14:creationId xmlns:p14="http://schemas.microsoft.com/office/powerpoint/2010/main" val="20250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3134E7-7901-4157-994E-F370400BB65C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 alanının jeolojisi</a:t>
            </a:r>
          </a:p>
        </p:txBody>
      </p:sp>
      <p:pic>
        <p:nvPicPr>
          <p:cNvPr id="1741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990600"/>
            <a:ext cx="67278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833439"/>
            <a:ext cx="3768725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 3"/>
          <p:cNvGrpSpPr>
            <a:grpSpLocks/>
          </p:cNvGrpSpPr>
          <p:nvPr/>
        </p:nvGrpSpPr>
        <p:grpSpPr bwMode="auto">
          <a:xfrm>
            <a:off x="4264025" y="2395539"/>
            <a:ext cx="2979738" cy="376237"/>
            <a:chOff x="2740342" y="2395696"/>
            <a:chExt cx="2979421" cy="375920"/>
          </a:xfrm>
        </p:grpSpPr>
        <p:pic>
          <p:nvPicPr>
            <p:cNvPr id="17417" name="Resim 7" descr="C:\Users\Aslı\Desktop\kalse_tran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342" y="2395696"/>
              <a:ext cx="1614170" cy="37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7"/>
            <p:cNvSpPr txBox="1">
              <a:spLocks noChangeArrowheads="1"/>
            </p:cNvSpPr>
            <p:nvPr/>
          </p:nvSpPr>
          <p:spPr bwMode="auto">
            <a:xfrm>
              <a:off x="4191000" y="2481103"/>
              <a:ext cx="152876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tr-TR" altLang="tr-TR" sz="1100">
                  <a:solidFill>
                    <a:srgbClr val="FF0000"/>
                  </a:solidFill>
                </a:rPr>
                <a:t>Kalsedon oluşumu</a:t>
              </a:r>
              <a:endParaRPr lang="tr-TR" altLang="tr-TR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8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0BADC-8419-426C-BABA-F28C48105B6F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508126" y="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3-KÜTAHYA KALSEDONLARI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00400" y="6459538"/>
            <a:ext cx="617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KALSEDONLARDA DOKU VE RENK FARKLILIKLARININ NEDENLERİ: KÜTAHYA-TÜRKİYE</a:t>
            </a:r>
          </a:p>
          <a:p>
            <a:pPr algn="ctr" eaLnBrk="1" hangingPunct="1">
              <a:defRPr/>
            </a:pPr>
            <a:r>
              <a:rPr lang="tr-TR" altLang="tr-TR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Cumhur Özcan KILIÇ, Kıymet DENİZ, Aslıhan ÖZER, Yusuf Kağan KADIOĞLU</a:t>
            </a:r>
          </a:p>
          <a:p>
            <a:pPr algn="ctr" eaLnBrk="1" hangingPunct="1">
              <a:defRPr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Metin kutusu 51"/>
          <p:cNvSpPr txBox="1">
            <a:spLocks noChangeArrowheads="1"/>
          </p:cNvSpPr>
          <p:nvPr/>
        </p:nvSpPr>
        <p:spPr bwMode="auto">
          <a:xfrm>
            <a:off x="9123364" y="730251"/>
            <a:ext cx="141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Kütahya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Seydişehir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Gevrekseydi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508126" y="330200"/>
            <a:ext cx="557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Kalsedon-Makroskobik incelemeler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898526"/>
            <a:ext cx="2825750" cy="5561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up 34"/>
          <p:cNvGrpSpPr>
            <a:grpSpLocks/>
          </p:cNvGrpSpPr>
          <p:nvPr/>
        </p:nvGrpSpPr>
        <p:grpSpPr bwMode="auto">
          <a:xfrm>
            <a:off x="3657600" y="115889"/>
            <a:ext cx="4376738" cy="2295525"/>
            <a:chOff x="2133599" y="115376"/>
            <a:chExt cx="4376535" cy="229613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2483" y="121728"/>
              <a:ext cx="2417651" cy="21643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2" name="Düz Bağlayıcı 11"/>
            <p:cNvCxnSpPr/>
            <p:nvPr/>
          </p:nvCxnSpPr>
          <p:spPr>
            <a:xfrm flipV="1">
              <a:off x="3276546" y="115376"/>
              <a:ext cx="815937" cy="10512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ikdörtgen 28"/>
            <p:cNvSpPr/>
            <p:nvPr/>
          </p:nvSpPr>
          <p:spPr>
            <a:xfrm>
              <a:off x="2133599" y="1141173"/>
              <a:ext cx="1142947" cy="1270337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33" name="Düz Bağlayıcı 32"/>
            <p:cNvCxnSpPr/>
            <p:nvPr/>
          </p:nvCxnSpPr>
          <p:spPr>
            <a:xfrm flipV="1">
              <a:off x="3294008" y="2292415"/>
              <a:ext cx="798475" cy="106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 36"/>
          <p:cNvGrpSpPr>
            <a:grpSpLocks/>
          </p:cNvGrpSpPr>
          <p:nvPr/>
        </p:nvGrpSpPr>
        <p:grpSpPr bwMode="auto">
          <a:xfrm>
            <a:off x="2047875" y="2368550"/>
            <a:ext cx="6273800" cy="3913188"/>
            <a:chOff x="523706" y="2367848"/>
            <a:chExt cx="6273719" cy="3913766"/>
          </a:xfrm>
        </p:grpSpPr>
        <p:sp>
          <p:nvSpPr>
            <p:cNvPr id="10" name="Dikdörtgen 9"/>
            <p:cNvSpPr/>
            <p:nvPr/>
          </p:nvSpPr>
          <p:spPr>
            <a:xfrm>
              <a:off x="523706" y="2909266"/>
              <a:ext cx="2371694" cy="2653104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cxnSp>
          <p:nvCxnSpPr>
            <p:cNvPr id="34" name="Düz Bağlayıcı 33"/>
            <p:cNvCxnSpPr/>
            <p:nvPr/>
          </p:nvCxnSpPr>
          <p:spPr>
            <a:xfrm flipV="1">
              <a:off x="2887463" y="2386901"/>
              <a:ext cx="617529" cy="5509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Düz Bağlayıcı 35"/>
            <p:cNvCxnSpPr/>
            <p:nvPr/>
          </p:nvCxnSpPr>
          <p:spPr>
            <a:xfrm>
              <a:off x="2903338" y="5567133"/>
              <a:ext cx="650867" cy="7144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4205" y="2367848"/>
              <a:ext cx="3243220" cy="39137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321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759</Words>
  <Application>Microsoft Office PowerPoint</Application>
  <PresentationFormat>Widescreen</PresentationFormat>
  <Paragraphs>227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JEM 227 GEMOLOJİ</vt:lpstr>
      <vt:lpstr>Türkiye’de Süstaşları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17</cp:revision>
  <dcterms:created xsi:type="dcterms:W3CDTF">2018-02-08T13:34:19Z</dcterms:created>
  <dcterms:modified xsi:type="dcterms:W3CDTF">2018-02-11T20:22:42Z</dcterms:modified>
</cp:coreProperties>
</file>