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BF6978C-65E2-4F2C-B395-2A700BABD073}"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8560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F6978C-65E2-4F2C-B395-2A700BABD073}"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094459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F6978C-65E2-4F2C-B395-2A700BABD073}"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17973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F6978C-65E2-4F2C-B395-2A700BABD073}"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1745821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BF6978C-65E2-4F2C-B395-2A700BABD073}"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1507990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F6978C-65E2-4F2C-B395-2A700BABD073}"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667805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F6978C-65E2-4F2C-B395-2A700BABD073}"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39148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F6978C-65E2-4F2C-B395-2A700BABD073}"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300200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F6978C-65E2-4F2C-B395-2A700BABD073}"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52660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F6978C-65E2-4F2C-B395-2A700BABD073}"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2501433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F6978C-65E2-4F2C-B395-2A700BABD073}"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EC6560-E5C9-436F-902C-AECB6DC5EAA5}" type="slidenum">
              <a:rPr lang="tr-TR" smtClean="0"/>
              <a:t>‹#›</a:t>
            </a:fld>
            <a:endParaRPr lang="tr-TR"/>
          </a:p>
        </p:txBody>
      </p:sp>
    </p:spTree>
    <p:extLst>
      <p:ext uri="{BB962C8B-B14F-4D97-AF65-F5344CB8AC3E}">
        <p14:creationId xmlns:p14="http://schemas.microsoft.com/office/powerpoint/2010/main" val="100179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F6978C-65E2-4F2C-B395-2A700BABD073}"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EC6560-E5C9-436F-902C-AECB6DC5EAA5}" type="slidenum">
              <a:rPr lang="tr-TR" smtClean="0"/>
              <a:t>‹#›</a:t>
            </a:fld>
            <a:endParaRPr lang="tr-TR"/>
          </a:p>
        </p:txBody>
      </p:sp>
    </p:spTree>
    <p:extLst>
      <p:ext uri="{BB962C8B-B14F-4D97-AF65-F5344CB8AC3E}">
        <p14:creationId xmlns:p14="http://schemas.microsoft.com/office/powerpoint/2010/main" val="3365655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77159" y="2274838"/>
            <a:ext cx="9122979" cy="2031325"/>
          </a:xfrm>
          <a:prstGeom prst="rect">
            <a:avLst/>
          </a:prstGeom>
        </p:spPr>
        <p:txBody>
          <a:bodyPr wrap="square">
            <a:spAutoFit/>
          </a:bodyPr>
          <a:lstStyle/>
          <a:p>
            <a:r>
              <a:rPr lang="tr-TR" dirty="0" smtClean="0"/>
              <a:t>UYMA DAVRANIŞINI ETKİLEYEN KİŞİSEL ETKENLER</a:t>
            </a:r>
          </a:p>
          <a:p>
            <a:endParaRPr lang="tr-TR" dirty="0" smtClean="0"/>
          </a:p>
          <a:p>
            <a:r>
              <a:rPr lang="tr-TR" dirty="0" smtClean="0"/>
              <a:t>Benliğin Etkileri</a:t>
            </a:r>
          </a:p>
          <a:p>
            <a:endParaRPr lang="tr-TR" dirty="0" smtClean="0"/>
          </a:p>
          <a:p>
            <a:r>
              <a:rPr lang="tr-TR" dirty="0" smtClean="0"/>
              <a:t>Kişilerin benlikleri ilişkisel ve bireyci şeklinde ayrılabilir. İlişkisel benlik grup içinde kendini grupla daha çok özdeşleştirip grup normlarına daha uyma eğilimini, bireysel benlik ise kendini gruptan ayrı ve bağımsız düşünüp grup normlarından farklı hareket eğilimini güçlendirir. </a:t>
            </a:r>
            <a:endParaRPr lang="tr-TR" dirty="0"/>
          </a:p>
        </p:txBody>
      </p:sp>
    </p:spTree>
    <p:extLst>
      <p:ext uri="{BB962C8B-B14F-4D97-AF65-F5344CB8AC3E}">
        <p14:creationId xmlns:p14="http://schemas.microsoft.com/office/powerpoint/2010/main" val="76258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50427" y="2413338"/>
            <a:ext cx="8996855" cy="2308324"/>
          </a:xfrm>
          <a:prstGeom prst="rect">
            <a:avLst/>
          </a:prstGeom>
        </p:spPr>
        <p:txBody>
          <a:bodyPr wrap="square">
            <a:spAutoFit/>
          </a:bodyPr>
          <a:lstStyle/>
          <a:p>
            <a:r>
              <a:rPr lang="tr-TR" dirty="0" smtClean="0"/>
              <a:t>Bir de uymama davranışını inceleyelim. </a:t>
            </a:r>
          </a:p>
          <a:p>
            <a:endParaRPr lang="tr-TR" dirty="0"/>
          </a:p>
          <a:p>
            <a:r>
              <a:rPr lang="tr-TR" dirty="0" smtClean="0"/>
              <a:t>Kişi bağımlı ve bağımsız uymama davranışı gösterebilir. </a:t>
            </a:r>
          </a:p>
          <a:p>
            <a:endParaRPr lang="tr-TR" dirty="0"/>
          </a:p>
          <a:p>
            <a:r>
              <a:rPr lang="tr-TR" dirty="0" smtClean="0"/>
              <a:t>Bağımsız uymama davranışı sosyal etkiyi doğru bulmamakla ilgilidir. Annesi çocuğuna giymemesi gereken bir kıyafeti giydiğini söylerse kişi bu fikre katılmadığı için uyma davranışı göstermeyebilir. Diğer taraftan sırf annesine karşı çıkmak için fikrin doğru ya da yanlış olduğuna bakmaksızın uymama davranışı bağımlı bir davranıştır. </a:t>
            </a:r>
            <a:endParaRPr lang="tr-TR" dirty="0"/>
          </a:p>
        </p:txBody>
      </p:sp>
    </p:spTree>
    <p:extLst>
      <p:ext uri="{BB962C8B-B14F-4D97-AF65-F5344CB8AC3E}">
        <p14:creationId xmlns:p14="http://schemas.microsoft.com/office/powerpoint/2010/main" val="12478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50125" y="2828836"/>
            <a:ext cx="8565930" cy="1477328"/>
          </a:xfrm>
          <a:prstGeom prst="rect">
            <a:avLst/>
          </a:prstGeom>
        </p:spPr>
        <p:txBody>
          <a:bodyPr wrap="square">
            <a:spAutoFit/>
          </a:bodyPr>
          <a:lstStyle/>
          <a:p>
            <a:r>
              <a:rPr lang="tr-TR" dirty="0" smtClean="0"/>
              <a:t>Bireysel Olma Gereksinimi </a:t>
            </a:r>
          </a:p>
          <a:p>
            <a:endParaRPr lang="tr-TR" dirty="0" smtClean="0"/>
          </a:p>
          <a:p>
            <a:r>
              <a:rPr lang="tr-TR" dirty="0" err="1" smtClean="0"/>
              <a:t>Maslach</a:t>
            </a:r>
            <a:r>
              <a:rPr lang="tr-TR" dirty="0" smtClean="0"/>
              <a:t> (1985-1987) bireyci kişilikte olan insanların daha az uyma davranışı gösterdiğini bulmuştur.  </a:t>
            </a:r>
          </a:p>
          <a:p>
            <a:endParaRPr lang="tr-TR" dirty="0"/>
          </a:p>
        </p:txBody>
      </p:sp>
    </p:spTree>
    <p:extLst>
      <p:ext uri="{BB962C8B-B14F-4D97-AF65-F5344CB8AC3E}">
        <p14:creationId xmlns:p14="http://schemas.microsoft.com/office/powerpoint/2010/main" val="1117298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9709" y="1166843"/>
            <a:ext cx="9532883" cy="3693319"/>
          </a:xfrm>
          <a:prstGeom prst="rect">
            <a:avLst/>
          </a:prstGeom>
        </p:spPr>
        <p:txBody>
          <a:bodyPr wrap="square">
            <a:spAutoFit/>
          </a:bodyPr>
          <a:lstStyle/>
          <a:p>
            <a:r>
              <a:rPr lang="tr-TR" dirty="0" smtClean="0"/>
              <a:t>Kişisel Kontrol Arzusu </a:t>
            </a:r>
          </a:p>
          <a:p>
            <a:endParaRPr lang="tr-TR" dirty="0" smtClean="0"/>
          </a:p>
          <a:p>
            <a:r>
              <a:rPr lang="tr-TR" dirty="0" err="1" smtClean="0"/>
              <a:t>Brehm</a:t>
            </a:r>
            <a:r>
              <a:rPr lang="tr-TR" dirty="0" smtClean="0"/>
              <a:t> (1966, 1981) psikolojik direnme kavramını ortaya atmıştır. İnsanlar özgürlüklerinin kısıtlandığını düşündüğü durumlarda tepki gösterirler. Mesela annesinin bu kıyafeti giyme dediği bir durumda çocuk annesine kendi davranışları üzerinde kontrol sahibi olabilmek için karşı çıkarsa bu durumda sosyal etkiye uymama davranışı görülür. </a:t>
            </a:r>
          </a:p>
          <a:p>
            <a:endParaRPr lang="tr-TR" dirty="0" smtClean="0"/>
          </a:p>
          <a:p>
            <a:r>
              <a:rPr lang="tr-TR" dirty="0" err="1" smtClean="0"/>
              <a:t>Burger</a:t>
            </a:r>
            <a:r>
              <a:rPr lang="tr-TR" dirty="0" smtClean="0"/>
              <a:t> (1987) deneyinde önce kişilerin kişisel kontrol arzusu düzeyini ölçtü. Ardından birtakım karikatürlerin ne kadar komik olduğunun 1-100 arasında değerlendirilmesi istendi. Ardından iki araştırmacı deneye katılıp deneklerin aptalca buldukları karikatürleri komik bulduklarını söylediler.</a:t>
            </a:r>
          </a:p>
          <a:p>
            <a:r>
              <a:rPr lang="tr-TR" dirty="0" smtClean="0"/>
              <a:t>Sonuç kişisel kontrol arzusu bulunan deneklerin asistanların görüşlerine daha az katıldıkları yönündedir. Bu kişiler düşük kontrol arzusu olan kişilerden daha az sosyal etkiye maruz kalmaktadırlar. </a:t>
            </a:r>
            <a:endParaRPr lang="tr-TR" dirty="0"/>
          </a:p>
        </p:txBody>
      </p:sp>
    </p:spTree>
    <p:extLst>
      <p:ext uri="{BB962C8B-B14F-4D97-AF65-F5344CB8AC3E}">
        <p14:creationId xmlns:p14="http://schemas.microsoft.com/office/powerpoint/2010/main" val="197430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97839"/>
            <a:ext cx="6096000" cy="3416320"/>
          </a:xfrm>
          <a:prstGeom prst="rect">
            <a:avLst/>
          </a:prstGeom>
        </p:spPr>
        <p:txBody>
          <a:bodyPr>
            <a:spAutoFit/>
          </a:bodyPr>
          <a:lstStyle/>
          <a:p>
            <a:r>
              <a:rPr lang="tr-TR" dirty="0" smtClean="0"/>
              <a:t>Cinsiyet ve Uyum</a:t>
            </a:r>
          </a:p>
          <a:p>
            <a:endParaRPr lang="tr-TR" dirty="0" smtClean="0"/>
          </a:p>
          <a:p>
            <a:r>
              <a:rPr lang="tr-TR" dirty="0" err="1" smtClean="0"/>
              <a:t>Eagly</a:t>
            </a:r>
            <a:r>
              <a:rPr lang="tr-TR" dirty="0" smtClean="0"/>
              <a:t> (1987) kadınlar ve erkekler arasında çok büyük bir farkın olmadığını bulmuştur. Başkalarının kendisini izlediğini bilen kadınlar erkeklere nazaran daha çok uyma davranışı göstermiştir (</a:t>
            </a:r>
            <a:r>
              <a:rPr lang="tr-TR" dirty="0" err="1" smtClean="0"/>
              <a:t>Eagly</a:t>
            </a:r>
            <a:r>
              <a:rPr lang="tr-TR" dirty="0" smtClean="0"/>
              <a:t> ve </a:t>
            </a:r>
            <a:r>
              <a:rPr lang="tr-TR" dirty="0" err="1" smtClean="0"/>
              <a:t>Chravala</a:t>
            </a:r>
            <a:r>
              <a:rPr lang="tr-TR" dirty="0" smtClean="0"/>
              <a:t> 1986).</a:t>
            </a:r>
          </a:p>
          <a:p>
            <a:endParaRPr lang="tr-TR" dirty="0" smtClean="0"/>
          </a:p>
          <a:p>
            <a:r>
              <a:rPr lang="tr-TR" dirty="0" smtClean="0"/>
              <a:t>Yukarıdaki kişilik özelliklerine ek olarak uyan ve uymayan denekler arasında şu farklılıklar gözlenmiştir. Uymayan denekler liderlik yeteneği olan egosu güçlü olan kişilerken, uyanlar aşağılık duygusuna sahip, otoriter tutumların hakim olduğu kişilerdir. </a:t>
            </a:r>
            <a:endParaRPr lang="tr-TR" dirty="0"/>
          </a:p>
        </p:txBody>
      </p:sp>
    </p:spTree>
    <p:extLst>
      <p:ext uri="{BB962C8B-B14F-4D97-AF65-F5344CB8AC3E}">
        <p14:creationId xmlns:p14="http://schemas.microsoft.com/office/powerpoint/2010/main" val="1771451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34207" y="751344"/>
            <a:ext cx="8618483" cy="4524315"/>
          </a:xfrm>
          <a:prstGeom prst="rect">
            <a:avLst/>
          </a:prstGeom>
        </p:spPr>
        <p:txBody>
          <a:bodyPr wrap="square">
            <a:spAutoFit/>
          </a:bodyPr>
          <a:lstStyle/>
          <a:p>
            <a:r>
              <a:rPr lang="tr-TR" dirty="0" smtClean="0"/>
              <a:t>Acaba bir gruba uyan kimse başka ortamlarda da uyma davranışı gösterir mi?</a:t>
            </a:r>
          </a:p>
          <a:p>
            <a:endParaRPr lang="tr-TR" dirty="0" smtClean="0"/>
          </a:p>
          <a:p>
            <a:r>
              <a:rPr lang="tr-TR" dirty="0" smtClean="0"/>
              <a:t>Araştırmalar bu davranışın bazı kimselerde genel bir eğilim olduğunu göstermiştir. </a:t>
            </a:r>
          </a:p>
          <a:p>
            <a:endParaRPr lang="tr-TR" dirty="0" smtClean="0"/>
          </a:p>
          <a:p>
            <a:r>
              <a:rPr lang="tr-TR" dirty="0" smtClean="0"/>
              <a:t>Örneğin </a:t>
            </a:r>
            <a:r>
              <a:rPr lang="tr-TR" dirty="0" err="1" smtClean="0"/>
              <a:t>Abelson</a:t>
            </a:r>
            <a:r>
              <a:rPr lang="tr-TR" dirty="0" smtClean="0"/>
              <a:t> ve </a:t>
            </a:r>
            <a:r>
              <a:rPr lang="tr-TR" dirty="0" err="1" smtClean="0"/>
              <a:t>Lesser</a:t>
            </a:r>
            <a:r>
              <a:rPr lang="tr-TR" dirty="0" smtClean="0"/>
              <a:t> (1959), öğretmenin yargısına uyan çocukların annelerinin yargısına da uyduklarını bulmuştur. Benzer şekilde kişiler sürekli uymama davranışı da gösterebilir. Ancak bu </a:t>
            </a:r>
            <a:r>
              <a:rPr lang="tr-TR" dirty="0" err="1" smtClean="0"/>
              <a:t>doğrusallığın</a:t>
            </a:r>
            <a:r>
              <a:rPr lang="tr-TR" dirty="0" smtClean="0"/>
              <a:t> dışında farklı durumlarda farklı uyma ve uymama davranışının gösterilebileceği de gözden kaçırılmamalıdır. </a:t>
            </a:r>
          </a:p>
          <a:p>
            <a:endParaRPr lang="tr-TR" dirty="0" smtClean="0"/>
          </a:p>
          <a:p>
            <a:r>
              <a:rPr lang="tr-TR" dirty="0" smtClean="0"/>
              <a:t>Günümüzde gözlenen kişilik özellikleri davranışın tek başına kaynağı olarak kabul edilmemektedir. Davranışlarımız kişilik özelliklerimiz ile </a:t>
            </a:r>
            <a:r>
              <a:rPr lang="tr-TR" dirty="0" err="1" smtClean="0"/>
              <a:t>ortamsal</a:t>
            </a:r>
            <a:r>
              <a:rPr lang="tr-TR" dirty="0" smtClean="0"/>
              <a:t> etkilerin bir etkileşimi olarak ortaya çıkmaktadır. Burada iki etkileşim vardır. İlki kişilik özelliklerinin etkileşimidir. Örneğin otoriter bir kişiliğin endişeliyken normal zamankinden daha fazla uyma davranışı gösterebilmesi gibi. Diğer taraftan örneğin otoriter bir kişilik yapısı bir otoritenin varlığında otoriter bir davranış meydana getirebilirken, arkadaş ilişkilerinde bu durum davranışı etkilemeyebilir. </a:t>
            </a:r>
            <a:endParaRPr lang="tr-TR" dirty="0"/>
          </a:p>
        </p:txBody>
      </p:sp>
    </p:spTree>
    <p:extLst>
      <p:ext uri="{BB962C8B-B14F-4D97-AF65-F5344CB8AC3E}">
        <p14:creationId xmlns:p14="http://schemas.microsoft.com/office/powerpoint/2010/main" val="3788710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65435" y="1859340"/>
            <a:ext cx="8313682" cy="2585323"/>
          </a:xfrm>
          <a:prstGeom prst="rect">
            <a:avLst/>
          </a:prstGeom>
        </p:spPr>
        <p:txBody>
          <a:bodyPr wrap="square">
            <a:spAutoFit/>
          </a:bodyPr>
          <a:lstStyle/>
          <a:p>
            <a:r>
              <a:rPr lang="tr-TR" dirty="0" smtClean="0"/>
              <a:t>UYMA DAVRANIŞINI ETKİLEYEN KÜLTÜREL ETMENLER</a:t>
            </a:r>
          </a:p>
          <a:p>
            <a:endParaRPr lang="tr-TR" dirty="0" smtClean="0"/>
          </a:p>
          <a:p>
            <a:r>
              <a:rPr lang="tr-TR" dirty="0" smtClean="0"/>
              <a:t>Toplulukçu kültürlerin uyma davranışı bireyci kültürlerden daha fazladır. Ancak toplulukçu yapılarda iç ve dış gruplar şeklinde ifade edebileceğimiz belirgin iki tip grup vardır. Toplulukçu kültürden gelen bireyler iç gruplarına sıkı sıkıya bağlı iken aynı eğilimi dış gruplar için göstermezler. Örneğin </a:t>
            </a:r>
            <a:r>
              <a:rPr lang="tr-TR" dirty="0" err="1" smtClean="0"/>
              <a:t>Asch’in</a:t>
            </a:r>
            <a:r>
              <a:rPr lang="tr-TR" dirty="0" smtClean="0"/>
              <a:t> yaptığı deney Japonya’daki katılımcılar gruptaki diğer kişileri dış grup olarak algıladıkları için Amerikalılara kıyasla o kadar da etkili olmamıştır. Bireyci toplum üyeleri de iç gruplarına çok güvenir ancak bu onların, iç gruplarının normlarını hiç sorgulamadıkları anlamına gelmez.</a:t>
            </a:r>
            <a:endParaRPr lang="tr-TR" dirty="0"/>
          </a:p>
        </p:txBody>
      </p:sp>
    </p:spTree>
    <p:extLst>
      <p:ext uri="{BB962C8B-B14F-4D97-AF65-F5344CB8AC3E}">
        <p14:creationId xmlns:p14="http://schemas.microsoft.com/office/powerpoint/2010/main" val="3487575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92771" y="1166843"/>
            <a:ext cx="9291145" cy="4247317"/>
          </a:xfrm>
          <a:prstGeom prst="rect">
            <a:avLst/>
          </a:prstGeom>
        </p:spPr>
        <p:txBody>
          <a:bodyPr wrap="square">
            <a:spAutoFit/>
          </a:bodyPr>
          <a:lstStyle/>
          <a:p>
            <a:r>
              <a:rPr lang="tr-TR" dirty="0" smtClean="0"/>
              <a:t>İnsanlar Niçin ve Ne Tür Uyma Davranışı Gösterirler?</a:t>
            </a:r>
          </a:p>
          <a:p>
            <a:endParaRPr lang="tr-TR" dirty="0" smtClean="0"/>
          </a:p>
          <a:p>
            <a:r>
              <a:rPr lang="tr-TR" dirty="0" smtClean="0"/>
              <a:t>(İtaat, Özdeşleşme, Benimseme)</a:t>
            </a:r>
          </a:p>
          <a:p>
            <a:endParaRPr lang="tr-TR" dirty="0" smtClean="0"/>
          </a:p>
          <a:p>
            <a:r>
              <a:rPr lang="tr-TR" dirty="0" err="1" smtClean="0"/>
              <a:t>Asch’in</a:t>
            </a:r>
            <a:r>
              <a:rPr lang="tr-TR" dirty="0" smtClean="0"/>
              <a:t> çizgi deneyine katılan ve gruba uyan % 35’lik grubun uyma davranışının ardında küçük düşme, alay edilme vb. korkuları yattığı görülmüştür. Acaba bu doğru mudur? insanlar farklı düşüncelerinden dolayı hoş görülmüyorlar mı?</a:t>
            </a:r>
          </a:p>
          <a:p>
            <a:endParaRPr lang="tr-TR" dirty="0" smtClean="0"/>
          </a:p>
          <a:p>
            <a:r>
              <a:rPr lang="tr-TR" dirty="0" err="1" smtClean="0"/>
              <a:t>Schacther’in</a:t>
            </a:r>
            <a:r>
              <a:rPr lang="tr-TR" dirty="0" smtClean="0"/>
              <a:t> (1951) suçlu bir çocuğun nasıl topluma kazandırılabileceğine ilişkin bir çalışmasında, üç asistan denek rolü üstlenmiştir. İlki gruba tamamen uymuş, ikincisi tamamen karşı çıkmış, üçüncüsü ise önce karşı çıkmış sonra gruba uymuştur. Sonuçta grupla aynı görüşte olan kişiye odaklanılmadığı, en çok dikkat ve ikna çabasının karşı çıkan deneklere yönelik olduğu, sonradan ikna olan deneğe olan ilginin de azaldığı, tüm baskının karşı çıkan deneğe yöneltildiği, baskıya rağmen uyma davranışı gösterilmediğinde o kişiye hoşgörülü davranılmadığı ve </a:t>
            </a:r>
            <a:r>
              <a:rPr lang="tr-TR" dirty="0" err="1" smtClean="0"/>
              <a:t>dışlanıldığı</a:t>
            </a:r>
            <a:r>
              <a:rPr lang="tr-TR" dirty="0" smtClean="0"/>
              <a:t> görülmektedir. </a:t>
            </a:r>
            <a:endParaRPr lang="tr-TR" dirty="0"/>
          </a:p>
        </p:txBody>
      </p:sp>
    </p:spTree>
    <p:extLst>
      <p:ext uri="{BB962C8B-B14F-4D97-AF65-F5344CB8AC3E}">
        <p14:creationId xmlns:p14="http://schemas.microsoft.com/office/powerpoint/2010/main" val="1165138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93076" y="1028343"/>
            <a:ext cx="9385738" cy="3693319"/>
          </a:xfrm>
          <a:prstGeom prst="rect">
            <a:avLst/>
          </a:prstGeom>
        </p:spPr>
        <p:txBody>
          <a:bodyPr wrap="square">
            <a:spAutoFit/>
          </a:bodyPr>
          <a:lstStyle/>
          <a:p>
            <a:r>
              <a:rPr lang="tr-TR" dirty="0" smtClean="0"/>
              <a:t>Deneklerin uymama davranışının doğuracakları sonuçtan çekindikleri için uyma davranışı gösterdikleri yani itaat ettikleri görülmektedir. Burada uyulanın uyan üzerinde bir kontrolü veya gücü vardır. Polisin kırmızı ışıkta geçilmesi halinde ceza yazabilme gücü vb. </a:t>
            </a:r>
          </a:p>
          <a:p>
            <a:endParaRPr lang="tr-TR" dirty="0" smtClean="0"/>
          </a:p>
          <a:p>
            <a:r>
              <a:rPr lang="tr-TR" dirty="0" smtClean="0"/>
              <a:t>Uyma davranışı özdeşleşme sonucunda da ortaya çıkabilir. Burada kişi birisinin veya grubun fikrine ona benzeyebilmek, beğenilen bir başkası gibi olabilmek için uyar. Uyulanın uyanın gözündeki değeri devam ettikçe bu davranış devam eder. Babasının sigara içmemesi ve ona da içmemesini telkin etmesi sonucu kişinin sigara içmemesi ancak babası ile arası bozulan kişinin sigaraya başlaması gibi.</a:t>
            </a:r>
          </a:p>
          <a:p>
            <a:endParaRPr lang="tr-TR" dirty="0" smtClean="0"/>
          </a:p>
          <a:p>
            <a:r>
              <a:rPr lang="tr-TR" dirty="0" smtClean="0"/>
              <a:t>Uyma davranışı benimseme yoluyla da çıkabilir. Burada kişi kurala tamamen doğru olduğuna inandığı için uyar. Kırmızı ışıkta geçilmemesi gerektiğine inanan kişi bunu her koşulda hayata geçirir. </a:t>
            </a:r>
          </a:p>
          <a:p>
            <a:endParaRPr lang="tr-TR" dirty="0"/>
          </a:p>
        </p:txBody>
      </p:sp>
    </p:spTree>
    <p:extLst>
      <p:ext uri="{BB962C8B-B14F-4D97-AF65-F5344CB8AC3E}">
        <p14:creationId xmlns:p14="http://schemas.microsoft.com/office/powerpoint/2010/main" val="2962632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9917" y="751344"/>
            <a:ext cx="9238593" cy="4247317"/>
          </a:xfrm>
          <a:prstGeom prst="rect">
            <a:avLst/>
          </a:prstGeom>
        </p:spPr>
        <p:txBody>
          <a:bodyPr wrap="square">
            <a:spAutoFit/>
          </a:bodyPr>
          <a:lstStyle/>
          <a:p>
            <a:r>
              <a:rPr lang="tr-TR" dirty="0" smtClean="0"/>
              <a:t>Sosyal Etki ve Uyma Davranışının Kavramlaştırılması ve Çeşitleri</a:t>
            </a:r>
          </a:p>
          <a:p>
            <a:endParaRPr lang="tr-TR" dirty="0" smtClean="0"/>
          </a:p>
          <a:p>
            <a:r>
              <a:rPr lang="tr-TR" dirty="0" smtClean="0"/>
              <a:t>Algılanan sosyal etki ikiye ayrılabilir. Birey sosyal etkiyi bilgi sağlayıcı olarak algılarsa o etki bireysel, zorlayıcı olarak algılarsa kuralsaldır. Herhangi bir kuralsal etki cezalandırılmamak veya ödüllendirilmek için (itaat) ya da etkinin kaynağı olan kişiye benzeyebilmek için (özdeşleşme) kişiyi uyma davranışına yönlendirebilir. Diğer taraftan kişi sosyal etkiyi doğru bilgi olarak (benimseme) da kabul edebilir.</a:t>
            </a:r>
          </a:p>
          <a:p>
            <a:endParaRPr lang="tr-TR" dirty="0" smtClean="0"/>
          </a:p>
          <a:p>
            <a:r>
              <a:rPr lang="tr-TR" dirty="0" smtClean="0"/>
              <a:t>Örneğin </a:t>
            </a:r>
            <a:r>
              <a:rPr lang="tr-TR" dirty="0" err="1" smtClean="0"/>
              <a:t>Asch</a:t>
            </a:r>
            <a:r>
              <a:rPr lang="tr-TR" dirty="0" smtClean="0"/>
              <a:t> deneyinde kişiler alay edilmemek, </a:t>
            </a:r>
            <a:r>
              <a:rPr lang="tr-TR" dirty="0" err="1" smtClean="0"/>
              <a:t>Milgram</a:t>
            </a:r>
            <a:r>
              <a:rPr lang="tr-TR" dirty="0" smtClean="0"/>
              <a:t> deneyinde araştırmacının sözünden çıkamadığı için uyma davranışı göstermiştir. </a:t>
            </a:r>
            <a:r>
              <a:rPr lang="tr-TR" dirty="0" err="1" smtClean="0"/>
              <a:t>Sherif</a:t>
            </a:r>
            <a:r>
              <a:rPr lang="tr-TR" dirty="0" smtClean="0"/>
              <a:t> deneyinde ise grubun kararı sonraki aylarda bile kullanıldığından kişinin bu yargıyı benimsemiş olduğunu görüyoruz. Kuralsal sosyal etkide davranış değişikliği olup tutum ya da fikir değişikliği yoktur. Benimsemede davranış olduğu kadar düşünce değişikliği de vardır. Özdeşleşme ise ikisinin ortasıdır. </a:t>
            </a:r>
            <a:r>
              <a:rPr lang="tr-TR" dirty="0" err="1" smtClean="0"/>
              <a:t>Özdeşleşilen</a:t>
            </a:r>
            <a:r>
              <a:rPr lang="tr-TR" dirty="0" smtClean="0"/>
              <a:t> kişinin etkisi sürdüğü sürece davranış değişikliği, düşünce değişikliğine de sebep olur ama bu durum özenilenin etkisi geçtiğinde ortadan kalkabilir. </a:t>
            </a:r>
            <a:endParaRPr lang="tr-TR" dirty="0"/>
          </a:p>
        </p:txBody>
      </p:sp>
    </p:spTree>
    <p:extLst>
      <p:ext uri="{BB962C8B-B14F-4D97-AF65-F5344CB8AC3E}">
        <p14:creationId xmlns:p14="http://schemas.microsoft.com/office/powerpoint/2010/main" val="34965065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954</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2019-01-21T14:48:22Z</dcterms:created>
  <dcterms:modified xsi:type="dcterms:W3CDTF">2019-01-21T14:51:38Z</dcterms:modified>
</cp:coreProperties>
</file>