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55"/>
  </p:normalViewPr>
  <p:slideViewPr>
    <p:cSldViewPr snapToGrid="0" snapToObjects="1">
      <p:cViewPr varScale="1">
        <p:scale>
          <a:sx n="166" d="100"/>
          <a:sy n="166" d="100"/>
        </p:scale>
        <p:origin x="1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06E68F-E2AE-B947-BF62-C5E5AC1E542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4BFE2C78-FA60-A742-A4C9-1BAABC9DAA1D}"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6E68F-E2AE-B947-BF62-C5E5AC1E542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4BFE2C78-FA60-A742-A4C9-1BAABC9DAA1D}"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6E68F-E2AE-B947-BF62-C5E5AC1E542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BFE2C78-FA60-A742-A4C9-1BAABC9DAA1D}"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6E68F-E2AE-B947-BF62-C5E5AC1E542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BFE2C78-FA60-A742-A4C9-1BAABC9DAA1D}" type="datetimeFigureOut">
              <a:rPr lang="tr-TR" smtClean="0"/>
              <a:t>11.02.2018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06E68F-E2AE-B947-BF62-C5E5AC1E542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4BFE2C78-FA60-A742-A4C9-1BAABC9DAA1D}" type="datetimeFigureOut">
              <a:rPr lang="tr-TR" smtClean="0"/>
              <a:t>11.02.2018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06E68F-E2AE-B947-BF62-C5E5AC1E542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E2C78-FA60-A742-A4C9-1BAABC9DAA1D}" type="datetimeFigureOut">
              <a:rPr lang="tr-TR" smtClean="0"/>
              <a:t>11.02.2018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06E68F-E2AE-B947-BF62-C5E5AC1E542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4BFE2C78-FA60-A742-A4C9-1BAABC9DAA1D}"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6E68F-E2AE-B947-BF62-C5E5AC1E542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4BFE2C78-FA60-A742-A4C9-1BAABC9DAA1D}"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6E68F-E2AE-B947-BF62-C5E5AC1E542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FE2C78-FA60-A742-A4C9-1BAABC9DAA1D}" type="datetimeFigureOut">
              <a:rPr lang="tr-TR" smtClean="0"/>
              <a:t>11.02.2018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06E68F-E2AE-B947-BF62-C5E5AC1E5428}" type="slidenum">
              <a:rPr lang="tr-TR" smtClean="0"/>
              <a:t>‹#›</a:t>
            </a:fld>
            <a:endParaRPr lang="tr-TR"/>
          </a:p>
        </p:txBody>
      </p:sp>
    </p:spTree>
    <p:extLst>
      <p:ext uri="{BB962C8B-B14F-4D97-AF65-F5344CB8AC3E}">
        <p14:creationId xmlns:p14="http://schemas.microsoft.com/office/powerpoint/2010/main" val="159952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92398" y="1429229"/>
            <a:ext cx="6815669" cy="3050561"/>
          </a:xfrm>
        </p:spPr>
        <p:txBody>
          <a:bodyPr>
            <a:normAutofit fontScale="90000"/>
          </a:bodyPr>
          <a:lstStyle/>
          <a:p>
            <a:r>
              <a:rPr lang="tr-TR" dirty="0"/>
              <a:t>Toplu İş Uyuşmazlığı Kavramı ve Türleri, Çözüm Yolları, Arabuluculuk, Tahkim </a:t>
            </a:r>
          </a:p>
        </p:txBody>
      </p:sp>
      <p:sp>
        <p:nvSpPr>
          <p:cNvPr id="3" name="Alt Konu Başlığı 2"/>
          <p:cNvSpPr>
            <a:spLocks noGrp="1"/>
          </p:cNvSpPr>
          <p:nvPr>
            <p:ph type="subTitle" idx="1"/>
          </p:nvPr>
        </p:nvSpPr>
        <p:spPr>
          <a:xfrm>
            <a:off x="2692398" y="4479791"/>
            <a:ext cx="6815669" cy="498607"/>
          </a:xfrm>
        </p:spPr>
        <p:txBody>
          <a:bodyPr/>
          <a:lstStyle/>
          <a:p>
            <a:r>
              <a:rPr lang="tr-TR" smtClean="0"/>
              <a:t>HAFTA 10</a:t>
            </a:r>
            <a:endParaRPr lang="tr-TR" dirty="0"/>
          </a:p>
        </p:txBody>
      </p:sp>
    </p:spTree>
    <p:extLst>
      <p:ext uri="{BB962C8B-B14F-4D97-AF65-F5344CB8AC3E}">
        <p14:creationId xmlns:p14="http://schemas.microsoft.com/office/powerpoint/2010/main" val="137446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iş uyuşmazlığı nedir?</a:t>
            </a:r>
            <a:endParaRPr lang="tr-TR" dirty="0"/>
          </a:p>
        </p:txBody>
      </p:sp>
      <p:sp>
        <p:nvSpPr>
          <p:cNvPr id="3" name="İçerik Yer Tutucusu 2"/>
          <p:cNvSpPr>
            <a:spLocks noGrp="1"/>
          </p:cNvSpPr>
          <p:nvPr>
            <p:ph idx="1"/>
          </p:nvPr>
        </p:nvSpPr>
        <p:spPr/>
        <p:txBody>
          <a:bodyPr/>
          <a:lstStyle/>
          <a:p>
            <a:pPr algn="just"/>
            <a:r>
              <a:rPr lang="tr-TR" dirty="0" smtClean="0"/>
              <a:t>İşçilerin topluluk halinde, ortak hak ve menfaatlerini ilgilendiren konularda </a:t>
            </a:r>
            <a:r>
              <a:rPr lang="tr-TR" dirty="0" smtClean="0"/>
              <a:t>birlikte hareket ettikleri uyuşmazlıklardır. </a:t>
            </a:r>
            <a:endParaRPr lang="tr-TR" dirty="0"/>
          </a:p>
        </p:txBody>
      </p:sp>
    </p:spTree>
    <p:extLst>
      <p:ext uri="{BB962C8B-B14F-4D97-AF65-F5344CB8AC3E}">
        <p14:creationId xmlns:p14="http://schemas.microsoft.com/office/powerpoint/2010/main" val="205582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iş uyuşmazlığı türleri nelerdir?</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1. Toplu hak uyuşmazlığı: Mevcut bir kanun maddesinin, yürürlükte olan bir toplu iş sözleşmesinin bir maddesinin uygulanmaması ya da yanlış yorumlanması sonucunda ortaya çıkan uyuşmazlıktır. Örneğin toplu iş sözleşmesinde var olan ikramiyenin ödenmemesi, ücret zammının yanlış uygulandığı vs.</a:t>
            </a:r>
          </a:p>
          <a:p>
            <a:pPr algn="just"/>
            <a:r>
              <a:rPr lang="tr-TR" dirty="0" smtClean="0"/>
              <a:t>2.Toplu çıkar (menfaat) uyuşmazlığı: Yeni bir hakkın talep edilmesi durumunda çıkan uyuşmazlıktır. Örneğin bir önceki toplu iş sözleşmesinde yer almayan ikramiyenin yeni toplu iş sözleşmesinde yer almasını istemek, ücret zammının artırılmasını talep etmek vs.</a:t>
            </a:r>
            <a:endParaRPr lang="tr-TR" dirty="0"/>
          </a:p>
        </p:txBody>
      </p:sp>
    </p:spTree>
    <p:extLst>
      <p:ext uri="{BB962C8B-B14F-4D97-AF65-F5344CB8AC3E}">
        <p14:creationId xmlns:p14="http://schemas.microsoft.com/office/powerpoint/2010/main" val="13834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Çözüm yolları nelerdir?</a:t>
            </a:r>
            <a:endParaRPr lang="tr-TR" dirty="0"/>
          </a:p>
        </p:txBody>
      </p:sp>
      <p:sp>
        <p:nvSpPr>
          <p:cNvPr id="3" name="İçerik Yer Tutucusu 2"/>
          <p:cNvSpPr>
            <a:spLocks noGrp="1"/>
          </p:cNvSpPr>
          <p:nvPr>
            <p:ph idx="1"/>
          </p:nvPr>
        </p:nvSpPr>
        <p:spPr/>
        <p:txBody>
          <a:bodyPr>
            <a:normAutofit fontScale="77500" lnSpcReduction="20000"/>
          </a:bodyPr>
          <a:lstStyle/>
          <a:p>
            <a:pPr marL="228600" lvl="2">
              <a:spcBef>
                <a:spcPts val="1000"/>
              </a:spcBef>
            </a:pPr>
            <a:r>
              <a:rPr lang="tr-TR" dirty="0" smtClean="0"/>
              <a:t>I. </a:t>
            </a:r>
            <a:r>
              <a:rPr lang="tr-TR" sz="2400" dirty="0" smtClean="0"/>
              <a:t>Barışçı Çözüm Yolları</a:t>
            </a:r>
          </a:p>
          <a:p>
            <a:pPr lvl="1"/>
            <a:r>
              <a:rPr lang="tr-TR" dirty="0" smtClean="0"/>
              <a:t>A. Toplu hak uyuşmazlıkları</a:t>
            </a:r>
          </a:p>
          <a:p>
            <a:pPr lvl="2"/>
            <a:r>
              <a:rPr lang="tr-TR" sz="2400" dirty="0" smtClean="0"/>
              <a:t>1.Özel hakem</a:t>
            </a:r>
          </a:p>
          <a:p>
            <a:pPr lvl="2"/>
            <a:r>
              <a:rPr lang="tr-TR" sz="2400" dirty="0" smtClean="0"/>
              <a:t>2. Zorunlu arabuluculuk</a:t>
            </a:r>
          </a:p>
          <a:p>
            <a:pPr lvl="2"/>
            <a:r>
              <a:rPr lang="tr-TR" sz="2400" dirty="0" smtClean="0"/>
              <a:t>3. Yargı </a:t>
            </a:r>
          </a:p>
          <a:p>
            <a:pPr lvl="1"/>
            <a:r>
              <a:rPr lang="tr-TR" dirty="0" smtClean="0"/>
              <a:t>B. Toplu menfaat uyuşmazlıkları </a:t>
            </a:r>
          </a:p>
          <a:p>
            <a:pPr lvl="2"/>
            <a:r>
              <a:rPr lang="tr-TR" sz="2400" dirty="0" smtClean="0"/>
              <a:t>1. </a:t>
            </a:r>
            <a:r>
              <a:rPr lang="tr-TR" sz="2400" dirty="0"/>
              <a:t>R</a:t>
            </a:r>
            <a:r>
              <a:rPr lang="tr-TR" sz="2400" dirty="0" smtClean="0"/>
              <a:t>esmi Arabuluculuk</a:t>
            </a:r>
          </a:p>
          <a:p>
            <a:pPr lvl="2"/>
            <a:r>
              <a:rPr lang="tr-TR" sz="2400" dirty="0" smtClean="0"/>
              <a:t>2. Tahkim</a:t>
            </a:r>
            <a:endParaRPr lang="tr-TR" sz="2400" dirty="0" smtClean="0"/>
          </a:p>
          <a:p>
            <a:pPr marL="228600" lvl="2">
              <a:spcBef>
                <a:spcPts val="1000"/>
              </a:spcBef>
            </a:pPr>
            <a:r>
              <a:rPr lang="tr-TR" sz="2400" dirty="0" smtClean="0"/>
              <a:t>II. Grev ve Lokavt </a:t>
            </a:r>
          </a:p>
          <a:p>
            <a:endParaRPr lang="tr-TR" dirty="0" smtClean="0"/>
          </a:p>
        </p:txBody>
      </p:sp>
    </p:spTree>
    <p:extLst>
      <p:ext uri="{BB962C8B-B14F-4D97-AF65-F5344CB8AC3E}">
        <p14:creationId xmlns:p14="http://schemas.microsoft.com/office/powerpoint/2010/main" val="5848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Özel hakem </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Taraflar</a:t>
            </a:r>
            <a:r>
              <a:rPr lang="tr-TR" dirty="0"/>
              <a:t>, anlaşarak toplu hak veya çıkar uyuşmazlıklarının her safhasında özel hakeme başvurabilir.</a:t>
            </a:r>
          </a:p>
          <a:p>
            <a:pPr algn="just"/>
            <a:r>
              <a:rPr lang="tr-TR" dirty="0" smtClean="0"/>
              <a:t>Toplu </a:t>
            </a:r>
            <a:r>
              <a:rPr lang="tr-TR" dirty="0"/>
              <a:t>iş sözleşmesine, taraflardan birinin başvurması üzerine özel hakeme gidileceğine dair hükümler konulabilir. Toplu iş sözleşmesinde aksine hüküm yoksa 12/1/2011 tarihli ve 6100 sayılı Hukuk Muhakemeleri Kanununun özel hakeme ilişkin hükümleri uygulanır. Toplu hak uyuşmazlıklarında özel hakem kararları genel hükümlere tabidir.</a:t>
            </a:r>
          </a:p>
          <a:p>
            <a:pPr algn="just"/>
            <a:r>
              <a:rPr lang="tr-TR" dirty="0" smtClean="0"/>
              <a:t>Toplu </a:t>
            </a:r>
            <a:r>
              <a:rPr lang="tr-TR" dirty="0"/>
              <a:t>çıkar uyuşmazlıklarında taraflar özel hakeme başvurma hususunda yazılı olarak anlaşma yaparlarsa, bundan sonra arabuluculuk, grev ve lokavt, kanuni hakemlik hükümleri uygulanmaz. Toplu çıkar uyuşmazlıklarında özel hakem kararları toplu iş sözleşmesi hükmündedir.</a:t>
            </a:r>
          </a:p>
          <a:p>
            <a:pPr algn="just"/>
            <a:r>
              <a:rPr lang="tr-TR" dirty="0" smtClean="0"/>
              <a:t>Uyuşmazlığın </a:t>
            </a:r>
            <a:r>
              <a:rPr lang="tr-TR" dirty="0"/>
              <a:t>her safhasında taraflar anlaşarak özel hakem olarak Yüksek Hakem Kurulunu da seçebilir.</a:t>
            </a:r>
          </a:p>
        </p:txBody>
      </p:sp>
    </p:spTree>
    <p:extLst>
      <p:ext uri="{BB962C8B-B14F-4D97-AF65-F5344CB8AC3E}">
        <p14:creationId xmlns:p14="http://schemas.microsoft.com/office/powerpoint/2010/main" val="6022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Toplu menfaat uyuşmazlığında resmi arabuluculuk </a:t>
            </a:r>
            <a:endParaRPr lang="tr-TR" dirty="0"/>
          </a:p>
        </p:txBody>
      </p:sp>
      <p:sp>
        <p:nvSpPr>
          <p:cNvPr id="3" name="İçerik Yer Tutucusu 2"/>
          <p:cNvSpPr>
            <a:spLocks noGrp="1"/>
          </p:cNvSpPr>
          <p:nvPr>
            <p:ph idx="1"/>
          </p:nvPr>
        </p:nvSpPr>
        <p:spPr/>
        <p:txBody>
          <a:bodyPr/>
          <a:lstStyle/>
          <a:p>
            <a:r>
              <a:rPr lang="tr-TR" dirty="0"/>
              <a:t>Toplu görüşme için kararlaştırılan ilk toplantıya taraflardan biri gelmez veya geldiği hâlde görüşmeye başlamazsa, </a:t>
            </a:r>
            <a:endParaRPr lang="tr-TR" dirty="0" smtClean="0"/>
          </a:p>
          <a:p>
            <a:r>
              <a:rPr lang="tr-TR" dirty="0"/>
              <a:t>T</a:t>
            </a:r>
            <a:r>
              <a:rPr lang="tr-TR" dirty="0" smtClean="0"/>
              <a:t>oplu </a:t>
            </a:r>
            <a:r>
              <a:rPr lang="tr-TR" dirty="0"/>
              <a:t>görüşmeye başladıktan sonra toplantıya devam etmezse veya </a:t>
            </a:r>
            <a:endParaRPr lang="tr-TR" dirty="0" smtClean="0"/>
          </a:p>
          <a:p>
            <a:r>
              <a:rPr lang="tr-TR" dirty="0"/>
              <a:t>T</a:t>
            </a:r>
            <a:r>
              <a:rPr lang="tr-TR" dirty="0" smtClean="0"/>
              <a:t>araflar </a:t>
            </a:r>
            <a:r>
              <a:rPr lang="tr-TR" dirty="0"/>
              <a:t>toplu görüşme süresi içerisinde anlaşamadıklarını bir tutanakla tespit ederlerse ya da </a:t>
            </a:r>
            <a:endParaRPr lang="tr-TR" dirty="0" smtClean="0"/>
          </a:p>
          <a:p>
            <a:r>
              <a:rPr lang="tr-TR" dirty="0"/>
              <a:t>T</a:t>
            </a:r>
            <a:r>
              <a:rPr lang="tr-TR" dirty="0" smtClean="0"/>
              <a:t>oplu </a:t>
            </a:r>
            <a:r>
              <a:rPr lang="tr-TR" dirty="0"/>
              <a:t>görüşme süresi anlaşma olmaksızın sona ererse, taraflardan biri uyuşmazlığı altı iş günü içinde görevli makama bildirir. </a:t>
            </a:r>
          </a:p>
        </p:txBody>
      </p:sp>
    </p:spTree>
    <p:extLst>
      <p:ext uri="{BB962C8B-B14F-4D97-AF65-F5344CB8AC3E}">
        <p14:creationId xmlns:p14="http://schemas.microsoft.com/office/powerpoint/2010/main" val="163093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Resmi arabulucu atanması ve görevi </a:t>
            </a:r>
            <a:endParaRPr lang="tr-TR" dirty="0"/>
          </a:p>
        </p:txBody>
      </p:sp>
      <p:sp>
        <p:nvSpPr>
          <p:cNvPr id="3" name="İçerik Yer Tutucusu 2"/>
          <p:cNvSpPr>
            <a:spLocks noGrp="1"/>
          </p:cNvSpPr>
          <p:nvPr>
            <p:ph idx="1"/>
          </p:nvPr>
        </p:nvSpPr>
        <p:spPr/>
        <p:txBody>
          <a:bodyPr>
            <a:normAutofit fontScale="92500" lnSpcReduction="20000"/>
          </a:bodyPr>
          <a:lstStyle/>
          <a:p>
            <a:r>
              <a:rPr lang="tr-TR" dirty="0"/>
              <a:t>Uyuşmazlık yazısını alan görevli makam altı iş günü içinde taraflardan en az birinin katılımı ile veya katılım olmazsa resen, resmî listede bir arabulucu görevlendirir. Tarafların resmî arabulucu listesindeki bir arabulucu ismi üzerinde anlaşma sağlamaları hâlinde, belirlenen kişi görevli makam tarafından o uyuşmazlıkta arabulucu olarak görevlendirilir.</a:t>
            </a:r>
          </a:p>
          <a:p>
            <a:r>
              <a:rPr lang="tr-TR" dirty="0" smtClean="0"/>
              <a:t>Arabulucu</a:t>
            </a:r>
            <a:r>
              <a:rPr lang="tr-TR" dirty="0"/>
              <a:t>, tarafların anlaşmaya varması için her türlü çabayı harcar ve ilgililere önerilerde bulunur.</a:t>
            </a:r>
          </a:p>
          <a:p>
            <a:r>
              <a:rPr lang="tr-TR" dirty="0" smtClean="0"/>
              <a:t>Arabulucunun </a:t>
            </a:r>
            <a:r>
              <a:rPr lang="tr-TR" dirty="0"/>
              <a:t>görevi kendisine yapılacak bildirimden itibaren on beş gün sürer. Bu süre tarafların anlaşması ile en çok altı iş günü uzatılabilir ve görevli makama bildirilir.</a:t>
            </a:r>
          </a:p>
          <a:p>
            <a:endParaRPr lang="tr-TR" dirty="0"/>
          </a:p>
        </p:txBody>
      </p:sp>
    </p:spTree>
    <p:extLst>
      <p:ext uri="{BB962C8B-B14F-4D97-AF65-F5344CB8AC3E}">
        <p14:creationId xmlns:p14="http://schemas.microsoft.com/office/powerpoint/2010/main" val="118771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Zorunlu Tahkim (Yüksek Hakem Kurulu)</a:t>
            </a:r>
            <a:endParaRPr lang="tr-TR" dirty="0"/>
          </a:p>
        </p:txBody>
      </p:sp>
      <p:sp>
        <p:nvSpPr>
          <p:cNvPr id="3" name="İçerik Yer Tutucusu 2"/>
          <p:cNvSpPr>
            <a:spLocks noGrp="1"/>
          </p:cNvSpPr>
          <p:nvPr>
            <p:ph idx="1"/>
          </p:nvPr>
        </p:nvSpPr>
        <p:spPr/>
        <p:txBody>
          <a:bodyPr>
            <a:normAutofit fontScale="92500" lnSpcReduction="10000"/>
          </a:bodyPr>
          <a:lstStyle/>
          <a:p>
            <a:r>
              <a:rPr lang="tr-TR" dirty="0"/>
              <a:t>Grev oylaması sonucunda grev yapılmaması yönündeki kararın kesinleşmesinden itibaren altı iş günü içinde işçi sendikası; </a:t>
            </a:r>
            <a:endParaRPr lang="tr-TR" dirty="0" smtClean="0"/>
          </a:p>
          <a:p>
            <a:r>
              <a:rPr lang="tr-TR" dirty="0" smtClean="0"/>
              <a:t>grev </a:t>
            </a:r>
            <a:r>
              <a:rPr lang="tr-TR" dirty="0"/>
              <a:t>ve lokavtın yasak olduğu uyuşmazlıklarda </a:t>
            </a:r>
            <a:r>
              <a:rPr lang="tr-TR" dirty="0" smtClean="0"/>
              <a:t>6356 </a:t>
            </a:r>
            <a:r>
              <a:rPr lang="tr-TR" dirty="0" err="1" smtClean="0"/>
              <a:t>sk</a:t>
            </a:r>
            <a:r>
              <a:rPr lang="tr-TR" dirty="0" smtClean="0"/>
              <a:t> 50 </a:t>
            </a:r>
            <a:r>
              <a:rPr lang="tr-TR" dirty="0" err="1"/>
              <a:t>nci</a:t>
            </a:r>
            <a:r>
              <a:rPr lang="tr-TR" dirty="0"/>
              <a:t> </a:t>
            </a:r>
            <a:r>
              <a:rPr lang="tr-TR" dirty="0" smtClean="0"/>
              <a:t>maddesinin </a:t>
            </a:r>
            <a:r>
              <a:rPr lang="tr-TR" dirty="0"/>
              <a:t>beşinci fıkrasında belirtilen tutanağın tebliğinden ya da </a:t>
            </a:r>
            <a:endParaRPr lang="tr-TR" dirty="0" smtClean="0"/>
          </a:p>
          <a:p>
            <a:r>
              <a:rPr lang="tr-TR" dirty="0" smtClean="0"/>
              <a:t>erteleme </a:t>
            </a:r>
            <a:r>
              <a:rPr lang="tr-TR" dirty="0"/>
              <a:t>süresinin uyuşmazlıkla sonuçlanması hâlinde sürenin bitiminden itibaren taraflardan biri altı iş günü içinde Yüksek Hakem Kuruluna başvurabilir. Aksi takdirde işçi sendikasının yetkisi düşer.</a:t>
            </a:r>
          </a:p>
          <a:p>
            <a:r>
              <a:rPr lang="tr-TR" dirty="0" smtClean="0"/>
              <a:t>Yüksek </a:t>
            </a:r>
            <a:r>
              <a:rPr lang="tr-TR" dirty="0"/>
              <a:t>Hakem Kurulu kararları kesindir ve toplu iş sözleşmesi hükmündedir. </a:t>
            </a:r>
            <a:r>
              <a:rPr lang="tr-TR" b="1" dirty="0" smtClean="0"/>
              <a:t>Özel </a:t>
            </a:r>
            <a:r>
              <a:rPr lang="tr-TR" b="1" dirty="0"/>
              <a:t>hakeme başvurma</a:t>
            </a:r>
            <a:endParaRPr lang="tr-TR" dirty="0"/>
          </a:p>
        </p:txBody>
      </p:sp>
    </p:spTree>
    <p:extLst>
      <p:ext uri="{BB962C8B-B14F-4D97-AF65-F5344CB8AC3E}">
        <p14:creationId xmlns:p14="http://schemas.microsoft.com/office/powerpoint/2010/main" val="1399138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TotalTime>
  <Words>513</Words>
  <Application>Microsoft Macintosh PowerPoint</Application>
  <PresentationFormat>Geniş Ekran</PresentationFormat>
  <Paragraphs>36</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Garamond</vt:lpstr>
      <vt:lpstr>Arial</vt:lpstr>
      <vt:lpstr>Organik</vt:lpstr>
      <vt:lpstr>Toplu İş Uyuşmazlığı Kavramı ve Türleri, Çözüm Yolları, Arabuluculuk, Tahkim </vt:lpstr>
      <vt:lpstr>Toplu iş uyuşmazlığı nedir?</vt:lpstr>
      <vt:lpstr>Toplu iş uyuşmazlığı türleri nelerdir?</vt:lpstr>
      <vt:lpstr>Çözüm yolları nelerdir?</vt:lpstr>
      <vt:lpstr>Özel hakem </vt:lpstr>
      <vt:lpstr>Toplu menfaat uyuşmazlığında resmi arabuluculuk </vt:lpstr>
      <vt:lpstr>Resmi arabulucu atanması ve görevi </vt:lpstr>
      <vt:lpstr>Zorunlu Tahkim (Yüksek Hakem Kurulu)</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 İş Uyuşmazlığı Kavramı ve Türleri, Çözüm Yolları, Arabuluculuk, Tahkim </dc:title>
  <dc:creator>Microsoft Office Kullanıcısı</dc:creator>
  <cp:lastModifiedBy>Microsoft Office Kullanıcısı</cp:lastModifiedBy>
  <cp:revision>3</cp:revision>
  <dcterms:created xsi:type="dcterms:W3CDTF">2018-02-11T15:32:30Z</dcterms:created>
  <dcterms:modified xsi:type="dcterms:W3CDTF">2018-02-11T16:32:35Z</dcterms:modified>
</cp:coreProperties>
</file>