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4"/>
  </p:notesMasterIdLst>
  <p:sldIdLst>
    <p:sldId id="256" r:id="rId2"/>
    <p:sldId id="261" r:id="rId3"/>
    <p:sldId id="282" r:id="rId4"/>
    <p:sldId id="263" r:id="rId5"/>
    <p:sldId id="262" r:id="rId6"/>
    <p:sldId id="264" r:id="rId7"/>
    <p:sldId id="265" r:id="rId8"/>
    <p:sldId id="266" r:id="rId9"/>
    <p:sldId id="267" r:id="rId10"/>
    <p:sldId id="274" r:id="rId11"/>
    <p:sldId id="276" r:id="rId12"/>
    <p:sldId id="279"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760E0-D716-4D6C-9AF7-16EA7DAB10FF}" type="datetimeFigureOut">
              <a:rPr lang="tr-TR" smtClean="0"/>
              <a:t>30.04.2020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7C7D5-5867-455F-B789-392015A4E535}" type="slidenum">
              <a:rPr lang="tr-TR" smtClean="0"/>
              <a:t>‹#›</a:t>
            </a:fld>
            <a:endParaRPr lang="tr-TR"/>
          </a:p>
        </p:txBody>
      </p:sp>
    </p:spTree>
    <p:extLst>
      <p:ext uri="{BB962C8B-B14F-4D97-AF65-F5344CB8AC3E}">
        <p14:creationId xmlns:p14="http://schemas.microsoft.com/office/powerpoint/2010/main" val="43606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66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93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63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55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35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83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80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94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47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436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17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2747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43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0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371345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77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099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738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304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627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06130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06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54210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2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79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82588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75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83722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3226429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871131"/>
            <a:ext cx="6815669" cy="2499391"/>
          </a:xfrm>
        </p:spPr>
        <p:txBody>
          <a:bodyPr/>
          <a:lstStyle/>
          <a:p>
            <a:r>
              <a:rPr lang="tr-TR" sz="4800" b="1" dirty="0"/>
              <a:t>ÖRGÜTLERDE GÜÇ VE POLİTİKA</a:t>
            </a:r>
          </a:p>
        </p:txBody>
      </p:sp>
    </p:spTree>
    <p:extLst>
      <p:ext uri="{BB962C8B-B14F-4D97-AF65-F5344CB8AC3E}">
        <p14:creationId xmlns:p14="http://schemas.microsoft.com/office/powerpoint/2010/main" val="271371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743979"/>
            <a:ext cx="9767830" cy="1021600"/>
          </a:xfrm>
          <a:prstGeom prst="rect">
            <a:avLst/>
          </a:prstGeom>
        </p:spPr>
        <p:txBody>
          <a:bodyPr spcFirstLastPara="1" vert="horz" wrap="square" lIns="121900" tIns="121900" rIns="121900" bIns="121900" rtlCol="0" anchor="ctr" anchorCtr="0">
            <a:noAutofit/>
          </a:bodyPr>
          <a:lstStyle/>
          <a:p>
            <a:pPr lvl="0"/>
            <a:r>
              <a:rPr lang="tr-TR" sz="3333" b="1" dirty="0">
                <a:solidFill>
                  <a:schemeClr val="tx1"/>
                </a:solidFill>
              </a:rPr>
              <a:t>Güç Yönetimi</a:t>
            </a:r>
            <a:endParaRPr sz="3333" b="1" dirty="0">
              <a:solidFill>
                <a:schemeClr val="tx1"/>
              </a:solidFill>
            </a:endParaRPr>
          </a:p>
        </p:txBody>
      </p:sp>
      <p:sp>
        <p:nvSpPr>
          <p:cNvPr id="237" name="Google Shape;237;p16"/>
          <p:cNvSpPr txBox="1">
            <a:spLocks noGrp="1"/>
          </p:cNvSpPr>
          <p:nvPr>
            <p:ph type="body" idx="1"/>
          </p:nvPr>
        </p:nvSpPr>
        <p:spPr>
          <a:xfrm>
            <a:off x="681997" y="1545033"/>
            <a:ext cx="10575235" cy="4346713"/>
          </a:xfrm>
          <a:prstGeom prst="rect">
            <a:avLst/>
          </a:prstGeom>
        </p:spPr>
        <p:txBody>
          <a:bodyPr spcFirstLastPara="1" vert="horz" wrap="square" lIns="121900" tIns="0" rIns="121900" bIns="0" rtlCol="0" anchor="t" anchorCtr="0">
            <a:noAutofit/>
          </a:bodyPr>
          <a:lstStyle/>
          <a:p>
            <a:pPr algn="just">
              <a:buFont typeface="Arial" panose="020B0604020202020204" pitchFamily="34" charset="0"/>
              <a:buChar char="•"/>
            </a:pPr>
            <a:r>
              <a:rPr lang="tr-TR" sz="2933" dirty="0"/>
              <a:t>Güç  yönetimi konusunda yardımcı olacak </a:t>
            </a:r>
            <a:r>
              <a:rPr lang="tr-TR" sz="2933" dirty="0">
                <a:solidFill>
                  <a:schemeClr val="tx1"/>
                </a:solidFill>
              </a:rPr>
              <a:t>bir takım ilkeler bulunmaktadır;</a:t>
            </a:r>
            <a:endParaRPr lang="tr-TR" sz="2933" dirty="0"/>
          </a:p>
          <a:p>
            <a:pPr lvl="1" algn="just">
              <a:spcBef>
                <a:spcPts val="0"/>
              </a:spcBef>
              <a:buFont typeface="Arial" panose="020B0604020202020204" pitchFamily="34" charset="0"/>
              <a:buChar char="•"/>
            </a:pPr>
            <a:r>
              <a:rPr lang="tr-TR" sz="2800" dirty="0"/>
              <a:t>Her örgütte, farklı çıkar grupları bulunur. Bu grupların nerede ve kime ait olduğunun saptanması gerekir.</a:t>
            </a:r>
          </a:p>
          <a:p>
            <a:pPr lvl="1" algn="just">
              <a:spcBef>
                <a:spcPts val="0"/>
              </a:spcBef>
              <a:buFont typeface="Arial" panose="020B0604020202020204" pitchFamily="34" charset="0"/>
              <a:buChar char="•"/>
            </a:pPr>
            <a:r>
              <a:rPr lang="tr-TR" sz="2800" dirty="0"/>
              <a:t>Birey ve alt birimlerin görüşleri alınmalı, farklı olan görüşlerin nedenleri araştırılmalıdır. </a:t>
            </a:r>
          </a:p>
          <a:p>
            <a:pPr lvl="1" algn="just">
              <a:spcBef>
                <a:spcPts val="0"/>
              </a:spcBef>
              <a:buFont typeface="Arial" panose="020B0604020202020204" pitchFamily="34" charset="0"/>
              <a:buChar char="•"/>
            </a:pPr>
            <a:r>
              <a:rPr lang="tr-TR" sz="2800" dirty="0"/>
              <a:t>Güçle mücadele etmenin diğer yolu ise, gücün nereden geldiğini, kaynaklarının nasıl geliştirileceğini bilmektir.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a:t>
            </a:fld>
            <a:endParaRPr/>
          </a:p>
        </p:txBody>
      </p:sp>
    </p:spTree>
    <p:extLst>
      <p:ext uri="{BB962C8B-B14F-4D97-AF65-F5344CB8AC3E}">
        <p14:creationId xmlns:p14="http://schemas.microsoft.com/office/powerpoint/2010/main" val="25004377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lvl="0"/>
            <a:r>
              <a:rPr lang="tr-TR" sz="3333" b="1" dirty="0"/>
              <a:t>Güç Taktikleri</a:t>
            </a:r>
            <a:endParaRPr sz="3333" b="1" dirty="0"/>
          </a:p>
        </p:txBody>
      </p:sp>
      <p:sp>
        <p:nvSpPr>
          <p:cNvPr id="237" name="Google Shape;237;p16"/>
          <p:cNvSpPr txBox="1">
            <a:spLocks noGrp="1"/>
          </p:cNvSpPr>
          <p:nvPr>
            <p:ph sz="half" idx="1"/>
          </p:nvPr>
        </p:nvSpPr>
        <p:spPr>
          <a:prstGeom prst="rect">
            <a:avLst/>
          </a:prstGeom>
        </p:spPr>
        <p:txBody>
          <a:bodyPr spcFirstLastPara="1" vert="horz" wrap="square" lIns="121900" tIns="0" rIns="121900" bIns="0" rtlCol="0" anchor="t" anchorCtr="0">
            <a:noAutofit/>
          </a:bodyPr>
          <a:lstStyle/>
          <a:p>
            <a:pPr marL="558797" indent="-457200" algn="just">
              <a:buFont typeface="Courier New" panose="02070309020205020404" pitchFamily="49" charset="0"/>
              <a:buChar char="o"/>
            </a:pPr>
            <a:r>
              <a:rPr lang="tr-TR" dirty="0">
                <a:solidFill>
                  <a:schemeClr val="tx1"/>
                </a:solidFill>
              </a:rPr>
              <a:t>Meşruluk </a:t>
            </a:r>
          </a:p>
          <a:p>
            <a:pPr marL="558797" indent="-457200" algn="just">
              <a:buFont typeface="Courier New" panose="02070309020205020404" pitchFamily="49" charset="0"/>
              <a:buChar char="o"/>
            </a:pPr>
            <a:r>
              <a:rPr lang="tr-TR" dirty="0">
                <a:solidFill>
                  <a:schemeClr val="tx1"/>
                </a:solidFill>
              </a:rPr>
              <a:t>İkna </a:t>
            </a:r>
          </a:p>
          <a:p>
            <a:pPr marL="558797" indent="-457200" algn="just">
              <a:buFont typeface="Courier New" panose="02070309020205020404" pitchFamily="49" charset="0"/>
              <a:buChar char="o"/>
            </a:pPr>
            <a:r>
              <a:rPr lang="tr-TR" dirty="0">
                <a:solidFill>
                  <a:schemeClr val="tx1"/>
                </a:solidFill>
              </a:rPr>
              <a:t>Dikkat uyandırma</a:t>
            </a:r>
          </a:p>
          <a:p>
            <a:pPr marL="558797" indent="-457200" algn="just">
              <a:buFont typeface="Courier New" panose="02070309020205020404" pitchFamily="49" charset="0"/>
              <a:buChar char="o"/>
            </a:pPr>
            <a:r>
              <a:rPr lang="tr-TR" dirty="0">
                <a:solidFill>
                  <a:schemeClr val="tx1"/>
                </a:solidFill>
              </a:rPr>
              <a:t>Danışma</a:t>
            </a:r>
          </a:p>
          <a:p>
            <a:pPr marL="558797" indent="-457200" algn="just">
              <a:buFont typeface="Courier New" panose="02070309020205020404" pitchFamily="49" charset="0"/>
              <a:buChar char="o"/>
            </a:pPr>
            <a:r>
              <a:rPr lang="tr-TR" dirty="0">
                <a:solidFill>
                  <a:schemeClr val="tx1"/>
                </a:solidFill>
              </a:rPr>
              <a:t>Birleşme</a:t>
            </a:r>
          </a:p>
          <a:p>
            <a:pPr marL="558797" indent="-457200" algn="just">
              <a:buFont typeface="Courier New" panose="02070309020205020404" pitchFamily="49" charset="0"/>
              <a:buChar char="o"/>
            </a:pPr>
            <a:endParaRPr lang="tr-TR" dirty="0">
              <a:solidFill>
                <a:schemeClr val="tx1"/>
              </a:solidFill>
            </a:endParaRPr>
          </a:p>
        </p:txBody>
      </p:sp>
      <p:sp>
        <p:nvSpPr>
          <p:cNvPr id="2" name="İçerik Yer Tutucusu 1">
            <a:extLst>
              <a:ext uri="{FF2B5EF4-FFF2-40B4-BE49-F238E27FC236}">
                <a16:creationId xmlns:a16="http://schemas.microsoft.com/office/drawing/2014/main" id="{43BEC7AA-DECD-4BAC-B867-590C81DA5672}"/>
              </a:ext>
            </a:extLst>
          </p:cNvPr>
          <p:cNvSpPr>
            <a:spLocks noGrp="1"/>
          </p:cNvSpPr>
          <p:nvPr>
            <p:ph sz="half" idx="2"/>
          </p:nvPr>
        </p:nvSpPr>
        <p:spPr/>
        <p:txBody>
          <a:bodyPr/>
          <a:lstStyle/>
          <a:p>
            <a:pPr>
              <a:buFont typeface="Courier New" panose="02070309020205020404" pitchFamily="49" charset="0"/>
              <a:buChar char="o"/>
            </a:pPr>
            <a:r>
              <a:rPr lang="tr-TR" dirty="0">
                <a:solidFill>
                  <a:schemeClr val="tx1"/>
                </a:solidFill>
              </a:rPr>
              <a:t>Değişim</a:t>
            </a:r>
          </a:p>
          <a:p>
            <a:pPr>
              <a:buFont typeface="Courier New" panose="02070309020205020404" pitchFamily="49" charset="0"/>
              <a:buChar char="o"/>
            </a:pPr>
            <a:r>
              <a:rPr lang="tr-TR" dirty="0">
                <a:solidFill>
                  <a:schemeClr val="tx1"/>
                </a:solidFill>
              </a:rPr>
              <a:t>Kişisel istekler </a:t>
            </a:r>
          </a:p>
          <a:p>
            <a:pPr>
              <a:buFont typeface="Courier New" panose="02070309020205020404" pitchFamily="49" charset="0"/>
              <a:buChar char="o"/>
            </a:pPr>
            <a:r>
              <a:rPr lang="tr-TR" dirty="0">
                <a:solidFill>
                  <a:schemeClr val="tx1"/>
                </a:solidFill>
              </a:rPr>
              <a:t>Sevgi kazanmak</a:t>
            </a:r>
          </a:p>
          <a:p>
            <a:pPr>
              <a:buFont typeface="Courier New" panose="02070309020205020404" pitchFamily="49" charset="0"/>
              <a:buChar char="o"/>
            </a:pPr>
            <a:r>
              <a:rPr lang="tr-TR" dirty="0">
                <a:solidFill>
                  <a:schemeClr val="tx1"/>
                </a:solidFill>
              </a:rPr>
              <a:t>Baskı</a:t>
            </a:r>
          </a:p>
          <a:p>
            <a:endParaRPr lang="tr-TR" dirty="0"/>
          </a:p>
        </p:txBody>
      </p:sp>
      <p:sp>
        <p:nvSpPr>
          <p:cNvPr id="238" name="Google Shape;238;p1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11</a:t>
            </a:fld>
            <a:endParaRPr/>
          </a:p>
        </p:txBody>
      </p:sp>
    </p:spTree>
    <p:extLst>
      <p:ext uri="{BB962C8B-B14F-4D97-AF65-F5344CB8AC3E}">
        <p14:creationId xmlns:p14="http://schemas.microsoft.com/office/powerpoint/2010/main" val="3100706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755374" y="1205948"/>
            <a:ext cx="10455965" cy="4976052"/>
          </a:xfrm>
          <a:prstGeom prst="rect">
            <a:avLst/>
          </a:prstGeom>
        </p:spPr>
        <p:txBody>
          <a:bodyPr spcFirstLastPara="1" vert="horz" wrap="square" lIns="121900" tIns="0" rIns="121900" bIns="0" rtlCol="0" anchor="t" anchorCtr="0">
            <a:noAutofit/>
          </a:bodyPr>
          <a:lstStyle/>
          <a:p>
            <a:pPr marL="101598" lvl="0" indent="0" algn="just">
              <a:buNone/>
            </a:pPr>
            <a:endParaRPr lang="tr-TR" dirty="0">
              <a:solidFill>
                <a:schemeClr val="tx1"/>
              </a:solidFill>
            </a:endParaRPr>
          </a:p>
          <a:p>
            <a:pPr lvl="0" algn="just">
              <a:buFont typeface="Arial" panose="020B0604020202020204" pitchFamily="34" charset="0"/>
              <a:buChar char="•"/>
            </a:pPr>
            <a:r>
              <a:rPr lang="tr-TR" dirty="0">
                <a:solidFill>
                  <a:schemeClr val="tx1"/>
                </a:solidFill>
              </a:rPr>
              <a:t>Örgüt seviyeleri arasında </a:t>
            </a:r>
            <a:r>
              <a:rPr lang="tr-TR" i="1" dirty="0">
                <a:solidFill>
                  <a:schemeClr val="tx1"/>
                </a:solidFill>
              </a:rPr>
              <a:t>ikna</a:t>
            </a:r>
            <a:r>
              <a:rPr lang="tr-TR" dirty="0">
                <a:solidFill>
                  <a:schemeClr val="tx1"/>
                </a:solidFill>
              </a:rPr>
              <a:t> en önemli etkileme taktiğidir. </a:t>
            </a:r>
          </a:p>
          <a:p>
            <a:pPr lvl="0" algn="just">
              <a:buFont typeface="Arial" panose="020B0604020202020204" pitchFamily="34" charset="0"/>
              <a:buChar char="•"/>
            </a:pPr>
            <a:r>
              <a:rPr lang="tr-TR" dirty="0">
                <a:solidFill>
                  <a:schemeClr val="tx1"/>
                </a:solidFill>
              </a:rPr>
              <a:t>Astları etkileyebilmek konusunda en etkili taktik ise, </a:t>
            </a:r>
            <a:r>
              <a:rPr lang="tr-TR" i="1" dirty="0">
                <a:solidFill>
                  <a:schemeClr val="tx1"/>
                </a:solidFill>
              </a:rPr>
              <a:t>dikkat uyandırma </a:t>
            </a:r>
            <a:r>
              <a:rPr lang="tr-TR" dirty="0">
                <a:solidFill>
                  <a:schemeClr val="tx1"/>
                </a:solidFill>
              </a:rPr>
              <a:t>taktiğidir. </a:t>
            </a:r>
          </a:p>
          <a:p>
            <a:pPr lvl="0" algn="just">
              <a:buFont typeface="Arial" panose="020B0604020202020204" pitchFamily="34" charset="0"/>
              <a:buChar char="•"/>
            </a:pPr>
            <a:r>
              <a:rPr lang="tr-TR" i="1" dirty="0">
                <a:solidFill>
                  <a:schemeClr val="tx1"/>
                </a:solidFill>
              </a:rPr>
              <a:t>Baskı uygulama </a:t>
            </a:r>
            <a:r>
              <a:rPr lang="tr-TR" dirty="0">
                <a:solidFill>
                  <a:schemeClr val="tx1"/>
                </a:solidFill>
              </a:rPr>
              <a:t>taktiği ise, sadece aşağı yönlü örgüt seviyelerinde işe yaramaktadır. </a:t>
            </a:r>
          </a:p>
          <a:p>
            <a:pPr lvl="0" algn="just">
              <a:buFont typeface="Arial" panose="020B0604020202020204" pitchFamily="34" charset="0"/>
              <a:buChar char="•"/>
            </a:pPr>
            <a:r>
              <a:rPr lang="tr-TR" i="1" dirty="0">
                <a:solidFill>
                  <a:schemeClr val="tx1"/>
                </a:solidFill>
              </a:rPr>
              <a:t>Kişisel istekler ve birleşmeler </a:t>
            </a:r>
            <a:r>
              <a:rPr lang="tr-TR" dirty="0">
                <a:solidFill>
                  <a:schemeClr val="tx1"/>
                </a:solidFill>
              </a:rPr>
              <a:t>yatay etkilemede çok etkilidirler. </a:t>
            </a:r>
          </a:p>
          <a:p>
            <a:pPr lvl="0" algn="just">
              <a:buFont typeface="Arial" panose="020B0604020202020204" pitchFamily="34" charset="0"/>
              <a:buChar char="•"/>
            </a:pPr>
            <a:r>
              <a:rPr lang="tr-TR" i="1" dirty="0">
                <a:solidFill>
                  <a:schemeClr val="tx1"/>
                </a:solidFill>
              </a:rPr>
              <a:t>Etki yaratmanın </a:t>
            </a:r>
            <a:r>
              <a:rPr lang="tr-TR" dirty="0">
                <a:solidFill>
                  <a:schemeClr val="tx1"/>
                </a:solidFill>
              </a:rPr>
              <a:t>diğer en önemli faktörleri ise, taktikleri uygulama sırası, taktikleri uygulayan kişinin sahip olduğu yetenekler ve örgüt kültürüdür.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a:t>
            </a:fld>
            <a:endParaRPr/>
          </a:p>
        </p:txBody>
      </p:sp>
    </p:spTree>
    <p:extLst>
      <p:ext uri="{BB962C8B-B14F-4D97-AF65-F5344CB8AC3E}">
        <p14:creationId xmlns:p14="http://schemas.microsoft.com/office/powerpoint/2010/main" val="20807318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699" y="523432"/>
            <a:ext cx="9422151" cy="1537841"/>
          </a:xfrm>
          <a:prstGeom prst="rect">
            <a:avLst/>
          </a:prstGeom>
        </p:spPr>
        <p:txBody>
          <a:bodyPr spcFirstLastPara="1" vert="horz" wrap="square" lIns="121900" tIns="121900" rIns="121900" bIns="121900" rtlCol="0" anchor="ctr" anchorCtr="0">
            <a:noAutofit/>
          </a:bodyPr>
          <a:lstStyle/>
          <a:p>
            <a:pPr lvl="0"/>
            <a:r>
              <a:rPr lang="tr-TR" sz="3333" b="1" dirty="0"/>
              <a:t>Güç</a:t>
            </a:r>
            <a:endParaRPr sz="3333" b="1" dirty="0"/>
          </a:p>
        </p:txBody>
      </p:sp>
      <p:sp>
        <p:nvSpPr>
          <p:cNvPr id="237" name="Google Shape;237;p16"/>
          <p:cNvSpPr txBox="1">
            <a:spLocks noGrp="1"/>
          </p:cNvSpPr>
          <p:nvPr>
            <p:ph type="body" idx="1"/>
          </p:nvPr>
        </p:nvSpPr>
        <p:spPr>
          <a:xfrm>
            <a:off x="914401" y="2061274"/>
            <a:ext cx="10461356" cy="3828081"/>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dirty="0"/>
              <a:t>Güç, başka bir bireyi kontrol etme potansiyelidir. Yani bir başkasının düşünce ve davranışlarına etkileme biçimidir.</a:t>
            </a:r>
          </a:p>
          <a:p>
            <a:pPr lvl="0" algn="just">
              <a:buFont typeface="Arial" panose="020B0604020202020204" pitchFamily="34" charset="0"/>
              <a:buChar char="•"/>
            </a:pPr>
            <a:r>
              <a:rPr lang="tr-TR" sz="2667" dirty="0"/>
              <a:t>Davranışları değişimini, olayların gidişatını etkileme, direniş ve tepkileri yönetme başa çıkma ve bireylerin </a:t>
            </a:r>
            <a:r>
              <a:rPr lang="tr-TR" sz="2667" dirty="0" err="1"/>
              <a:t>hedeflenilen</a:t>
            </a:r>
            <a:r>
              <a:rPr lang="tr-TR" sz="2667" dirty="0"/>
              <a:t> şekilde hareket etmelerini planlayarak onları kazanma yolunda potansiyel bir beceridir.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Tree>
    <p:extLst>
      <p:ext uri="{BB962C8B-B14F-4D97-AF65-F5344CB8AC3E}">
        <p14:creationId xmlns:p14="http://schemas.microsoft.com/office/powerpoint/2010/main" val="7973346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10F7AF07-E8BD-4485-BD2A-0283B9D76A98}"/>
              </a:ext>
            </a:extLst>
          </p:cNvPr>
          <p:cNvSpPr>
            <a:spLocks noGrp="1"/>
          </p:cNvSpPr>
          <p:nvPr>
            <p:ph type="title"/>
          </p:nvPr>
        </p:nvSpPr>
        <p:spPr/>
        <p:txBody>
          <a:bodyPr/>
          <a:lstStyle/>
          <a:p>
            <a:r>
              <a:rPr lang="tr-TR" b="1" dirty="0"/>
              <a:t>Güç İle İlişkili Kavramlar</a:t>
            </a:r>
          </a:p>
        </p:txBody>
      </p:sp>
      <p:sp>
        <p:nvSpPr>
          <p:cNvPr id="5" name="Metin Yer Tutucusu 4">
            <a:extLst>
              <a:ext uri="{FF2B5EF4-FFF2-40B4-BE49-F238E27FC236}">
                <a16:creationId xmlns:a16="http://schemas.microsoft.com/office/drawing/2014/main" id="{DB9459C9-1383-438B-8F64-13EDB59383C9}"/>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18074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728421" y="1348352"/>
            <a:ext cx="10416658" cy="4695987"/>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b="1" dirty="0">
                <a:solidFill>
                  <a:schemeClr val="tx1"/>
                </a:solidFill>
              </a:rPr>
              <a:t>Güç, </a:t>
            </a:r>
            <a:r>
              <a:rPr lang="tr-TR" sz="2933" dirty="0"/>
              <a:t>bir kimsenin başkasını kendi istediği gibi bir davranışa sevk etme yeteneğidir. Bu sebepten güç ilişkisel bir kavramdır. </a:t>
            </a:r>
          </a:p>
          <a:p>
            <a:pPr lvl="0" algn="just">
              <a:buFont typeface="Arial" panose="020B0604020202020204" pitchFamily="34" charset="0"/>
              <a:buChar char="•"/>
            </a:pPr>
            <a:r>
              <a:rPr lang="tr-TR" sz="2933" b="1" dirty="0">
                <a:solidFill>
                  <a:schemeClr val="tx1"/>
                </a:solidFill>
              </a:rPr>
              <a:t>Otorite,</a:t>
            </a:r>
            <a:r>
              <a:rPr lang="tr-TR" sz="2933" dirty="0"/>
              <a:t> ise bireyin örgütte yer aldığı konum nedeniyle sahip olduğu biçimsel bir güçtür. Gücü meşru kılar ve ayrıca bir güç kaynağıdır. Otorite güç kullanım biçimidir. Güç se otoriteyi de içine alan daha geniş bir kavramı ifade eder.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spTree>
    <p:extLst>
      <p:ext uri="{BB962C8B-B14F-4D97-AF65-F5344CB8AC3E}">
        <p14:creationId xmlns:p14="http://schemas.microsoft.com/office/powerpoint/2010/main" val="2615258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666427" y="1100381"/>
            <a:ext cx="10571416" cy="4804474"/>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b="1" dirty="0"/>
              <a:t>Gücün Özellikleri;</a:t>
            </a:r>
          </a:p>
          <a:p>
            <a:pPr lvl="1" algn="just">
              <a:buFont typeface="Arial" panose="020B0604020202020204" pitchFamily="34" charset="0"/>
              <a:buChar char="•"/>
            </a:pPr>
            <a:r>
              <a:rPr lang="tr-TR" sz="2267" dirty="0"/>
              <a:t>Güç; bir bireyin diğer bireyler üzerinde bir güce sahiptir. Yine aynı şekilde bir grup da diğer bir grup üzerinde güce sahiptir. Güç kavram olarak, bireylerarası etkileşimi kişiselleştirir. Aynı zamanda güç, bireylerarası ilişkilere ve zamana göre de değişiklik göstermektedir.</a:t>
            </a:r>
          </a:p>
          <a:p>
            <a:pPr lvl="1" algn="just">
              <a:buFont typeface="Arial" panose="020B0604020202020204" pitchFamily="34" charset="0"/>
              <a:buChar char="•"/>
            </a:pPr>
            <a:r>
              <a:rPr lang="tr-TR" sz="2267" dirty="0"/>
              <a:t>Otorite kavramı da güç ve kavramıyla yakından ilişkili olmasına rağmen birbirlerinden farklıdır. Örgütün vazgeçilmez kaynağı güçtür ve etkili olabilmek için gücün ne olduğunun iyi bir şekilde anlaşılması önemlidir. Buradan yola çıkarak bireyin gücü ne zaman ve nasıl kullandığını göz önünde bulundurarak bireyin güç kullanımındaki başarı yada başarısızlıkları gözlemleyebiliriz.</a:t>
            </a:r>
          </a:p>
          <a:p>
            <a:pPr lvl="0" algn="just">
              <a:buFont typeface="Arial" panose="020B0604020202020204" pitchFamily="34" charset="0"/>
              <a:buChar char="•"/>
            </a:pPr>
            <a:endParaRPr lang="tr-TR" sz="2667"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774348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697425" y="1146875"/>
            <a:ext cx="10585342" cy="5308633"/>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b="1" dirty="0">
                <a:solidFill>
                  <a:schemeClr val="tx1"/>
                </a:solidFill>
              </a:rPr>
              <a:t>Otoritenin Özellikleri:</a:t>
            </a:r>
          </a:p>
          <a:p>
            <a:pPr marL="1320767" lvl="1" indent="-609585" algn="just">
              <a:buFont typeface="Arial" panose="020B0604020202020204" pitchFamily="34" charset="0"/>
              <a:buChar char="•"/>
            </a:pPr>
            <a:r>
              <a:rPr lang="tr-TR" sz="2933" dirty="0"/>
              <a:t>Otorite, bireyin herhangi bir bireysel özelliğinden değil, örgüt içindeki konumdan alır.</a:t>
            </a:r>
          </a:p>
          <a:p>
            <a:pPr marL="1320767" lvl="1" indent="-609585" algn="just">
              <a:buFont typeface="Arial" panose="020B0604020202020204" pitchFamily="34" charset="0"/>
              <a:buChar char="•"/>
            </a:pPr>
            <a:r>
              <a:rPr lang="tr-TR" sz="2933" dirty="0"/>
              <a:t>Otorite, astlar tarafından kabul edilir. Yasal otoriteye sahip birey, diğer bireylerin onun sözünü dinlemesini sağlar. </a:t>
            </a:r>
          </a:p>
          <a:p>
            <a:pPr marL="1320767" lvl="1" indent="-609585" algn="just">
              <a:buFont typeface="Arial" panose="020B0604020202020204" pitchFamily="34" charset="0"/>
              <a:buChar char="•"/>
            </a:pPr>
            <a:r>
              <a:rPr lang="tr-TR" sz="2933" dirty="0"/>
              <a:t>Otorite, örgütte emir komuta zincirini kullanır ve üstten alta doğru olan bir hiyerarşik yapı mevcuttur.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spTree>
    <p:extLst>
      <p:ext uri="{BB962C8B-B14F-4D97-AF65-F5344CB8AC3E}">
        <p14:creationId xmlns:p14="http://schemas.microsoft.com/office/powerpoint/2010/main" val="34616788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34887" y="1033670"/>
            <a:ext cx="10429461" cy="4717773"/>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b="1" dirty="0">
                <a:solidFill>
                  <a:schemeClr val="tx1"/>
                </a:solidFill>
              </a:rPr>
              <a:t>Kuvvet, </a:t>
            </a:r>
            <a:r>
              <a:rPr lang="tr-TR" sz="2667" dirty="0"/>
              <a:t>gücün uygulanma biçimidir. Güçte, yöneticinin talimatına uyulur. A bireyi B bireyinin verdiği talimata uyar. Kuvvet de ise, B bireyi, A bireyinin talimatına uymaz. Ancak, A bireyinin uyguladığı kuvvet karşısında uymak zorunda kalır. Buradan yola çıkarak kuvvet, gücün bir diğer ifade edilme biçimidir.</a:t>
            </a:r>
          </a:p>
          <a:p>
            <a:pPr lvl="0" algn="just">
              <a:buFont typeface="Arial" panose="020B0604020202020204" pitchFamily="34" charset="0"/>
              <a:buChar char="•"/>
            </a:pPr>
            <a:r>
              <a:rPr lang="tr-TR" sz="2667" b="1" dirty="0">
                <a:solidFill>
                  <a:schemeClr val="tx1"/>
                </a:solidFill>
              </a:rPr>
              <a:t>Etki, </a:t>
            </a:r>
            <a:r>
              <a:rPr lang="tr-TR" sz="2667" dirty="0">
                <a:solidFill>
                  <a:schemeClr val="tx1"/>
                </a:solidFill>
              </a:rPr>
              <a:t>b</a:t>
            </a:r>
            <a:r>
              <a:rPr lang="tr-TR" sz="2667" dirty="0"/>
              <a:t>ir bireyin davranışlarıyla diğer bir bireyin davranışlarını değiştirdiği süreçtir. Yani, bireyin gücünü kullanırken yararlandığı bir süreçtir.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spTree>
    <p:extLst>
      <p:ext uri="{BB962C8B-B14F-4D97-AF65-F5344CB8AC3E}">
        <p14:creationId xmlns:p14="http://schemas.microsoft.com/office/powerpoint/2010/main" val="7683239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622853" y="795130"/>
            <a:ext cx="10681252" cy="538687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b="1" dirty="0"/>
              <a:t>Lider, </a:t>
            </a:r>
            <a:r>
              <a:rPr lang="tr-TR" dirty="0"/>
              <a:t>önderlik ederek çevresindeki bireylere doğrunun ne olduğunu gösteren kişilerdir. Bir örgütün amaçlarına ve hedeflerine başarılı bir şekilde ulaşması için neler yapmaları gerektiğine dair yol gösteren kişidir. Liderlik ise dinamik bir süreç olmasıyla beraber bireylere heyecan ve ilham veren bir niteliktir. Buradan yola çıkarak güç ve liderlik kavramların birbirine çok yakın olduğunu söylenebilir çünkü liderler, güçlerini grupların yada organizasyonların amaçlarına ulaşmaları için kullanırlar. Farkları ise;</a:t>
            </a:r>
          </a:p>
          <a:p>
            <a:pPr lvl="1" algn="just">
              <a:spcBef>
                <a:spcPts val="0"/>
              </a:spcBef>
              <a:buFont typeface="Arial" panose="020B0604020202020204" pitchFamily="34" charset="0"/>
              <a:buChar char="•"/>
            </a:pPr>
            <a:r>
              <a:rPr lang="tr-TR" sz="2400" b="1" dirty="0">
                <a:solidFill>
                  <a:schemeClr val="tx1"/>
                </a:solidFill>
              </a:rPr>
              <a:t>Amaçların Uygunluğu: </a:t>
            </a:r>
            <a:r>
              <a:rPr lang="tr-TR" sz="2400" dirty="0">
                <a:solidFill>
                  <a:schemeClr val="tx1"/>
                </a:solidFill>
              </a:rPr>
              <a:t>Güç için amaçların uygun olması ge­rekmezken, liderlikte, lider ve astları arasında uygunluk olmalıdır.</a:t>
            </a:r>
          </a:p>
          <a:p>
            <a:pPr lvl="1" algn="just">
              <a:spcBef>
                <a:spcPts val="0"/>
              </a:spcBef>
              <a:buFont typeface="Arial" panose="020B0604020202020204" pitchFamily="34" charset="0"/>
              <a:buChar char="•"/>
            </a:pPr>
            <a:r>
              <a:rPr lang="tr-TR" sz="2400" b="1" dirty="0">
                <a:solidFill>
                  <a:schemeClr val="tx1"/>
                </a:solidFill>
              </a:rPr>
              <a:t>Etkinin Yönü: </a:t>
            </a:r>
            <a:r>
              <a:rPr lang="tr-TR" sz="2400" dirty="0">
                <a:solidFill>
                  <a:schemeClr val="tx1"/>
                </a:solidFill>
              </a:rPr>
              <a:t>Liderlik, gücün tersine yatay iletişim ve aşağıdan yukarı doğru gelen etki biçimlerini kullanır.</a:t>
            </a:r>
          </a:p>
          <a:p>
            <a:pPr lvl="1" algn="just">
              <a:spcBef>
                <a:spcPts val="0"/>
              </a:spcBef>
              <a:buFont typeface="Arial" panose="020B0604020202020204" pitchFamily="34" charset="0"/>
              <a:buChar char="•"/>
            </a:pPr>
            <a:r>
              <a:rPr lang="tr-TR" sz="2400" b="1" dirty="0">
                <a:solidFill>
                  <a:schemeClr val="tx1"/>
                </a:solidFill>
              </a:rPr>
              <a:t>Araştırmaların Önemi:</a:t>
            </a:r>
            <a:r>
              <a:rPr lang="tr-TR" sz="2400" dirty="0">
                <a:solidFill>
                  <a:schemeClr val="tx1"/>
                </a:solidFill>
              </a:rPr>
              <a:t> Liderlik araştırmalarının çoğu tarz üzerine yoğunlaşırken, güç ile ilgili araştırmalar ise söz dinletme taktiklerine yoğunlaşır.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14836392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13293" y="1182178"/>
            <a:ext cx="9343761" cy="590876"/>
          </a:xfrm>
          <a:prstGeom prst="rect">
            <a:avLst/>
          </a:prstGeom>
        </p:spPr>
        <p:txBody>
          <a:bodyPr spcFirstLastPara="1" vert="horz" wrap="square" lIns="121900" tIns="121900" rIns="121900" bIns="121900" rtlCol="0" anchor="ctr" anchorCtr="0">
            <a:noAutofit/>
          </a:bodyPr>
          <a:lstStyle/>
          <a:p>
            <a:pPr lvl="0"/>
            <a:r>
              <a:rPr lang="tr-TR" sz="3333" b="1" dirty="0"/>
              <a:t>Gücün Temelleri</a:t>
            </a:r>
            <a:endParaRPr sz="3333" b="1" dirty="0"/>
          </a:p>
        </p:txBody>
      </p:sp>
      <p:sp>
        <p:nvSpPr>
          <p:cNvPr id="237" name="Google Shape;237;p16"/>
          <p:cNvSpPr txBox="1">
            <a:spLocks noGrp="1"/>
          </p:cNvSpPr>
          <p:nvPr>
            <p:ph type="body" idx="1"/>
          </p:nvPr>
        </p:nvSpPr>
        <p:spPr>
          <a:xfrm>
            <a:off x="1064760" y="1694641"/>
            <a:ext cx="11127240" cy="4704384"/>
          </a:xfrm>
          <a:prstGeom prst="rect">
            <a:avLst/>
          </a:prstGeom>
        </p:spPr>
        <p:txBody>
          <a:bodyPr spcFirstLastPara="1" vert="horz" wrap="square" lIns="121900" tIns="0" rIns="121900" bIns="0" rtlCol="0" anchor="t" anchorCtr="0">
            <a:noAutofit/>
          </a:bodyPr>
          <a:lstStyle/>
          <a:p>
            <a:pPr lvl="1" algn="just">
              <a:spcBef>
                <a:spcPts val="0"/>
              </a:spcBef>
              <a:buFont typeface="Arial" panose="020B0604020202020204" pitchFamily="34" charset="0"/>
              <a:buChar char="•"/>
            </a:pPr>
            <a:endParaRPr lang="tr-TR" sz="2800" dirty="0"/>
          </a:p>
          <a:p>
            <a:pPr lvl="1" algn="just">
              <a:spcBef>
                <a:spcPts val="0"/>
              </a:spcBef>
              <a:buFont typeface="Arial" panose="020B0604020202020204" pitchFamily="34" charset="0"/>
              <a:buChar char="•"/>
            </a:pPr>
            <a:r>
              <a:rPr lang="tr-TR" sz="2800" dirty="0"/>
              <a:t>Ödüllendirici Güç</a:t>
            </a:r>
          </a:p>
          <a:p>
            <a:pPr lvl="1" algn="just">
              <a:spcBef>
                <a:spcPts val="0"/>
              </a:spcBef>
              <a:buFont typeface="Arial" panose="020B0604020202020204" pitchFamily="34" charset="0"/>
              <a:buChar char="•"/>
            </a:pPr>
            <a:r>
              <a:rPr lang="tr-TR" sz="2800" dirty="0"/>
              <a:t>Zorlayıcı Güç</a:t>
            </a:r>
          </a:p>
          <a:p>
            <a:pPr lvl="1" algn="just">
              <a:spcBef>
                <a:spcPts val="0"/>
              </a:spcBef>
              <a:buFont typeface="Arial" panose="020B0604020202020204" pitchFamily="34" charset="0"/>
              <a:buChar char="•"/>
            </a:pPr>
            <a:r>
              <a:rPr lang="tr-TR" sz="2800" dirty="0"/>
              <a:t>Yasal Güç</a:t>
            </a:r>
          </a:p>
          <a:p>
            <a:pPr lvl="1" algn="just">
              <a:spcBef>
                <a:spcPts val="0"/>
              </a:spcBef>
              <a:buFont typeface="Arial" panose="020B0604020202020204" pitchFamily="34" charset="0"/>
              <a:buChar char="•"/>
            </a:pPr>
            <a:r>
              <a:rPr lang="tr-TR" sz="2800" dirty="0"/>
              <a:t>Uzmanlık Gücü</a:t>
            </a:r>
          </a:p>
          <a:p>
            <a:pPr lvl="1" algn="just">
              <a:spcBef>
                <a:spcPts val="0"/>
              </a:spcBef>
              <a:buFont typeface="Arial" panose="020B0604020202020204" pitchFamily="34" charset="0"/>
              <a:buChar char="•"/>
            </a:pPr>
            <a:r>
              <a:rPr lang="tr-TR" sz="2800" dirty="0"/>
              <a:t>Kişisel (Özdeşlik) Güç</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a:t>
            </a:fld>
            <a:endParaRPr/>
          </a:p>
        </p:txBody>
      </p:sp>
    </p:spTree>
    <p:extLst>
      <p:ext uri="{BB962C8B-B14F-4D97-AF65-F5344CB8AC3E}">
        <p14:creationId xmlns:p14="http://schemas.microsoft.com/office/powerpoint/2010/main" val="4069453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70</TotalTime>
  <Words>639</Words>
  <Application>Microsoft Office PowerPoint</Application>
  <PresentationFormat>Geniş ekran</PresentationFormat>
  <Paragraphs>58</Paragraphs>
  <Slides>12</Slides>
  <Notes>10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Courier New</vt:lpstr>
      <vt:lpstr>Garamond</vt:lpstr>
      <vt:lpstr>Organik</vt:lpstr>
      <vt:lpstr>ÖRGÜTLERDE GÜÇ VE POLİTİKA</vt:lpstr>
      <vt:lpstr>Güç</vt:lpstr>
      <vt:lpstr>Güç İle İlişkili Kavramlar</vt:lpstr>
      <vt:lpstr>PowerPoint Sunusu</vt:lpstr>
      <vt:lpstr>PowerPoint Sunusu</vt:lpstr>
      <vt:lpstr>PowerPoint Sunusu</vt:lpstr>
      <vt:lpstr>PowerPoint Sunusu</vt:lpstr>
      <vt:lpstr>PowerPoint Sunusu</vt:lpstr>
      <vt:lpstr>Gücün Temelleri</vt:lpstr>
      <vt:lpstr>Güç Yönetimi</vt:lpstr>
      <vt:lpstr>Güç Taktikleri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13</cp:revision>
  <dcterms:created xsi:type="dcterms:W3CDTF">2020-02-22T14:31:07Z</dcterms:created>
  <dcterms:modified xsi:type="dcterms:W3CDTF">2020-04-30T12:53:14Z</dcterms:modified>
</cp:coreProperties>
</file>