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4C39-7304-4316-810E-38F18B8688DC}" type="datetimeFigureOut">
              <a:rPr lang="tr-TR" smtClean="0"/>
              <a:pPr/>
              <a:t>19.05.2019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C3DE-5F64-4419-BD98-700FFCF071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4C39-7304-4316-810E-38F18B8688DC}" type="datetimeFigureOut">
              <a:rPr lang="tr-TR" smtClean="0"/>
              <a:pPr/>
              <a:t>19.05.2019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C3DE-5F64-4419-BD98-700FFCF071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4C39-7304-4316-810E-38F18B8688DC}" type="datetimeFigureOut">
              <a:rPr lang="tr-TR" smtClean="0"/>
              <a:pPr/>
              <a:t>19.05.2019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C3DE-5F64-4419-BD98-700FFCF071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4C39-7304-4316-810E-38F18B8688DC}" type="datetimeFigureOut">
              <a:rPr lang="tr-TR" smtClean="0"/>
              <a:pPr/>
              <a:t>19.05.2019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C3DE-5F64-4419-BD98-700FFCF071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4C39-7304-4316-810E-38F18B8688DC}" type="datetimeFigureOut">
              <a:rPr lang="tr-TR" smtClean="0"/>
              <a:pPr/>
              <a:t>19.05.2019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C3DE-5F64-4419-BD98-700FFCF071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4C39-7304-4316-810E-38F18B8688DC}" type="datetimeFigureOut">
              <a:rPr lang="tr-TR" smtClean="0"/>
              <a:pPr/>
              <a:t>19.05.2019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C3DE-5F64-4419-BD98-700FFCF071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4C39-7304-4316-810E-38F18B8688DC}" type="datetimeFigureOut">
              <a:rPr lang="tr-TR" smtClean="0"/>
              <a:pPr/>
              <a:t>19.05.2019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C3DE-5F64-4419-BD98-700FFCF071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4C39-7304-4316-810E-38F18B8688DC}" type="datetimeFigureOut">
              <a:rPr lang="tr-TR" smtClean="0"/>
              <a:pPr/>
              <a:t>19.05.2019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C3DE-5F64-4419-BD98-700FFCF071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4C39-7304-4316-810E-38F18B8688DC}" type="datetimeFigureOut">
              <a:rPr lang="tr-TR" smtClean="0"/>
              <a:pPr/>
              <a:t>19.05.2019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C3DE-5F64-4419-BD98-700FFCF071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4C39-7304-4316-810E-38F18B8688DC}" type="datetimeFigureOut">
              <a:rPr lang="tr-TR" smtClean="0"/>
              <a:pPr/>
              <a:t>19.05.2019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C3DE-5F64-4419-BD98-700FFCF071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4C39-7304-4316-810E-38F18B8688DC}" type="datetimeFigureOut">
              <a:rPr lang="tr-TR" smtClean="0"/>
              <a:pPr/>
              <a:t>19.05.2019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C3DE-5F64-4419-BD98-700FFCF071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B4C39-7304-4316-810E-38F18B8688DC}" type="datetimeFigureOut">
              <a:rPr lang="tr-TR" smtClean="0"/>
              <a:pPr/>
              <a:t>19.05.2019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7C3DE-5F64-4419-BD98-700FFCF0718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Cinâyât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Taammüden Olmayan </a:t>
            </a:r>
            <a:r>
              <a:rPr lang="tr-TR" dirty="0" err="1" smtClean="0"/>
              <a:t>Cinâyet’in</a:t>
            </a:r>
            <a:r>
              <a:rPr lang="tr-TR" dirty="0" smtClean="0"/>
              <a:t> Cezaları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Diyet:</a:t>
            </a:r>
          </a:p>
          <a:p>
            <a:pPr lvl="1"/>
            <a:r>
              <a:rPr lang="tr-TR" dirty="0" smtClean="0"/>
              <a:t>Diyet-i kâmile: 100 deve, 1000 dinar, 10000 dirhem (Kadınlarda bunun yarısı)</a:t>
            </a:r>
          </a:p>
          <a:p>
            <a:pPr lvl="1"/>
            <a:r>
              <a:rPr lang="tr-TR" dirty="0" smtClean="0"/>
              <a:t>Diyet-i </a:t>
            </a:r>
            <a:r>
              <a:rPr lang="tr-TR" dirty="0" err="1" smtClean="0"/>
              <a:t>muğallaza</a:t>
            </a:r>
            <a:r>
              <a:rPr lang="tr-TR" dirty="0" smtClean="0"/>
              <a:t> : Develerin nitelik bakımından daha kıymetli olması</a:t>
            </a:r>
          </a:p>
          <a:p>
            <a:pPr lvl="1"/>
            <a:r>
              <a:rPr lang="tr-TR" dirty="0" err="1" smtClean="0"/>
              <a:t>Erş</a:t>
            </a:r>
            <a:r>
              <a:rPr lang="tr-TR" dirty="0" smtClean="0"/>
              <a:t>: Örneğin çift azalar tam diyet</a:t>
            </a:r>
          </a:p>
          <a:p>
            <a:pPr lvl="1"/>
            <a:r>
              <a:rPr lang="tr-TR" dirty="0" err="1" smtClean="0"/>
              <a:t>Hükûmet</a:t>
            </a:r>
            <a:r>
              <a:rPr lang="tr-TR" dirty="0" smtClean="0"/>
              <a:t>-i </a:t>
            </a:r>
            <a:r>
              <a:rPr lang="tr-TR" dirty="0" err="1" smtClean="0"/>
              <a:t>adl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Gurre</a:t>
            </a:r>
            <a:r>
              <a:rPr lang="tr-TR" dirty="0" smtClean="0"/>
              <a:t>: 5 deve</a:t>
            </a:r>
          </a:p>
          <a:p>
            <a:r>
              <a:rPr lang="tr-TR" dirty="0" err="1" smtClean="0"/>
              <a:t>Keffaret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Mümin köle azadı, muttasıl iki ay oruç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Cerh’in Çeşitleri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Şecce</a:t>
            </a:r>
            <a:r>
              <a:rPr lang="tr-TR" dirty="0" smtClean="0"/>
              <a:t>: Baş ve yüzde meydana gelen yaralama</a:t>
            </a:r>
          </a:p>
          <a:p>
            <a:pPr lvl="1"/>
            <a:r>
              <a:rPr lang="tr-TR" dirty="0" err="1" smtClean="0"/>
              <a:t>Simhâk</a:t>
            </a:r>
            <a:r>
              <a:rPr lang="tr-TR" dirty="0" smtClean="0"/>
              <a:t>, </a:t>
            </a:r>
            <a:r>
              <a:rPr lang="tr-TR" dirty="0" err="1" smtClean="0"/>
              <a:t>hâşime</a:t>
            </a:r>
            <a:r>
              <a:rPr lang="tr-TR" dirty="0" smtClean="0"/>
              <a:t>, </a:t>
            </a:r>
            <a:r>
              <a:rPr lang="tr-TR" dirty="0" err="1" smtClean="0"/>
              <a:t>dâmiğa</a:t>
            </a:r>
            <a:r>
              <a:rPr lang="tr-TR" dirty="0" smtClean="0"/>
              <a:t>…</a:t>
            </a:r>
          </a:p>
          <a:p>
            <a:r>
              <a:rPr lang="tr-TR" dirty="0" err="1" smtClean="0"/>
              <a:t>Câife</a:t>
            </a:r>
            <a:r>
              <a:rPr lang="tr-TR" dirty="0" smtClean="0"/>
              <a:t>: Göğüs, karın ve sırtta meydana gelen yaralama</a:t>
            </a:r>
          </a:p>
          <a:p>
            <a:r>
              <a:rPr lang="tr-TR" dirty="0" smtClean="0"/>
              <a:t>Gayr-i </a:t>
            </a:r>
            <a:r>
              <a:rPr lang="tr-TR" dirty="0" err="1" smtClean="0"/>
              <a:t>câife</a:t>
            </a:r>
            <a:r>
              <a:rPr lang="tr-TR" dirty="0" smtClean="0"/>
              <a:t>: El, kol, bacak, ayak ve boyunda meydana gelen yaralama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Diyet’in Ödenmesi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Üç taksit halinde üç senede ödeme</a:t>
            </a:r>
          </a:p>
          <a:p>
            <a:r>
              <a:rPr lang="tr-TR" dirty="0" smtClean="0"/>
              <a:t>Taammüden </a:t>
            </a:r>
            <a:r>
              <a:rPr lang="tr-TR" dirty="0" err="1" smtClean="0"/>
              <a:t>cinâyet’in</a:t>
            </a:r>
            <a:r>
              <a:rPr lang="tr-TR" dirty="0" smtClean="0"/>
              <a:t> diyetini </a:t>
            </a:r>
            <a:r>
              <a:rPr lang="tr-TR" dirty="0" err="1" smtClean="0"/>
              <a:t>cânî</a:t>
            </a:r>
            <a:r>
              <a:rPr lang="tr-TR" dirty="0" smtClean="0"/>
              <a:t>, bunun dışındakileri ise </a:t>
            </a:r>
            <a:r>
              <a:rPr lang="tr-TR" dirty="0" err="1" smtClean="0"/>
              <a:t>âkile</a:t>
            </a:r>
            <a:r>
              <a:rPr lang="tr-TR" dirty="0" smtClean="0"/>
              <a:t> ile birlikte </a:t>
            </a:r>
            <a:r>
              <a:rPr lang="tr-TR" dirty="0" err="1" smtClean="0"/>
              <a:t>cânî</a:t>
            </a:r>
            <a:r>
              <a:rPr lang="tr-TR" dirty="0" smtClean="0"/>
              <a:t> öder.</a:t>
            </a:r>
          </a:p>
          <a:p>
            <a:r>
              <a:rPr lang="tr-TR" dirty="0" err="1" smtClean="0"/>
              <a:t>Âkile</a:t>
            </a:r>
            <a:r>
              <a:rPr lang="tr-TR" dirty="0" smtClean="0"/>
              <a:t>:</a:t>
            </a:r>
          </a:p>
          <a:p>
            <a:pPr lvl="1"/>
            <a:r>
              <a:rPr lang="tr-TR" dirty="0" err="1" smtClean="0"/>
              <a:t>Ehl</a:t>
            </a:r>
            <a:r>
              <a:rPr lang="tr-TR" dirty="0" smtClean="0"/>
              <a:t>-i divan</a:t>
            </a:r>
          </a:p>
          <a:p>
            <a:pPr lvl="1"/>
            <a:r>
              <a:rPr lang="tr-TR" dirty="0" smtClean="0"/>
              <a:t>Akraba</a:t>
            </a:r>
          </a:p>
          <a:p>
            <a:pPr lvl="1"/>
            <a:r>
              <a:rPr lang="tr-TR" dirty="0" smtClean="0"/>
              <a:t>Beytülmal</a:t>
            </a:r>
          </a:p>
          <a:p>
            <a:pPr lvl="1"/>
            <a:r>
              <a:rPr lang="tr-TR" dirty="0" smtClean="0"/>
              <a:t>Mevla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Kasâme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Faili meçhul bir cinayetten ötürü </a:t>
            </a:r>
            <a:r>
              <a:rPr lang="tr-TR" dirty="0" err="1" smtClean="0"/>
              <a:t>maktülün</a:t>
            </a:r>
            <a:r>
              <a:rPr lang="tr-TR" dirty="0" smtClean="0"/>
              <a:t> bulunduğu bölgedeki halktan elli kişinin, cinayeti işlemediklerine ve katili bilmediklerine dair yemin etmeleridir.</a:t>
            </a:r>
          </a:p>
          <a:p>
            <a:r>
              <a:rPr lang="tr-TR" dirty="0" smtClean="0"/>
              <a:t>Hukuki sonucu: Diyetin bölgedeki mükellef erkekler arasında eşit şekilde bölüşülerek tediye edilmesi</a:t>
            </a:r>
          </a:p>
          <a:p>
            <a:r>
              <a:rPr lang="tr-TR" dirty="0" smtClean="0"/>
              <a:t>Şartlar:</a:t>
            </a:r>
          </a:p>
          <a:p>
            <a:pPr lvl="1"/>
            <a:r>
              <a:rPr lang="tr-TR" dirty="0" err="1" smtClean="0"/>
              <a:t>Katl</a:t>
            </a:r>
            <a:r>
              <a:rPr lang="tr-TR" dirty="0" smtClean="0"/>
              <a:t> şüphesi olmalıdır.</a:t>
            </a:r>
          </a:p>
          <a:p>
            <a:pPr lvl="1"/>
            <a:r>
              <a:rPr lang="tr-TR" dirty="0" err="1" smtClean="0"/>
              <a:t>Veliyyu’l</a:t>
            </a:r>
            <a:r>
              <a:rPr lang="tr-TR" dirty="0" smtClean="0"/>
              <a:t>-kısas davacı olmalıdır.</a:t>
            </a:r>
          </a:p>
          <a:p>
            <a:pPr lvl="1"/>
            <a:r>
              <a:rPr lang="tr-TR" dirty="0" err="1" smtClean="0"/>
              <a:t>Maktül</a:t>
            </a:r>
            <a:r>
              <a:rPr lang="tr-TR" dirty="0" smtClean="0"/>
              <a:t>, meskun mahalde bulunmalıdır.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Cinâyet’in</a:t>
            </a:r>
            <a:r>
              <a:rPr lang="tr-TR" dirty="0" smtClean="0"/>
              <a:t> Mahiyeti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insanın nefsine, organlarına veya mallarına yönelik cezai müeyyidesi olan haksız fiil.</a:t>
            </a:r>
          </a:p>
          <a:p>
            <a:pPr>
              <a:buNone/>
            </a:pPr>
            <a:endParaRPr lang="tr-TR" dirty="0" smtClean="0"/>
          </a:p>
          <a:p>
            <a:pPr lvl="1"/>
            <a:r>
              <a:rPr lang="tr-TR" dirty="0" err="1" smtClean="0"/>
              <a:t>Cinâye</a:t>
            </a:r>
            <a:r>
              <a:rPr lang="tr-TR" dirty="0" smtClean="0"/>
              <a:t> </a:t>
            </a:r>
            <a:r>
              <a:rPr lang="tr-TR" dirty="0" err="1" smtClean="0"/>
              <a:t>ale’n</a:t>
            </a:r>
            <a:r>
              <a:rPr lang="tr-TR" dirty="0" smtClean="0"/>
              <a:t>-</a:t>
            </a:r>
            <a:r>
              <a:rPr lang="tr-TR" dirty="0" err="1" smtClean="0"/>
              <a:t>nefs</a:t>
            </a:r>
            <a:r>
              <a:rPr lang="tr-TR" dirty="0" smtClean="0"/>
              <a:t>/</a:t>
            </a:r>
            <a:r>
              <a:rPr lang="tr-TR" dirty="0" err="1" smtClean="0"/>
              <a:t>katl</a:t>
            </a:r>
            <a:endParaRPr lang="tr-TR" dirty="0" smtClean="0"/>
          </a:p>
          <a:p>
            <a:pPr lvl="1"/>
            <a:r>
              <a:rPr lang="tr-TR" dirty="0" err="1" smtClean="0"/>
              <a:t>Cinâye</a:t>
            </a:r>
            <a:r>
              <a:rPr lang="tr-TR" dirty="0" smtClean="0"/>
              <a:t> alâ </a:t>
            </a:r>
            <a:r>
              <a:rPr lang="tr-TR" dirty="0" err="1" smtClean="0"/>
              <a:t>mâ</a:t>
            </a:r>
            <a:r>
              <a:rPr lang="tr-TR" dirty="0" smtClean="0"/>
              <a:t> </a:t>
            </a:r>
            <a:r>
              <a:rPr lang="tr-TR" dirty="0" err="1" smtClean="0"/>
              <a:t>dûne’n</a:t>
            </a:r>
            <a:r>
              <a:rPr lang="tr-TR" dirty="0" smtClean="0"/>
              <a:t>-</a:t>
            </a:r>
            <a:r>
              <a:rPr lang="tr-TR" dirty="0" err="1" smtClean="0"/>
              <a:t>nefs</a:t>
            </a:r>
            <a:r>
              <a:rPr lang="tr-TR" dirty="0" smtClean="0"/>
              <a:t>/</a:t>
            </a:r>
            <a:r>
              <a:rPr lang="tr-TR" dirty="0" err="1" smtClean="0"/>
              <a:t>cinâye</a:t>
            </a:r>
            <a:r>
              <a:rPr lang="tr-TR" dirty="0" smtClean="0"/>
              <a:t> </a:t>
            </a:r>
            <a:r>
              <a:rPr lang="tr-TR" dirty="0" err="1" smtClean="0"/>
              <a:t>ale’l</a:t>
            </a:r>
            <a:r>
              <a:rPr lang="tr-TR" dirty="0" smtClean="0"/>
              <a:t>-</a:t>
            </a:r>
            <a:r>
              <a:rPr lang="tr-TR" dirty="0" err="1" smtClean="0"/>
              <a:t>etrâf</a:t>
            </a:r>
            <a:r>
              <a:rPr lang="tr-TR" dirty="0" smtClean="0"/>
              <a:t>/cerh</a:t>
            </a:r>
          </a:p>
          <a:p>
            <a:pPr lvl="1"/>
            <a:r>
              <a:rPr lang="tr-TR" dirty="0" err="1" smtClean="0"/>
              <a:t>Cinâye</a:t>
            </a:r>
            <a:r>
              <a:rPr lang="tr-TR" dirty="0" smtClean="0"/>
              <a:t> </a:t>
            </a:r>
            <a:r>
              <a:rPr lang="tr-TR" dirty="0" err="1" smtClean="0"/>
              <a:t>ale’l</a:t>
            </a:r>
            <a:r>
              <a:rPr lang="tr-TR" dirty="0" smtClean="0"/>
              <a:t>-</a:t>
            </a:r>
            <a:r>
              <a:rPr lang="tr-TR" dirty="0" err="1" smtClean="0"/>
              <a:t>mâl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Katl</a:t>
            </a:r>
            <a:r>
              <a:rPr lang="tr-TR" dirty="0" smtClean="0"/>
              <a:t> Çeşitleri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Amd</a:t>
            </a:r>
            <a:endParaRPr lang="tr-TR" dirty="0" smtClean="0"/>
          </a:p>
          <a:p>
            <a:r>
              <a:rPr lang="tr-TR" dirty="0" err="1" smtClean="0"/>
              <a:t>Şibh</a:t>
            </a:r>
            <a:r>
              <a:rPr lang="tr-TR" dirty="0" smtClean="0"/>
              <a:t>-i </a:t>
            </a:r>
            <a:r>
              <a:rPr lang="tr-TR" dirty="0" err="1" smtClean="0"/>
              <a:t>amd</a:t>
            </a:r>
            <a:endParaRPr lang="tr-TR" dirty="0" smtClean="0"/>
          </a:p>
          <a:p>
            <a:r>
              <a:rPr lang="tr-TR" dirty="0" smtClean="0"/>
              <a:t>Hata</a:t>
            </a:r>
          </a:p>
          <a:p>
            <a:r>
              <a:rPr lang="tr-TR" dirty="0" err="1" smtClean="0"/>
              <a:t>Tesebbüb</a:t>
            </a:r>
            <a:endParaRPr lang="tr-TR" dirty="0" smtClean="0"/>
          </a:p>
          <a:p>
            <a:r>
              <a:rPr lang="tr-TR" dirty="0" smtClean="0"/>
              <a:t>Hata mecrasına </a:t>
            </a:r>
            <a:r>
              <a:rPr lang="tr-TR" dirty="0" err="1" smtClean="0"/>
              <a:t>katl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Taammüden </a:t>
            </a:r>
            <a:r>
              <a:rPr lang="tr-TR" dirty="0" err="1" smtClean="0"/>
              <a:t>Cinâyet’in</a:t>
            </a:r>
            <a:r>
              <a:rPr lang="tr-TR" dirty="0" smtClean="0"/>
              <a:t> Cezaları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Kısas:</a:t>
            </a:r>
          </a:p>
          <a:p>
            <a:pPr lvl="1"/>
            <a:r>
              <a:rPr lang="tr-TR" dirty="0" smtClean="0"/>
              <a:t>Kısas </a:t>
            </a:r>
            <a:r>
              <a:rPr lang="tr-TR" dirty="0" err="1" smtClean="0"/>
              <a:t>fi’n</a:t>
            </a:r>
            <a:r>
              <a:rPr lang="tr-TR" dirty="0" smtClean="0"/>
              <a:t>-</a:t>
            </a:r>
            <a:r>
              <a:rPr lang="tr-TR" dirty="0" err="1" smtClean="0"/>
              <a:t>nefs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Kısâs</a:t>
            </a:r>
            <a:r>
              <a:rPr lang="tr-TR" dirty="0" smtClean="0"/>
              <a:t> </a:t>
            </a:r>
            <a:r>
              <a:rPr lang="tr-TR" dirty="0" err="1" smtClean="0"/>
              <a:t>fî</a:t>
            </a:r>
            <a:r>
              <a:rPr lang="tr-TR" dirty="0" smtClean="0"/>
              <a:t> </a:t>
            </a:r>
            <a:r>
              <a:rPr lang="tr-TR" dirty="0" err="1" smtClean="0"/>
              <a:t>mâ</a:t>
            </a:r>
            <a:r>
              <a:rPr lang="tr-TR" dirty="0" smtClean="0"/>
              <a:t> </a:t>
            </a:r>
            <a:r>
              <a:rPr lang="tr-TR" dirty="0" err="1" smtClean="0"/>
              <a:t>dûne’n</a:t>
            </a:r>
            <a:r>
              <a:rPr lang="tr-TR" dirty="0" smtClean="0"/>
              <a:t>-</a:t>
            </a:r>
            <a:r>
              <a:rPr lang="tr-TR" dirty="0" err="1" smtClean="0"/>
              <a:t>nefs</a:t>
            </a:r>
            <a:endParaRPr lang="tr-TR" dirty="0"/>
          </a:p>
          <a:p>
            <a:pPr lvl="1">
              <a:buNone/>
            </a:pPr>
            <a:endParaRPr lang="tr-TR" dirty="0" smtClean="0"/>
          </a:p>
          <a:p>
            <a:r>
              <a:rPr lang="tr-TR" dirty="0" smtClean="0"/>
              <a:t>Mirastan mahrumiyet</a:t>
            </a:r>
          </a:p>
          <a:p>
            <a:pPr lvl="2">
              <a:buNone/>
            </a:pPr>
            <a:endParaRPr lang="tr-TR" dirty="0"/>
          </a:p>
          <a:p>
            <a:pPr lvl="2">
              <a:buNone/>
            </a:pPr>
            <a:endParaRPr lang="tr-TR" dirty="0" smtClean="0"/>
          </a:p>
          <a:p>
            <a:pPr lvl="1"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Katl’de</a:t>
            </a:r>
            <a:r>
              <a:rPr lang="tr-TR" dirty="0" smtClean="0"/>
              <a:t> Kısas’ın Şartları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Katil </a:t>
            </a:r>
            <a:r>
              <a:rPr lang="tr-TR" dirty="0" err="1" smtClean="0"/>
              <a:t>âkil</a:t>
            </a:r>
            <a:r>
              <a:rPr lang="tr-TR" dirty="0" smtClean="0"/>
              <a:t> ve </a:t>
            </a:r>
            <a:r>
              <a:rPr lang="tr-TR" dirty="0" err="1" smtClean="0"/>
              <a:t>bâliğ</a:t>
            </a:r>
            <a:r>
              <a:rPr lang="tr-TR" dirty="0" smtClean="0"/>
              <a:t> olmalı</a:t>
            </a:r>
          </a:p>
          <a:p>
            <a:pPr lvl="1"/>
            <a:r>
              <a:rPr lang="tr-TR" dirty="0" err="1" smtClean="0"/>
              <a:t>Sekrân’a</a:t>
            </a:r>
            <a:r>
              <a:rPr lang="tr-TR" dirty="0" smtClean="0"/>
              <a:t> kısas uygulanır.</a:t>
            </a:r>
          </a:p>
          <a:p>
            <a:r>
              <a:rPr lang="tr-TR" dirty="0" smtClean="0"/>
              <a:t>Katil </a:t>
            </a:r>
            <a:r>
              <a:rPr lang="tr-TR" dirty="0" err="1" smtClean="0"/>
              <a:t>müteammid</a:t>
            </a:r>
            <a:r>
              <a:rPr lang="tr-TR" dirty="0" smtClean="0"/>
              <a:t> olmalı</a:t>
            </a:r>
          </a:p>
          <a:p>
            <a:r>
              <a:rPr lang="tr-TR" dirty="0" smtClean="0"/>
              <a:t>Katil muhtar olmalı</a:t>
            </a:r>
          </a:p>
          <a:p>
            <a:r>
              <a:rPr lang="tr-TR" dirty="0" smtClean="0"/>
              <a:t>Maktul, katilin fer‘i olmamalı</a:t>
            </a:r>
          </a:p>
          <a:p>
            <a:r>
              <a:rPr lang="tr-TR" dirty="0" smtClean="0"/>
              <a:t>Maktul, katilin kölesi olmamalı</a:t>
            </a:r>
          </a:p>
          <a:p>
            <a:r>
              <a:rPr lang="tr-TR" dirty="0" err="1" smtClean="0"/>
              <a:t>Katl</a:t>
            </a:r>
            <a:r>
              <a:rPr lang="tr-TR" dirty="0" smtClean="0"/>
              <a:t> fiilindeki </a:t>
            </a:r>
            <a:r>
              <a:rPr lang="tr-TR" dirty="0" err="1" smtClean="0"/>
              <a:t>amd</a:t>
            </a:r>
            <a:r>
              <a:rPr lang="tr-TR" dirty="0" smtClean="0"/>
              <a:t> şüpheden salim olmalı</a:t>
            </a:r>
          </a:p>
          <a:p>
            <a:pPr lvl="1"/>
            <a:r>
              <a:rPr lang="tr-TR" dirty="0" smtClean="0"/>
              <a:t>Ebu Hanife: “Kılıç dışında kısas uygulanmaz.”</a:t>
            </a:r>
          </a:p>
          <a:p>
            <a:r>
              <a:rPr lang="tr-TR" dirty="0" err="1" smtClean="0"/>
              <a:t>Katl</a:t>
            </a:r>
            <a:r>
              <a:rPr lang="tr-TR" dirty="0" smtClean="0"/>
              <a:t> fiili </a:t>
            </a:r>
            <a:r>
              <a:rPr lang="tr-TR" dirty="0" err="1" smtClean="0"/>
              <a:t>mübaşereten</a:t>
            </a:r>
            <a:r>
              <a:rPr lang="tr-TR" dirty="0" smtClean="0"/>
              <a:t> olmalı</a:t>
            </a:r>
          </a:p>
          <a:p>
            <a:r>
              <a:rPr lang="tr-TR" dirty="0" err="1" smtClean="0"/>
              <a:t>Veliyyu’l</a:t>
            </a:r>
            <a:r>
              <a:rPr lang="tr-TR" dirty="0" smtClean="0"/>
              <a:t>-kısas, kısası talep etmeli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Cerh’te Kısas’ın Şartları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Cerh edilen organ iyileşmeli</a:t>
            </a:r>
          </a:p>
          <a:p>
            <a:r>
              <a:rPr lang="tr-TR" dirty="0" smtClean="0"/>
              <a:t>Cani ve </a:t>
            </a:r>
            <a:r>
              <a:rPr lang="tr-TR" dirty="0" err="1" smtClean="0"/>
              <a:t>mecniyyun</a:t>
            </a:r>
            <a:r>
              <a:rPr lang="tr-TR" dirty="0" smtClean="0"/>
              <a:t> aleyh hür olmalı</a:t>
            </a:r>
          </a:p>
          <a:p>
            <a:r>
              <a:rPr lang="tr-TR" dirty="0" smtClean="0"/>
              <a:t>Cani ve </a:t>
            </a:r>
            <a:r>
              <a:rPr lang="tr-TR" dirty="0" err="1" smtClean="0"/>
              <a:t>mecniyyun</a:t>
            </a:r>
            <a:r>
              <a:rPr lang="tr-TR" dirty="0" smtClean="0"/>
              <a:t> aleyh hem cins olmalı</a:t>
            </a:r>
          </a:p>
          <a:p>
            <a:r>
              <a:rPr lang="tr-TR" dirty="0" smtClean="0"/>
              <a:t>Organlar arasında </a:t>
            </a:r>
            <a:r>
              <a:rPr lang="tr-TR" dirty="0" err="1" smtClean="0"/>
              <a:t>mümaselet</a:t>
            </a:r>
            <a:r>
              <a:rPr lang="tr-TR" dirty="0" smtClean="0"/>
              <a:t> olmalı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Kısas’ı Düşüren Haller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Katilin ölümü</a:t>
            </a:r>
          </a:p>
          <a:p>
            <a:r>
              <a:rPr lang="tr-TR" dirty="0" smtClean="0"/>
              <a:t>Katilin </a:t>
            </a:r>
            <a:r>
              <a:rPr lang="tr-TR" dirty="0" err="1" smtClean="0"/>
              <a:t>cunûn</a:t>
            </a:r>
            <a:r>
              <a:rPr lang="tr-TR" dirty="0" smtClean="0"/>
              <a:t>-ı </a:t>
            </a:r>
            <a:r>
              <a:rPr lang="tr-TR" dirty="0" err="1" smtClean="0"/>
              <a:t>mutbık</a:t>
            </a:r>
            <a:r>
              <a:rPr lang="tr-TR" dirty="0" smtClean="0"/>
              <a:t> ile cinneti</a:t>
            </a:r>
          </a:p>
          <a:p>
            <a:r>
              <a:rPr lang="tr-TR" dirty="0" smtClean="0"/>
              <a:t>Kısasa tevarüs</a:t>
            </a:r>
          </a:p>
          <a:p>
            <a:r>
              <a:rPr lang="tr-TR" dirty="0" smtClean="0"/>
              <a:t>Sulh</a:t>
            </a:r>
          </a:p>
          <a:p>
            <a:r>
              <a:rPr lang="tr-TR" dirty="0" smtClean="0"/>
              <a:t>Af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Taammüden </a:t>
            </a:r>
            <a:r>
              <a:rPr lang="tr-TR" dirty="0" err="1" smtClean="0"/>
              <a:t>Katl’in</a:t>
            </a:r>
            <a:r>
              <a:rPr lang="tr-TR" dirty="0" smtClean="0"/>
              <a:t> İspatı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İkrar</a:t>
            </a:r>
          </a:p>
          <a:p>
            <a:r>
              <a:rPr lang="tr-TR" dirty="0" err="1" smtClean="0"/>
              <a:t>İşhâd</a:t>
            </a:r>
            <a:endParaRPr lang="tr-TR" dirty="0" smtClean="0"/>
          </a:p>
          <a:p>
            <a:pPr lvl="1"/>
            <a:r>
              <a:rPr lang="tr-TR" dirty="0" smtClean="0"/>
              <a:t>Tezkiye</a:t>
            </a:r>
          </a:p>
          <a:p>
            <a:pPr lvl="1"/>
            <a:r>
              <a:rPr lang="tr-TR" dirty="0" err="1" smtClean="0"/>
              <a:t>Şehadetten</a:t>
            </a:r>
            <a:r>
              <a:rPr lang="tr-TR" dirty="0" smtClean="0"/>
              <a:t> </a:t>
            </a:r>
            <a:r>
              <a:rPr lang="tr-TR" dirty="0" err="1" smtClean="0"/>
              <a:t>rücu</a:t>
            </a:r>
            <a:endParaRPr lang="tr-TR" dirty="0" smtClean="0"/>
          </a:p>
          <a:p>
            <a:r>
              <a:rPr lang="tr-TR" dirty="0" smtClean="0"/>
              <a:t>Yemin</a:t>
            </a:r>
          </a:p>
          <a:p>
            <a:r>
              <a:rPr lang="tr-TR" dirty="0" smtClean="0"/>
              <a:t>Yeminden nükûl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Taammüden Olmayan </a:t>
            </a:r>
            <a:r>
              <a:rPr lang="tr-TR" dirty="0" err="1" smtClean="0"/>
              <a:t>Katl’in</a:t>
            </a:r>
            <a:r>
              <a:rPr lang="tr-TR" dirty="0" smtClean="0"/>
              <a:t> Cezaları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Şibh</a:t>
            </a:r>
            <a:r>
              <a:rPr lang="tr-TR" dirty="0" smtClean="0"/>
              <a:t>-i </a:t>
            </a:r>
            <a:r>
              <a:rPr lang="tr-TR" dirty="0" err="1" smtClean="0"/>
              <a:t>amd</a:t>
            </a:r>
            <a:r>
              <a:rPr lang="tr-TR" dirty="0" smtClean="0"/>
              <a:t>: diyet-i </a:t>
            </a:r>
            <a:r>
              <a:rPr lang="tr-TR" dirty="0" err="1" smtClean="0"/>
              <a:t>muğallaza</a:t>
            </a:r>
            <a:r>
              <a:rPr lang="tr-TR" dirty="0" smtClean="0"/>
              <a:t>, </a:t>
            </a:r>
            <a:r>
              <a:rPr lang="tr-TR" dirty="0" err="1" smtClean="0"/>
              <a:t>keffaret</a:t>
            </a:r>
            <a:r>
              <a:rPr lang="tr-TR" dirty="0" smtClean="0"/>
              <a:t>, mirastan mahrumiyet</a:t>
            </a:r>
          </a:p>
          <a:p>
            <a:r>
              <a:rPr lang="tr-TR" dirty="0" smtClean="0"/>
              <a:t>Hata: diyet-i kâmile, </a:t>
            </a:r>
            <a:r>
              <a:rPr lang="tr-TR" dirty="0" err="1" smtClean="0"/>
              <a:t>keffaret</a:t>
            </a:r>
            <a:r>
              <a:rPr lang="tr-TR" dirty="0" smtClean="0"/>
              <a:t>, mirastan mahrumiyet</a:t>
            </a:r>
          </a:p>
          <a:p>
            <a:r>
              <a:rPr lang="tr-TR" dirty="0" err="1" smtClean="0"/>
              <a:t>Tesebbüb</a:t>
            </a:r>
            <a:r>
              <a:rPr lang="tr-TR" dirty="0" smtClean="0"/>
              <a:t>: diyet-i kâmile</a:t>
            </a:r>
          </a:p>
          <a:p>
            <a:r>
              <a:rPr lang="tr-TR" dirty="0" smtClean="0"/>
              <a:t>Hata mecrasına </a:t>
            </a:r>
            <a:r>
              <a:rPr lang="tr-TR" dirty="0" err="1" smtClean="0"/>
              <a:t>katl</a:t>
            </a:r>
            <a:r>
              <a:rPr lang="tr-TR" dirty="0" smtClean="0"/>
              <a:t>: diyet-i kâmile, </a:t>
            </a:r>
            <a:r>
              <a:rPr lang="tr-TR" dirty="0" err="1" smtClean="0"/>
              <a:t>keffaret</a:t>
            </a:r>
            <a:r>
              <a:rPr lang="tr-TR" dirty="0" smtClean="0"/>
              <a:t>, mirastan mahrumiyet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363</Words>
  <Application>Microsoft Office PowerPoint</Application>
  <PresentationFormat>Ekran Gösterisi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Cinâyât </vt:lpstr>
      <vt:lpstr>Cinâyet’in Mahiyeti</vt:lpstr>
      <vt:lpstr>Katl Çeşitleri</vt:lpstr>
      <vt:lpstr>Taammüden Cinâyet’in Cezaları</vt:lpstr>
      <vt:lpstr>Katl’de Kısas’ın Şartları</vt:lpstr>
      <vt:lpstr>Cerh’te Kısas’ın Şartları</vt:lpstr>
      <vt:lpstr>Kısas’ı Düşüren Haller</vt:lpstr>
      <vt:lpstr>Taammüden Katl’in İspatı</vt:lpstr>
      <vt:lpstr>Taammüden Olmayan Katl’in Cezaları</vt:lpstr>
      <vt:lpstr>Taammüden Olmayan Cinâyet’in Cezaları</vt:lpstr>
      <vt:lpstr>Cerh’in Çeşitleri</vt:lpstr>
      <vt:lpstr>Diyet’in Ödenmesi</vt:lpstr>
      <vt:lpstr>Kasâme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Cinâyât </dc:title>
  <dc:creator>user</dc:creator>
  <cp:lastModifiedBy>user</cp:lastModifiedBy>
  <cp:revision>16</cp:revision>
  <dcterms:created xsi:type="dcterms:W3CDTF">2019-05-12T20:37:26Z</dcterms:created>
  <dcterms:modified xsi:type="dcterms:W3CDTF">2019-05-19T21:17:29Z</dcterms:modified>
</cp:coreProperties>
</file>