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4"/>
  </p:notesMasterIdLst>
  <p:handoutMasterIdLst>
    <p:handoutMasterId r:id="rId15"/>
  </p:handoutMasterIdLst>
  <p:sldIdLst>
    <p:sldId id="676" r:id="rId4"/>
    <p:sldId id="678" r:id="rId5"/>
    <p:sldId id="679" r:id="rId6"/>
    <p:sldId id="680" r:id="rId7"/>
    <p:sldId id="681" r:id="rId8"/>
    <p:sldId id="682" r:id="rId9"/>
    <p:sldId id="683" r:id="rId10"/>
    <p:sldId id="684" r:id="rId11"/>
    <p:sldId id="685" r:id="rId12"/>
    <p:sldId id="686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20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02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93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83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53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19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/>
          </a:p>
          <a:p>
            <a:pPr marL="342900" indent="-342900">
              <a:buAutoNum type="arabicPeriod"/>
            </a:pPr>
            <a:endParaRPr lang="tr-TR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46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hasCustomPrompt="1"/>
          </p:nvPr>
        </p:nvSpPr>
        <p:spPr>
          <a:xfrm>
            <a:off x="720000" y="523433"/>
            <a:ext cx="5492400" cy="1021600"/>
          </a:xfrm>
          <a:prstGeom prst="rect">
            <a:avLst/>
          </a:prstGeom>
        </p:spPr>
        <p:txBody>
          <a:bodyPr wrap="square" lIns="90000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20000" y="1769800"/>
            <a:ext cx="6132600" cy="5088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442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24.02.2020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2659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Prof. Dr. Harun TANRIVERMİŞ, </a:t>
            </a:r>
            <a:r>
              <a:rPr lang="en-US" dirty="0" err="1" smtClean="0"/>
              <a:t>Yrd</a:t>
            </a:r>
            <a:r>
              <a:rPr lang="en-US" dirty="0" smtClean="0"/>
              <a:t>. </a:t>
            </a:r>
            <a:r>
              <a:rPr lang="en-US" dirty="0" err="1" smtClean="0"/>
              <a:t>Doç</a:t>
            </a:r>
            <a:r>
              <a:rPr lang="en-US" dirty="0" smtClean="0"/>
              <a:t>. Dr. </a:t>
            </a:r>
            <a:r>
              <a:rPr lang="en-US" dirty="0" err="1" smtClean="0"/>
              <a:t>Yeşim</a:t>
            </a:r>
            <a:r>
              <a:rPr lang="en-US" dirty="0" smtClean="0"/>
              <a:t> ALİEFENDİOĞLU </a:t>
            </a:r>
            <a:r>
              <a:rPr lang="en-US" dirty="0" err="1" smtClean="0"/>
              <a:t>Ekonomi</a:t>
            </a:r>
            <a:r>
              <a:rPr lang="en-US" dirty="0" smtClean="0"/>
              <a:t> I 2016-2017 </a:t>
            </a:r>
            <a:r>
              <a:rPr lang="en-US" dirty="0" err="1" smtClean="0"/>
              <a:t>Güz</a:t>
            </a:r>
            <a:r>
              <a:rPr lang="en-US" dirty="0" smtClean="0"/>
              <a:t> </a:t>
            </a:r>
            <a:r>
              <a:rPr lang="en-US" dirty="0" err="1" smtClean="0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5" r:id="rId4"/>
    <p:sldLayoutId id="2147483696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GGY405</a:t>
            </a:r>
            <a:endParaRPr lang="tr-TR" sz="32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Gayrimenkul </a:t>
            </a:r>
            <a:r>
              <a:rPr lang="tr-TR" sz="3200" b="1" dirty="0"/>
              <a:t>ve Varlık Analizleri 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M. Emre ÇAMLIBEL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33490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69916" y="206796"/>
            <a:ext cx="6192688" cy="570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Teşekkür Ederim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14324600-CD77-497C-B357-C978D5DEF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295452"/>
            <a:ext cx="7791450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0622B5-F243-1A48-94D4-94F7DE0F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80" y="180533"/>
            <a:ext cx="5492400" cy="1021600"/>
          </a:xfrm>
        </p:spPr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Başlıklar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9205AF-96B8-D746-AE76-BB53CF9B8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260" y="1072570"/>
            <a:ext cx="6132600" cy="5088200"/>
          </a:xfrm>
        </p:spPr>
        <p:txBody>
          <a:bodyPr/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Fizibilite Konsepti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Karlılık Değerlendirme Yöntemleri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Gayrimenkul Değerlendirmesi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Proje Finansmanı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Kaldıraç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Konut Kredisi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Sermaye Piyasası Araçları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Gayrimenkul Yatırım Ortaklığı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Gayrimenkul Yatırım Fonu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Gayrimenkul Sertifikası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DC6FF2-9D1A-C44C-AA44-173D47125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730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788"/>
            <a:ext cx="5492400" cy="867930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b="1" dirty="0">
                <a:solidFill>
                  <a:srgbClr val="503F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 Olarak Fizibilite Çalışması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58757" y="1425391"/>
            <a:ext cx="6132600" cy="8159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Yatırımın</a:t>
            </a:r>
            <a:r>
              <a:rPr lang="en-US" dirty="0"/>
              <a:t> </a:t>
            </a:r>
            <a:r>
              <a:rPr lang="en-US" dirty="0" err="1"/>
              <a:t>gerçekleştirilip</a:t>
            </a:r>
            <a:r>
              <a:rPr lang="en-US" dirty="0"/>
              <a:t> </a:t>
            </a:r>
            <a:r>
              <a:rPr lang="en-US" dirty="0" err="1"/>
              <a:t>gerçekleştirilmeyeceğine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projenin</a:t>
            </a:r>
            <a:r>
              <a:rPr lang="en-US" dirty="0"/>
              <a:t> </a:t>
            </a:r>
            <a:r>
              <a:rPr lang="en-US" u="sng" dirty="0" err="1">
                <a:solidFill>
                  <a:srgbClr val="FF0000"/>
                </a:solidFill>
              </a:rPr>
              <a:t>teknik</a:t>
            </a:r>
            <a:r>
              <a:rPr lang="en-US" u="sng" dirty="0">
                <a:solidFill>
                  <a:srgbClr val="FF0000"/>
                </a:solidFill>
              </a:rPr>
              <a:t>, </a:t>
            </a:r>
            <a:r>
              <a:rPr lang="en-US" u="sng" dirty="0" err="1">
                <a:solidFill>
                  <a:srgbClr val="FF0000"/>
                </a:solidFill>
              </a:rPr>
              <a:t>piyasa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ile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ilgili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finansal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yönlerinin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 err="1"/>
              <a:t>araştırılması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.</a:t>
            </a:r>
            <a:endParaRPr lang="tr-TR" sz="1600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1C1740B-7BB2-F94F-8053-4599224BC531}"/>
              </a:ext>
            </a:extLst>
          </p:cNvPr>
          <p:cNvGrpSpPr/>
          <p:nvPr/>
        </p:nvGrpSpPr>
        <p:grpSpPr>
          <a:xfrm>
            <a:off x="1898483" y="2111393"/>
            <a:ext cx="4367005" cy="2481729"/>
            <a:chOff x="1981202" y="2259634"/>
            <a:chExt cx="3676225" cy="2677491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B475B6C-EC8A-3B41-8120-A4494779AFAE}"/>
                </a:ext>
              </a:extLst>
            </p:cNvPr>
            <p:cNvSpPr/>
            <p:nvPr/>
          </p:nvSpPr>
          <p:spPr>
            <a:xfrm>
              <a:off x="1981202" y="4022725"/>
              <a:ext cx="990600" cy="914400"/>
            </a:xfrm>
            <a:prstGeom prst="ellipse">
              <a:avLst/>
            </a:prstGeom>
            <a:solidFill>
              <a:srgbClr val="3F53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Market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E192D9F-B34F-F74A-8D8E-12F6C73AAB8F}"/>
                </a:ext>
              </a:extLst>
            </p:cNvPr>
            <p:cNvSpPr/>
            <p:nvPr/>
          </p:nvSpPr>
          <p:spPr>
            <a:xfrm>
              <a:off x="3312741" y="3403881"/>
              <a:ext cx="990600" cy="914400"/>
            </a:xfrm>
            <a:prstGeom prst="ellipse">
              <a:avLst/>
            </a:prstGeom>
            <a:solidFill>
              <a:srgbClr val="FF98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B43D91E-A34A-5D4D-A4E4-A9FF3BDE262F}"/>
                </a:ext>
              </a:extLst>
            </p:cNvPr>
            <p:cNvSpPr/>
            <p:nvPr/>
          </p:nvSpPr>
          <p:spPr>
            <a:xfrm>
              <a:off x="4666827" y="4022725"/>
              <a:ext cx="990600" cy="914400"/>
            </a:xfrm>
            <a:prstGeom prst="ellipse">
              <a:avLst/>
            </a:prstGeom>
            <a:solidFill>
              <a:srgbClr val="3F53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Finans</a:t>
              </a:r>
              <a:endPara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0A77894-2B6D-F64F-8740-20B97149FC94}"/>
                </a:ext>
              </a:extLst>
            </p:cNvPr>
            <p:cNvSpPr/>
            <p:nvPr/>
          </p:nvSpPr>
          <p:spPr>
            <a:xfrm>
              <a:off x="3324014" y="2259634"/>
              <a:ext cx="990600" cy="914400"/>
            </a:xfrm>
            <a:prstGeom prst="ellipse">
              <a:avLst/>
            </a:prstGeom>
            <a:solidFill>
              <a:srgbClr val="3F53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Teknik</a:t>
              </a:r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EC3B0558-4B52-CB41-8905-78C2711ACBE7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2826732" y="3040123"/>
              <a:ext cx="642352" cy="1116513"/>
            </a:xfrm>
            <a:prstGeom prst="line">
              <a:avLst/>
            </a:prstGeom>
            <a:ln w="34925">
              <a:solidFill>
                <a:srgbClr val="C7D3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C713F9D6-E913-6D4B-AA61-81E15A9B2C77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71802" y="4479925"/>
              <a:ext cx="1695025" cy="0"/>
            </a:xfrm>
            <a:prstGeom prst="line">
              <a:avLst/>
            </a:prstGeom>
            <a:ln w="38100">
              <a:solidFill>
                <a:srgbClr val="C7D3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7250AB6-6546-9C40-A418-5BADBD74D85D}"/>
                </a:ext>
              </a:extLst>
            </p:cNvPr>
            <p:cNvCxnSpPr>
              <a:cxnSpLocks/>
              <a:stCxn id="10" idx="5"/>
              <a:endCxn id="9" idx="1"/>
            </p:cNvCxnSpPr>
            <p:nvPr/>
          </p:nvCxnSpPr>
          <p:spPr>
            <a:xfrm>
              <a:off x="4169544" y="3040123"/>
              <a:ext cx="642353" cy="1116513"/>
            </a:xfrm>
            <a:prstGeom prst="line">
              <a:avLst/>
            </a:prstGeom>
            <a:ln w="34925">
              <a:solidFill>
                <a:srgbClr val="C7D3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D60832B-93E7-CC43-AF8D-22F363F30B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317" y="4051885"/>
              <a:ext cx="411971" cy="255409"/>
            </a:xfrm>
            <a:prstGeom prst="line">
              <a:avLst/>
            </a:prstGeom>
            <a:solidFill>
              <a:srgbClr val="FF9800"/>
            </a:solidFill>
            <a:ln w="34925">
              <a:solidFill>
                <a:srgbClr val="FF98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D6FDBF5-08DA-9340-A57D-5E3CD8B88662}"/>
                </a:ext>
              </a:extLst>
            </p:cNvPr>
            <p:cNvCxnSpPr>
              <a:stCxn id="10" idx="4"/>
              <a:endCxn id="8" idx="0"/>
            </p:cNvCxnSpPr>
            <p:nvPr/>
          </p:nvCxnSpPr>
          <p:spPr>
            <a:xfrm flipH="1">
              <a:off x="3808041" y="3174034"/>
              <a:ext cx="11273" cy="229847"/>
            </a:xfrm>
            <a:prstGeom prst="line">
              <a:avLst/>
            </a:prstGeom>
            <a:solidFill>
              <a:srgbClr val="FF9800"/>
            </a:solidFill>
            <a:ln w="34925">
              <a:solidFill>
                <a:srgbClr val="FF98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76E1112D-654C-C449-905C-4590CA8DE961}"/>
                </a:ext>
              </a:extLst>
            </p:cNvPr>
            <p:cNvCxnSpPr/>
            <p:nvPr/>
          </p:nvCxnSpPr>
          <p:spPr>
            <a:xfrm>
              <a:off x="4239840" y="4051885"/>
              <a:ext cx="491902" cy="255409"/>
            </a:xfrm>
            <a:prstGeom prst="line">
              <a:avLst/>
            </a:prstGeom>
            <a:solidFill>
              <a:srgbClr val="FF9800"/>
            </a:solidFill>
            <a:ln w="34925">
              <a:solidFill>
                <a:srgbClr val="FF98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8C640B4B-4856-1A49-89BD-9A827CDAE550}"/>
              </a:ext>
            </a:extLst>
          </p:cNvPr>
          <p:cNvSpPr txBox="1">
            <a:spLocks/>
          </p:cNvSpPr>
          <p:nvPr/>
        </p:nvSpPr>
        <p:spPr>
          <a:xfrm>
            <a:off x="556262" y="4169350"/>
            <a:ext cx="6553200" cy="2210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1400" b="0" i="0" u="none" strike="noStrike" cap="none">
                <a:solidFill>
                  <a:srgbClr val="2632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tr-TR" dirty="0"/>
              <a:t>Fizibilite, teknik, piyasa ile ilgili ve finansal </a:t>
            </a:r>
            <a:r>
              <a:rPr lang="tr-TR" u="sng" dirty="0">
                <a:solidFill>
                  <a:srgbClr val="FF0000"/>
                </a:solidFill>
              </a:rPr>
              <a:t>değerlendirmelerin nakit akışı ve gelir tablosuna</a:t>
            </a:r>
            <a:r>
              <a:rPr lang="tr-TR" dirty="0"/>
              <a:t> etkilerini yansıtır.</a:t>
            </a:r>
            <a:endParaRPr lang="en-US" dirty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tr-TR" dirty="0"/>
              <a:t>Fizibilite, gelecek yıllar için </a:t>
            </a:r>
            <a:r>
              <a:rPr lang="tr-TR" u="sng" dirty="0">
                <a:solidFill>
                  <a:srgbClr val="FF0000"/>
                </a:solidFill>
              </a:rPr>
              <a:t>projenin nakit akışlarına ve gelir tablosuna dayanan tahminlere dayanarak</a:t>
            </a:r>
            <a:r>
              <a:rPr lang="tr-TR" dirty="0"/>
              <a:t> seçim ve karar verme yöntemlerinin kullanılmasıdır.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405" y="444675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Fizibilite Süreci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710" y="421060"/>
            <a:ext cx="6132600" cy="508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fikri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Ön analiz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Fizibilite çalışmaları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Projenin piyasa, teknik ve finansal yönlerinin değerlendirilmesi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Projenin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finansal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varsayımları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pro-forma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finansal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tabloların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hazırlanması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Fizibilite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sonuçlarının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değerlendirilmesi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 değerlendirme yöntemleri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Yatırım kararları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Projeyi uygulamak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17ACD6-8404-484E-A602-22F8204E28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50" y="467537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 Özellikler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9970" y="902970"/>
            <a:ext cx="6132600" cy="43776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Ekip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çalışması ihtiyacı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Ayrıntılı bilgi İhtiyacı</a:t>
            </a:r>
          </a:p>
          <a:p>
            <a:pPr algn="just">
              <a:buFont typeface="Wingdings" pitchFamily="2" charset="2"/>
              <a:buChar char="§"/>
            </a:pP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Araştırma, veri toplama, varsayımlar, gelecekteki tahminler vb.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Projenin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başarısını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etkileyen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anahtar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faktörler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nelerdir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Detaylı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analizden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varsayımlar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sonuçları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koyar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sensitivite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kesin kararlar içermez.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Temel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Yatırım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harcanacak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Gelecekte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dönüş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edecek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DE26F0-9227-D34F-B14F-44D972405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90" y="371257"/>
            <a:ext cx="5492400" cy="480131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Pazar Değerlendirmesi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710" y="1188720"/>
            <a:ext cx="6132600" cy="4423410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 göstergeler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GSYİH büyümesi, yatırım ortamı, satın alma gücü, enflasyon vb.</a:t>
            </a:r>
          </a:p>
          <a:p>
            <a:pPr algn="just"/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Sektör ve Ürün Tanımı, Sınıflandırma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Konut, ofis, alışveriş merkezi, karma kullanım vb.</a:t>
            </a:r>
          </a:p>
          <a:p>
            <a:pPr algn="just"/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Talep analizi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Hedef müşteri analizi, talep tahminleri, satış fiyatı, satış hacimleri, pazar araştırması vb.</a:t>
            </a:r>
          </a:p>
          <a:p>
            <a:pPr algn="just"/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 analizi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Bölgedeki diğer tüm projeler, satışa sunulan ürünün özellikleri, rekabet ortamının analizi vb.</a:t>
            </a:r>
          </a:p>
          <a:p>
            <a:pPr algn="just"/>
            <a:r>
              <a:rPr 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Giriş piyasaları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Hangi proje, ne zaman, nerede, kime, hangi koşullarda sunulacak?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42F1CC-BEAF-AE4B-B094-F6718F321E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50" y="490396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değerlendirme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74230" y="249610"/>
            <a:ext cx="6132600" cy="508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teknik özellikler</a:t>
            </a:r>
          </a:p>
          <a:p>
            <a:pPr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Proje Maliyetleri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Arazi masrafı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Geliştirme maliyetleri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İnşaat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Kaba inşaat, ince yapı, altyapı, peyzaj vb.</a:t>
            </a:r>
          </a:p>
          <a:p>
            <a:pPr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Yıllara göre toplam yatırım ve harcamalar</a:t>
            </a:r>
          </a:p>
          <a:p>
            <a:pPr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Yatırım planı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A0CBA6-EBD5-AD40-8F35-0A38A86AFA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30" y="416977"/>
            <a:ext cx="5492400" cy="480131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Finansal Değerlendirme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62850" y="261040"/>
            <a:ext cx="6132600" cy="5088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harcamalarının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rojeksiyonları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Pro-forma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gelir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tablosu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pro-forma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nakit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akış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tabloları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(5-10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yıl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projeksiyonları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nakit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girişi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çıkışları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nakit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akışı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değerlendirme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teknikleri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sensitivite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Finansman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ihtiyaç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kaynaklarının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belirlenmesi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(Banka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Kredisi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Özkaynak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Dengesi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01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70" y="318947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Fizibilite Raporu İçeriği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40FAABB8-DB0A-485B-9C8D-7E898FDE4495}"/>
              </a:ext>
            </a:extLst>
          </p:cNvPr>
          <p:cNvSpPr txBox="1"/>
          <p:nvPr/>
        </p:nvSpPr>
        <p:spPr>
          <a:xfrm>
            <a:off x="1338" y="1131570"/>
            <a:ext cx="9024224" cy="493200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Yönetici Özeti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 Sahibi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 Konusu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Projenin amacı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 hakkında genel bilgi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Tutarı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Projenin Finansmanı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Özet nakit akışı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</a:t>
            </a:r>
          </a:p>
          <a:p>
            <a:pPr marL="342900" indent="-342900">
              <a:buFont typeface="+mj-lt"/>
              <a:buAutoNum type="arabicPeriod"/>
            </a:pPr>
            <a:endPara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Proje Sahibinin Genel Bilgisi</a:t>
            </a:r>
          </a:p>
          <a:p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Projenin teknik değerlendirmesi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Projenin Tanımı ve Sınıflandırılması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 özellikler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Mimari Proje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Statik Beton Projeleri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Mekanik Instalallasyon Projeleri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Elektriksel Yalıtım Projeleri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altyapı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Proje Planları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 Ekibi ve Danışmanlar</a:t>
            </a:r>
          </a:p>
          <a:p>
            <a:endParaRPr lang="tr-TR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Projenin Piyasa Değerlendirmesi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Ekonomik değerlendirme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Sektörel Analiz Konut / Ofis / Otel / AVM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Arz ve talep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Yarışmacılar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Pazarlama stratejisi</a:t>
            </a:r>
          </a:p>
          <a:p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Finansal Değerlendirme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Harcamaları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 Gelir ve Gider Projeksiyonları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Pro-forma Nakit Akışı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Finansman İhtiyacı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Değerlendirme Teknikleri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Varsayımlar hakkında ayrıntılı açıklamalar</a:t>
            </a:r>
          </a:p>
          <a:p>
            <a:endPara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 Sonuç</a:t>
            </a:r>
          </a:p>
          <a:p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G. </a:t>
            </a:r>
            <a:r>
              <a:rPr lang="tr-TR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Anex</a:t>
            </a:r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Arazi Değerlendirme Raporları</a:t>
            </a:r>
          </a:p>
          <a:p>
            <a:pPr marL="342900" indent="-342900">
              <a:buAutoNum type="arabicPeriod"/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Ölçüm ve Anketler</a:t>
            </a:r>
          </a:p>
          <a:p>
            <a:pPr marL="342900" indent="-342900">
              <a:buAutoNum type="arabicPeriod"/>
            </a:pPr>
            <a:endParaRPr lang="tr-TR" sz="14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49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25652</TotalTime>
  <Words>508</Words>
  <Application>Microsoft Office PowerPoint</Application>
  <PresentationFormat>Ekran Gösterisi (4:3)</PresentationFormat>
  <Paragraphs>146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ekonomi</vt:lpstr>
      <vt:lpstr>1_Rics</vt:lpstr>
      <vt:lpstr>h.t.</vt:lpstr>
      <vt:lpstr>PowerPoint Sunusu</vt:lpstr>
      <vt:lpstr>Başlıklar</vt:lpstr>
      <vt:lpstr>Genel Olarak Fizibilite Çalışması</vt:lpstr>
      <vt:lpstr>Fizibilite Süreci</vt:lpstr>
      <vt:lpstr>Genel Özellikler</vt:lpstr>
      <vt:lpstr>Pazar Değerlendirmesi</vt:lpstr>
      <vt:lpstr>Teknik değerlendirme</vt:lpstr>
      <vt:lpstr>Finansal Değerlendirme</vt:lpstr>
      <vt:lpstr>Fizibilite Raporu İçeriği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942</cp:revision>
  <cp:lastPrinted>2016-10-24T07:53:35Z</cp:lastPrinted>
  <dcterms:created xsi:type="dcterms:W3CDTF">2016-09-18T09:35:24Z</dcterms:created>
  <dcterms:modified xsi:type="dcterms:W3CDTF">2020-02-24T13:35:28Z</dcterms:modified>
</cp:coreProperties>
</file>