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66" r:id="rId6"/>
    <p:sldId id="264" r:id="rId7"/>
    <p:sldId id="259" r:id="rId8"/>
    <p:sldId id="263" r:id="rId9"/>
    <p:sldId id="260" r:id="rId10"/>
    <p:sldId id="262" r:id="rId11"/>
    <p:sldId id="261"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7104E1F-2898-451D-9099-4B3A154C762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7C0A882-74B1-4B9A-BDEB-34E7F1245A44}" type="slidenum">
              <a:rPr lang="tr-TR" smtClean="0"/>
              <a:t>‹#›</a:t>
            </a:fld>
            <a:endParaRPr lang="tr-TR"/>
          </a:p>
        </p:txBody>
      </p:sp>
    </p:spTree>
    <p:extLst>
      <p:ext uri="{BB962C8B-B14F-4D97-AF65-F5344CB8AC3E}">
        <p14:creationId xmlns:p14="http://schemas.microsoft.com/office/powerpoint/2010/main" val="1869771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7104E1F-2898-451D-9099-4B3A154C762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7C0A882-74B1-4B9A-BDEB-34E7F1245A44}" type="slidenum">
              <a:rPr lang="tr-TR" smtClean="0"/>
              <a:t>‹#›</a:t>
            </a:fld>
            <a:endParaRPr lang="tr-TR"/>
          </a:p>
        </p:txBody>
      </p:sp>
    </p:spTree>
    <p:extLst>
      <p:ext uri="{BB962C8B-B14F-4D97-AF65-F5344CB8AC3E}">
        <p14:creationId xmlns:p14="http://schemas.microsoft.com/office/powerpoint/2010/main" val="1481837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7104E1F-2898-451D-9099-4B3A154C762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7C0A882-74B1-4B9A-BDEB-34E7F1245A44}" type="slidenum">
              <a:rPr lang="tr-TR" smtClean="0"/>
              <a:t>‹#›</a:t>
            </a:fld>
            <a:endParaRPr lang="tr-TR"/>
          </a:p>
        </p:txBody>
      </p:sp>
    </p:spTree>
    <p:extLst>
      <p:ext uri="{BB962C8B-B14F-4D97-AF65-F5344CB8AC3E}">
        <p14:creationId xmlns:p14="http://schemas.microsoft.com/office/powerpoint/2010/main" val="2599334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7104E1F-2898-451D-9099-4B3A154C762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7C0A882-74B1-4B9A-BDEB-34E7F1245A44}" type="slidenum">
              <a:rPr lang="tr-TR" smtClean="0"/>
              <a:t>‹#›</a:t>
            </a:fld>
            <a:endParaRPr lang="tr-TR"/>
          </a:p>
        </p:txBody>
      </p:sp>
    </p:spTree>
    <p:extLst>
      <p:ext uri="{BB962C8B-B14F-4D97-AF65-F5344CB8AC3E}">
        <p14:creationId xmlns:p14="http://schemas.microsoft.com/office/powerpoint/2010/main" val="3132723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7104E1F-2898-451D-9099-4B3A154C762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7C0A882-74B1-4B9A-BDEB-34E7F1245A44}" type="slidenum">
              <a:rPr lang="tr-TR" smtClean="0"/>
              <a:t>‹#›</a:t>
            </a:fld>
            <a:endParaRPr lang="tr-TR"/>
          </a:p>
        </p:txBody>
      </p:sp>
    </p:spTree>
    <p:extLst>
      <p:ext uri="{BB962C8B-B14F-4D97-AF65-F5344CB8AC3E}">
        <p14:creationId xmlns:p14="http://schemas.microsoft.com/office/powerpoint/2010/main" val="1467095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7104E1F-2898-451D-9099-4B3A154C762C}"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7C0A882-74B1-4B9A-BDEB-34E7F1245A44}" type="slidenum">
              <a:rPr lang="tr-TR" smtClean="0"/>
              <a:t>‹#›</a:t>
            </a:fld>
            <a:endParaRPr lang="tr-TR"/>
          </a:p>
        </p:txBody>
      </p:sp>
    </p:spTree>
    <p:extLst>
      <p:ext uri="{BB962C8B-B14F-4D97-AF65-F5344CB8AC3E}">
        <p14:creationId xmlns:p14="http://schemas.microsoft.com/office/powerpoint/2010/main" val="3208628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7104E1F-2898-451D-9099-4B3A154C762C}" type="datetimeFigureOut">
              <a:rPr lang="tr-TR" smtClean="0"/>
              <a:t>29.01.2018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7C0A882-74B1-4B9A-BDEB-34E7F1245A44}" type="slidenum">
              <a:rPr lang="tr-TR" smtClean="0"/>
              <a:t>‹#›</a:t>
            </a:fld>
            <a:endParaRPr lang="tr-TR"/>
          </a:p>
        </p:txBody>
      </p:sp>
    </p:spTree>
    <p:extLst>
      <p:ext uri="{BB962C8B-B14F-4D97-AF65-F5344CB8AC3E}">
        <p14:creationId xmlns:p14="http://schemas.microsoft.com/office/powerpoint/2010/main" val="3070297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7104E1F-2898-451D-9099-4B3A154C762C}" type="datetimeFigureOut">
              <a:rPr lang="tr-TR" smtClean="0"/>
              <a:t>29.01.2018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7C0A882-74B1-4B9A-BDEB-34E7F1245A44}" type="slidenum">
              <a:rPr lang="tr-TR" smtClean="0"/>
              <a:t>‹#›</a:t>
            </a:fld>
            <a:endParaRPr lang="tr-TR"/>
          </a:p>
        </p:txBody>
      </p:sp>
    </p:spTree>
    <p:extLst>
      <p:ext uri="{BB962C8B-B14F-4D97-AF65-F5344CB8AC3E}">
        <p14:creationId xmlns:p14="http://schemas.microsoft.com/office/powerpoint/2010/main" val="4048927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7104E1F-2898-451D-9099-4B3A154C762C}" type="datetimeFigureOut">
              <a:rPr lang="tr-TR" smtClean="0"/>
              <a:t>29.01.2018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7C0A882-74B1-4B9A-BDEB-34E7F1245A44}" type="slidenum">
              <a:rPr lang="tr-TR" smtClean="0"/>
              <a:t>‹#›</a:t>
            </a:fld>
            <a:endParaRPr lang="tr-TR"/>
          </a:p>
        </p:txBody>
      </p:sp>
    </p:spTree>
    <p:extLst>
      <p:ext uri="{BB962C8B-B14F-4D97-AF65-F5344CB8AC3E}">
        <p14:creationId xmlns:p14="http://schemas.microsoft.com/office/powerpoint/2010/main" val="2733525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7104E1F-2898-451D-9099-4B3A154C762C}"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7C0A882-74B1-4B9A-BDEB-34E7F1245A44}" type="slidenum">
              <a:rPr lang="tr-TR" smtClean="0"/>
              <a:t>‹#›</a:t>
            </a:fld>
            <a:endParaRPr lang="tr-TR"/>
          </a:p>
        </p:txBody>
      </p:sp>
    </p:spTree>
    <p:extLst>
      <p:ext uri="{BB962C8B-B14F-4D97-AF65-F5344CB8AC3E}">
        <p14:creationId xmlns:p14="http://schemas.microsoft.com/office/powerpoint/2010/main" val="305495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7104E1F-2898-451D-9099-4B3A154C762C}"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7C0A882-74B1-4B9A-BDEB-34E7F1245A44}" type="slidenum">
              <a:rPr lang="tr-TR" smtClean="0"/>
              <a:t>‹#›</a:t>
            </a:fld>
            <a:endParaRPr lang="tr-TR"/>
          </a:p>
        </p:txBody>
      </p:sp>
    </p:spTree>
    <p:extLst>
      <p:ext uri="{BB962C8B-B14F-4D97-AF65-F5344CB8AC3E}">
        <p14:creationId xmlns:p14="http://schemas.microsoft.com/office/powerpoint/2010/main" val="1930982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104E1F-2898-451D-9099-4B3A154C762C}" type="datetimeFigureOut">
              <a:rPr lang="tr-TR" smtClean="0"/>
              <a:t>29.01.2018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C0A882-74B1-4B9A-BDEB-34E7F1245A44}" type="slidenum">
              <a:rPr lang="tr-TR" smtClean="0"/>
              <a:t>‹#›</a:t>
            </a:fld>
            <a:endParaRPr lang="tr-TR"/>
          </a:p>
        </p:txBody>
      </p:sp>
    </p:spTree>
    <p:extLst>
      <p:ext uri="{BB962C8B-B14F-4D97-AF65-F5344CB8AC3E}">
        <p14:creationId xmlns:p14="http://schemas.microsoft.com/office/powerpoint/2010/main" val="332546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Roma İmparatorluğu’nun Değişen Barbar Algısı</a:t>
            </a:r>
            <a:endParaRPr lang="tr-TR" dirty="0"/>
          </a:p>
        </p:txBody>
      </p:sp>
      <p:sp>
        <p:nvSpPr>
          <p:cNvPr id="3" name="Alt Başlık 2"/>
          <p:cNvSpPr>
            <a:spLocks noGrp="1"/>
          </p:cNvSpPr>
          <p:nvPr>
            <p:ph type="subTitle" idx="1"/>
          </p:nvPr>
        </p:nvSpPr>
        <p:spPr/>
        <p:txBody>
          <a:bodyPr/>
          <a:lstStyle/>
          <a:p>
            <a:r>
              <a:rPr lang="tr-TR" dirty="0" smtClean="0"/>
              <a:t>Yrd. Doç. Dr. Mert Kozan</a:t>
            </a:r>
            <a:endParaRPr lang="tr-TR" dirty="0"/>
          </a:p>
        </p:txBody>
      </p:sp>
    </p:spTree>
    <p:extLst>
      <p:ext uri="{BB962C8B-B14F-4D97-AF65-F5344CB8AC3E}">
        <p14:creationId xmlns:p14="http://schemas.microsoft.com/office/powerpoint/2010/main" val="2126257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Aşırı nüfusun yarattığı baskılarla savaşan kavimlerin dolaşmaya başladığı bu yetiştirme gerekçelerinden kaynaklanıyordu. Bazıları, adlarını kaybetti ve devam eden kaos sırasında hızla büyük Germen gruplaşmalarına kapıldı. Kuzey Avrupa'nın yağışlı ve kasvetli ormanlarını doldurmak için Batı İmparatorluğunu aşan Alman barbarlar, silah alan köylülerin torunlarıydı; </a:t>
            </a:r>
            <a:r>
              <a:rPr lang="tr-TR" dirty="0" err="1" smtClean="0"/>
              <a:t>Tacitus</a:t>
            </a:r>
            <a:r>
              <a:rPr lang="tr-TR" dirty="0" smtClean="0"/>
              <a:t> Alman İmparatorluğu'nu 1. yüzyılın sonlarında yazdı, erkek nüfusun büyük bir kısmı savaşçı, kabile yapısı bir akış halindeydi ve toplumu bir krize doğru ilerliyordu</a:t>
            </a:r>
            <a:endParaRPr lang="tr-TR" dirty="0"/>
          </a:p>
        </p:txBody>
      </p:sp>
    </p:spTree>
    <p:extLst>
      <p:ext uri="{BB962C8B-B14F-4D97-AF65-F5344CB8AC3E}">
        <p14:creationId xmlns:p14="http://schemas.microsoft.com/office/powerpoint/2010/main" val="519088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kuvvetli kuzeydeki 'barbarlar', Roma'nın Batı İmparatorluğunun yıkıcılarıydı. Darbeyi, güneyde ölen canavarlara teslim ettiler, daha sonra ortaçağ Avrupa'yı, feodal sistemi ve şövalye yarattılar. Şövalyeler ve atletler olan doğrudan torunlarıydı. Her açıdan modern dünyanın yaratıcılarıydı; çoğumuzun onlar hakkında neredeyse hiçbir şey bilmediği </a:t>
            </a:r>
            <a:r>
              <a:rPr lang="tr-TR" dirty="0" err="1" smtClean="0"/>
              <a:t>ironiktir</a:t>
            </a:r>
            <a:r>
              <a:rPr lang="tr-TR" smtClean="0"/>
              <a:t>.</a:t>
            </a:r>
            <a:endParaRPr lang="tr-TR"/>
          </a:p>
        </p:txBody>
      </p:sp>
    </p:spTree>
    <p:extLst>
      <p:ext uri="{BB962C8B-B14F-4D97-AF65-F5344CB8AC3E}">
        <p14:creationId xmlns:p14="http://schemas.microsoft.com/office/powerpoint/2010/main" val="1340381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Ortaçağda engellilik kavramlarını çığır açan bir çalışmada, </a:t>
            </a:r>
            <a:r>
              <a:rPr lang="tr-TR" dirty="0" err="1" smtClean="0"/>
              <a:t>Irina</a:t>
            </a:r>
            <a:r>
              <a:rPr lang="tr-TR" dirty="0" smtClean="0"/>
              <a:t> </a:t>
            </a:r>
            <a:r>
              <a:rPr lang="tr-TR" dirty="0" err="1" smtClean="0"/>
              <a:t>Metzler</a:t>
            </a:r>
            <a:r>
              <a:rPr lang="tr-TR" dirty="0" smtClean="0"/>
              <a:t>, ortaçağ döneminin modern basmakalıp özelliklerinin, bir düş kırıklığına uğrayan insanların, düpedüz düşmanca bir tavırla ele alınmasa da, dışlanmış olduğu bir dönemde, herkes tarafından ve bilirkişiler tarafından kalıcı olarak sürdürüldüğünü göstermektedir.</a:t>
            </a:r>
            <a:endParaRPr lang="tr-TR" dirty="0"/>
          </a:p>
        </p:txBody>
      </p:sp>
    </p:spTree>
    <p:extLst>
      <p:ext uri="{BB962C8B-B14F-4D97-AF65-F5344CB8AC3E}">
        <p14:creationId xmlns:p14="http://schemas.microsoft.com/office/powerpoint/2010/main" val="2052638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Bazı modern akademisyenler, barbarca olan her şeyden önce orta çağda bulunmayı kabul ediyor görünmektedir. Aksi takdirde bilimsel Handling </a:t>
            </a:r>
            <a:r>
              <a:rPr lang="tr-TR" dirty="0" err="1" smtClean="0"/>
              <a:t>Book</a:t>
            </a:r>
            <a:r>
              <a:rPr lang="tr-TR" dirty="0" smtClean="0"/>
              <a:t> of </a:t>
            </a:r>
            <a:r>
              <a:rPr lang="tr-TR" dirty="0" err="1" smtClean="0"/>
              <a:t>Disability</a:t>
            </a:r>
            <a:r>
              <a:rPr lang="tr-TR" dirty="0" smtClean="0"/>
              <a:t> </a:t>
            </a:r>
            <a:r>
              <a:rPr lang="tr-TR" dirty="0" err="1" smtClean="0"/>
              <a:t>Studies</a:t>
            </a:r>
            <a:r>
              <a:rPr lang="tr-TR" dirty="0" smtClean="0"/>
              <a:t> (17-20) 'de </a:t>
            </a:r>
            <a:r>
              <a:rPr lang="tr-TR" dirty="0" err="1" smtClean="0"/>
              <a:t>Braddock</a:t>
            </a:r>
            <a:r>
              <a:rPr lang="tr-TR" dirty="0" smtClean="0"/>
              <a:t> ve </a:t>
            </a:r>
            <a:r>
              <a:rPr lang="tr-TR" dirty="0" err="1" smtClean="0"/>
              <a:t>Parish</a:t>
            </a:r>
            <a:r>
              <a:rPr lang="tr-TR" dirty="0" smtClean="0"/>
              <a:t> tarafından engelliliğin kurumsal geçmişi araştırmasına işaret etmektedir.</a:t>
            </a:r>
            <a:endParaRPr lang="tr-TR" dirty="0"/>
          </a:p>
        </p:txBody>
      </p:sp>
    </p:spTree>
    <p:extLst>
      <p:ext uri="{BB962C8B-B14F-4D97-AF65-F5344CB8AC3E}">
        <p14:creationId xmlns:p14="http://schemas.microsoft.com/office/powerpoint/2010/main" val="3388236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"Vikingler" etiketli oldukları gibi, Norveç'teki </a:t>
            </a:r>
            <a:r>
              <a:rPr lang="tr-TR" dirty="0" err="1" smtClean="0"/>
              <a:t>Denmark'taki</a:t>
            </a:r>
            <a:r>
              <a:rPr lang="tr-TR" dirty="0" smtClean="0"/>
              <a:t> topluluktan gruplar vasıtasıyla üretilen </a:t>
            </a:r>
            <a:r>
              <a:rPr lang="tr-TR" dirty="0" err="1" smtClean="0"/>
              <a:t>uluslarüstü</a:t>
            </a:r>
            <a:r>
              <a:rPr lang="tr-TR" dirty="0" smtClean="0"/>
              <a:t> imgesel bir yapıydı ve İsveç'le temas kuruldu. Ülkenin çeşitli yerlerinde İskandinavya kontrolü altına girmiş olsalar dahi asla İngiltere'yi ele geçirmedikleri söylenebilir ve hepsi </a:t>
            </a:r>
            <a:r>
              <a:rPr lang="tr-TR" dirty="0" err="1" smtClean="0"/>
              <a:t>Cnut</a:t>
            </a:r>
            <a:r>
              <a:rPr lang="tr-TR" dirty="0" smtClean="0"/>
              <a:t> imparatorluğunun kısa bir süre içindi, ancak İngiliz kimliğini ve kültürünü derin bir şekilde etkiledi. Viking istilaları, Kral </a:t>
            </a:r>
            <a:r>
              <a:rPr lang="tr-TR" dirty="0" err="1" smtClean="0"/>
              <a:t>Alfred</a:t>
            </a:r>
            <a:r>
              <a:rPr lang="tr-TR" dirty="0" smtClean="0"/>
              <a:t> ve haleflerinin, ülkenin toparlayabileceği güçlü bir İngiliz kimliğini hem okur-yazarlı hem de Hristiyan kurmalarını sağladı ve bu çerçevede </a:t>
            </a:r>
            <a:r>
              <a:rPr lang="tr-TR" dirty="0" err="1" smtClean="0"/>
              <a:t>Bede'nin</a:t>
            </a:r>
            <a:r>
              <a:rPr lang="tr-TR" dirty="0" smtClean="0"/>
              <a:t> ulusları </a:t>
            </a:r>
            <a:r>
              <a:rPr lang="tr-TR" dirty="0" err="1" smtClean="0"/>
              <a:t>Anglo-rulus'u</a:t>
            </a:r>
            <a:r>
              <a:rPr lang="tr-TR" dirty="0" smtClean="0"/>
              <a:t> </a:t>
            </a:r>
            <a:r>
              <a:rPr lang="tr-TR" dirty="0" err="1" smtClean="0"/>
              <a:t>Anglo-Saksonlar'a</a:t>
            </a:r>
            <a:r>
              <a:rPr lang="tr-TR" dirty="0" smtClean="0"/>
              <a:t> ve nihayetinde İngilizlere dönüştürebildi. </a:t>
            </a:r>
            <a:endParaRPr lang="tr-TR" dirty="0"/>
          </a:p>
        </p:txBody>
      </p:sp>
    </p:spTree>
    <p:extLst>
      <p:ext uri="{BB962C8B-B14F-4D97-AF65-F5344CB8AC3E}">
        <p14:creationId xmlns:p14="http://schemas.microsoft.com/office/powerpoint/2010/main" val="3217413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Ve bu süreç, modern burslara taşınan bir dizi kültürel ikiliğin oluşturulmasına izin verdi: Hıristiyan pagandır,. </a:t>
            </a:r>
            <a:r>
              <a:rPr lang="tr-TR" dirty="0" err="1" smtClean="0"/>
              <a:t>Vikingart</a:t>
            </a:r>
            <a:r>
              <a:rPr lang="tr-TR" dirty="0" smtClean="0"/>
              <a:t>, modern bilim adamları tarafından putperest, cahil, barbar ve şiddetli olarak okundu Hristiyan halkların ve özellikle Hıristiyan kiliselerinin sanatlarını yağmalamaya ve eritmeye belirli bir derecede bağımlı olan bu konunun konusu ve tekniğinde. İskandinav sanatı gerçekten şiddetlidir, ancak </a:t>
            </a:r>
            <a:r>
              <a:rPr lang="tr-TR" dirty="0" err="1" smtClean="0"/>
              <a:t>Anglo-Sakson</a:t>
            </a:r>
            <a:r>
              <a:rPr lang="tr-TR" dirty="0" smtClean="0"/>
              <a:t> sanatının kendisinden başka bir şey değildir.</a:t>
            </a:r>
          </a:p>
          <a:p>
            <a:endParaRPr lang="tr-TR" dirty="0"/>
          </a:p>
        </p:txBody>
      </p:sp>
    </p:spTree>
    <p:extLst>
      <p:ext uri="{BB962C8B-B14F-4D97-AF65-F5344CB8AC3E}">
        <p14:creationId xmlns:p14="http://schemas.microsoft.com/office/powerpoint/2010/main" val="984062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1255 yılında </a:t>
            </a:r>
            <a:r>
              <a:rPr lang="tr-TR" dirty="0" err="1" smtClean="0"/>
              <a:t>Acre'den</a:t>
            </a:r>
            <a:r>
              <a:rPr lang="tr-TR" dirty="0" smtClean="0"/>
              <a:t> kralına gönderilen raporda, </a:t>
            </a:r>
            <a:r>
              <a:rPr lang="tr-TR" dirty="0" err="1" smtClean="0"/>
              <a:t>Rubike'li</a:t>
            </a:r>
            <a:r>
              <a:rPr lang="tr-TR" dirty="0" smtClean="0"/>
              <a:t> </a:t>
            </a:r>
            <a:r>
              <a:rPr lang="tr-TR" dirty="0" err="1" smtClean="0"/>
              <a:t>Franciscan</a:t>
            </a:r>
            <a:r>
              <a:rPr lang="tr-TR" dirty="0" smtClean="0"/>
              <a:t> rahip William, Kırım'daki yolculuklarına değinerek şunları söylüyor: "</a:t>
            </a:r>
            <a:r>
              <a:rPr lang="tr-TR" dirty="0" err="1" smtClean="0"/>
              <a:t>Kherson'dan</a:t>
            </a:r>
            <a:r>
              <a:rPr lang="tr-TR" dirty="0" smtClean="0"/>
              <a:t> </a:t>
            </a:r>
            <a:r>
              <a:rPr lang="tr-TR" dirty="0" err="1" smtClean="0"/>
              <a:t>Tanais</a:t>
            </a:r>
            <a:r>
              <a:rPr lang="tr-TR" dirty="0" smtClean="0"/>
              <a:t> ağzına kadar olan yol boyunca sahil boyunca yüksek tepeler var. ve </a:t>
            </a:r>
            <a:r>
              <a:rPr lang="tr-TR" dirty="0" err="1" smtClean="0"/>
              <a:t>Kherson</a:t>
            </a:r>
            <a:r>
              <a:rPr lang="tr-TR" dirty="0" smtClean="0"/>
              <a:t> ile </a:t>
            </a:r>
            <a:r>
              <a:rPr lang="tr-TR" dirty="0" err="1" smtClean="0"/>
              <a:t>Soldaia</a:t>
            </a:r>
            <a:r>
              <a:rPr lang="tr-TR" dirty="0" smtClean="0"/>
              <a:t> arasında neredeyse her biri kendi diline sahip 40 köy bulunmaktadır. Burada yaşayan birçok </a:t>
            </a:r>
            <a:r>
              <a:rPr lang="tr-TR" dirty="0" err="1" smtClean="0"/>
              <a:t>Goth'lar</a:t>
            </a:r>
            <a:r>
              <a:rPr lang="tr-TR" dirty="0" smtClean="0"/>
              <a:t> dili </a:t>
            </a:r>
            <a:r>
              <a:rPr lang="tr-TR" dirty="0" err="1" smtClean="0"/>
              <a:t>Almanca'ydı</a:t>
            </a:r>
            <a:r>
              <a:rPr lang="tr-TR" dirty="0" smtClean="0"/>
              <a:t>. . .' Üç yüzyıl sonra, yaklaşık 1554 yılında, bir Fransız gezgin olan </a:t>
            </a:r>
            <a:r>
              <a:rPr lang="tr-TR" dirty="0" err="1" smtClean="0"/>
              <a:t>Augerois</a:t>
            </a:r>
            <a:r>
              <a:rPr lang="tr-TR" dirty="0" smtClean="0"/>
              <a:t> de </a:t>
            </a:r>
            <a:r>
              <a:rPr lang="tr-TR" dirty="0" err="1" smtClean="0"/>
              <a:t>Busbeck</a:t>
            </a:r>
            <a:r>
              <a:rPr lang="tr-TR" dirty="0" smtClean="0"/>
              <a:t>, Kırım'da Karadeniz kıyılarında </a:t>
            </a:r>
            <a:r>
              <a:rPr lang="tr-TR" dirty="0" err="1" smtClean="0"/>
              <a:t>Goths</a:t>
            </a:r>
            <a:r>
              <a:rPr lang="tr-TR" dirty="0" smtClean="0"/>
              <a:t> olarak tanımladığı insanlarla karşılaştı. Filologlar, keşfedildiği sırada hayatta kalan örneklerden dillerini dikkatli bir şekilde analiz ettikten sonra, Slavca etkisi nedeniyle bazı değişikliklerle Gotik olarak nitelendirdiler. Bu insanlar artık izlenebilir değildi.</a:t>
            </a:r>
            <a:endParaRPr lang="tr-TR" dirty="0"/>
          </a:p>
        </p:txBody>
      </p:sp>
    </p:spTree>
    <p:extLst>
      <p:ext uri="{BB962C8B-B14F-4D97-AF65-F5344CB8AC3E}">
        <p14:creationId xmlns:p14="http://schemas.microsoft.com/office/powerpoint/2010/main" val="3944942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Bir zamanlar sayısız ve güçlü Gotik ulusun kalmış olduğu her şeye tesadüf eden referanslar bugünümüzün kullandığı sofistike antropolojik yöntemlerle doğrulanamıyor. Neyse ki, yalnızca Gotların değil, göç dönemindeki birçok eski Germen halkının iskelet kanıtı da var. Bu gerçek, antropologlara, yalnızca isimle bilebileceğimiz insanların ırk kimliğini kurmalarına izin vermiştir.</a:t>
            </a:r>
            <a:endParaRPr lang="tr-TR" dirty="0"/>
          </a:p>
        </p:txBody>
      </p:sp>
    </p:spTree>
    <p:extLst>
      <p:ext uri="{BB962C8B-B14F-4D97-AF65-F5344CB8AC3E}">
        <p14:creationId xmlns:p14="http://schemas.microsoft.com/office/powerpoint/2010/main" val="3758069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Hıristiyanlık döneminden bin yıl önce, iki büyük Hint-Avrupa halkı, </a:t>
            </a:r>
            <a:r>
              <a:rPr lang="tr-TR" dirty="0" err="1" smtClean="0"/>
              <a:t>Keltler</a:t>
            </a:r>
            <a:r>
              <a:rPr lang="tr-TR" dirty="0" smtClean="0"/>
              <a:t> ve İskitler, orta ve kuzey Avrupa'ya, Batı'daki </a:t>
            </a:r>
            <a:r>
              <a:rPr lang="tr-TR" dirty="0" err="1" smtClean="0"/>
              <a:t>Keltler</a:t>
            </a:r>
            <a:r>
              <a:rPr lang="tr-TR" dirty="0" smtClean="0"/>
              <a:t>, İskitlerin doğuya doğru genişledi. Daha sonra iki daha fazla grup -Batı'da Almanlar, doğuda Slavlar- izledi. Her iki Hint-Avrupa grubu da, seçtikleri yerleşim bölgelerinde ve sonrasında gezegende, özellikle de Almanlar üzerinde kalıcı etkilere sahip olacaktı.</a:t>
            </a:r>
            <a:endParaRPr lang="tr-TR" dirty="0"/>
          </a:p>
        </p:txBody>
      </p:sp>
    </p:spTree>
    <p:extLst>
      <p:ext uri="{BB962C8B-B14F-4D97-AF65-F5344CB8AC3E}">
        <p14:creationId xmlns:p14="http://schemas.microsoft.com/office/powerpoint/2010/main" val="1415541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Germen göç dönemi </a:t>
            </a:r>
            <a:r>
              <a:rPr lang="tr-TR" dirty="0" err="1" smtClean="0"/>
              <a:t>Volkerwandurung</a:t>
            </a:r>
            <a:r>
              <a:rPr lang="tr-TR" dirty="0" smtClean="0"/>
              <a:t>, 3. yüzyıla kadar düzgün şekilde başlamıyor. Bununla birlikte, bazıları, sonuçta Roma'nın talihsiz bir </a:t>
            </a:r>
            <a:r>
              <a:rPr lang="tr-TR" dirty="0" err="1" smtClean="0"/>
              <a:t>Kelt</a:t>
            </a:r>
            <a:r>
              <a:rPr lang="tr-TR" dirty="0" smtClean="0"/>
              <a:t> topraklarında istismara uğramış bir istismarın, Alman savaşçılarını içeren ilk güneydeki soruşturmayı görüyor. Bu </a:t>
            </a:r>
            <a:r>
              <a:rPr lang="tr-TR" dirty="0" err="1" smtClean="0"/>
              <a:t>Cimbri</a:t>
            </a:r>
            <a:r>
              <a:rPr lang="tr-TR" dirty="0" smtClean="0"/>
              <a:t> ve </a:t>
            </a:r>
            <a:r>
              <a:rPr lang="tr-TR" dirty="0" err="1" smtClean="0"/>
              <a:t>Teutones</a:t>
            </a:r>
            <a:r>
              <a:rPr lang="tr-TR" dirty="0" smtClean="0"/>
              <a:t> birkaç C.C. ordusu ile B.C. arasında </a:t>
            </a:r>
            <a:r>
              <a:rPr lang="tr-TR" dirty="0" err="1" smtClean="0"/>
              <a:t>Gaul</a:t>
            </a:r>
            <a:r>
              <a:rPr lang="tr-TR" dirty="0" smtClean="0"/>
              <a:t> boyunca bir dizi karşılaşmada yok olmuşlardı. 114 ve 102. Göç dizileri, MS 5. yüzyılda Norveçliler tarafından Hıristiyanlığın kabullenene kadar sona ermedi. Danimarka'daki ana bölgeler, modern Danimarka, güney ve orta Norveç'ten, kuzeydeki Alman kıyı şeridinden </a:t>
            </a:r>
            <a:r>
              <a:rPr lang="tr-TR" dirty="0" err="1" smtClean="0"/>
              <a:t>Elbe</a:t>
            </a:r>
            <a:r>
              <a:rPr lang="tr-TR" dirty="0" smtClean="0"/>
              <a:t> ağzından Baltık'a kadar uzanıyordu kıyı ve </a:t>
            </a:r>
            <a:r>
              <a:rPr lang="tr-TR" dirty="0" err="1" smtClean="0"/>
              <a:t>Gotland</a:t>
            </a:r>
            <a:r>
              <a:rPr lang="tr-TR" dirty="0" smtClean="0"/>
              <a:t> adaları ile </a:t>
            </a:r>
            <a:r>
              <a:rPr lang="tr-TR" dirty="0" err="1" smtClean="0"/>
              <a:t>Bornholm</a:t>
            </a:r>
            <a:r>
              <a:rPr lang="tr-TR" dirty="0" smtClean="0"/>
              <a:t> adaları.</a:t>
            </a:r>
            <a:endParaRPr lang="tr-TR" dirty="0"/>
          </a:p>
        </p:txBody>
      </p:sp>
    </p:spTree>
    <p:extLst>
      <p:ext uri="{BB962C8B-B14F-4D97-AF65-F5344CB8AC3E}">
        <p14:creationId xmlns:p14="http://schemas.microsoft.com/office/powerpoint/2010/main" val="264813103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713</Words>
  <Application>Microsoft Office PowerPoint</Application>
  <PresentationFormat>Geniş ekran</PresentationFormat>
  <Paragraphs>12</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Roma İmparatorluğu’nun Değişen Barbar Algısı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İmparatorluğu’nun Değişen Barbar Algısı</dc:title>
  <dc:creator>Mert</dc:creator>
  <cp:lastModifiedBy>Mert</cp:lastModifiedBy>
  <cp:revision>1</cp:revision>
  <dcterms:created xsi:type="dcterms:W3CDTF">2018-01-29T12:46:38Z</dcterms:created>
  <dcterms:modified xsi:type="dcterms:W3CDTF">2018-01-29T12:54:30Z</dcterms:modified>
</cp:coreProperties>
</file>