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03.05.2021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23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03.05.2021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528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03.05.2021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373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03.05.2021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815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03.05.2021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39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03.05.2021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608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03.05.2021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38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03.05.2021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33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03.05.2021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305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416A291-F618-4D26-ADCA-1131F5706C58}" type="datetimeFigureOut">
              <a:rPr lang="tr-TR" smtClean="0"/>
              <a:t>03.05.2021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831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03.05.2021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36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16A291-F618-4D26-ADCA-1131F5706C58}" type="datetimeFigureOut">
              <a:rPr lang="tr-TR" smtClean="0"/>
              <a:t>03.05.2021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19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Siyaset Bilimi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2. Hafta: </a:t>
            </a:r>
            <a:r>
              <a:rPr lang="tr-TR" sz="4000" dirty="0" err="1" smtClean="0"/>
              <a:t>Sİyaset</a:t>
            </a:r>
            <a:r>
              <a:rPr lang="tr-TR" sz="4000" dirty="0" smtClean="0"/>
              <a:t> </a:t>
            </a:r>
            <a:r>
              <a:rPr lang="tr-TR" sz="4000" dirty="0" err="1" smtClean="0"/>
              <a:t>KavramInIn</a:t>
            </a:r>
            <a:r>
              <a:rPr lang="tr-TR" sz="4000" dirty="0" smtClean="0"/>
              <a:t> </a:t>
            </a:r>
            <a:r>
              <a:rPr lang="tr-TR" sz="4000" dirty="0" err="1" smtClean="0"/>
              <a:t>TanImI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322618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Kölecilik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Siyaset işbölümüne konu olarak özerk bir alan biçimini alıyor – ilk devletler ortaya çıkıyor.</a:t>
            </a:r>
          </a:p>
          <a:p>
            <a:r>
              <a:rPr lang="tr-TR" dirty="0" smtClean="0"/>
              <a:t>Sınıflı toplumlarda yönetim bir sorun olarak </a:t>
            </a:r>
            <a:r>
              <a:rPr lang="tr-TR" dirty="0" err="1" smtClean="0"/>
              <a:t>başgösteriyor</a:t>
            </a:r>
            <a:r>
              <a:rPr lang="tr-TR" dirty="0" smtClean="0"/>
              <a:t>. </a:t>
            </a:r>
          </a:p>
          <a:p>
            <a:r>
              <a:rPr lang="tr-TR" dirty="0" smtClean="0"/>
              <a:t>Üretkenlik servet birikimi sağlanabilecek aşamaya geliyor.</a:t>
            </a:r>
          </a:p>
          <a:p>
            <a:r>
              <a:rPr lang="tr-TR" dirty="0" smtClean="0"/>
              <a:t>Boş zamanın artması ve düşünsel araçlardaki gelişmeyle beraber </a:t>
            </a:r>
            <a:r>
              <a:rPr lang="tr-TR" i="1" dirty="0" smtClean="0"/>
              <a:t>uygarlık </a:t>
            </a:r>
            <a:r>
              <a:rPr lang="tr-TR" dirty="0" smtClean="0"/>
              <a:t>aşamasına geçiliyor.</a:t>
            </a:r>
          </a:p>
          <a:p>
            <a:r>
              <a:rPr lang="tr-TR" dirty="0" smtClean="0"/>
              <a:t>Toplumsal işbölümü çeşitleniyor; uzmanlaşma artıyor; zanaatkârlık, ticaret gibi yeni uğraşlar ortaya çıkıyor.</a:t>
            </a:r>
          </a:p>
          <a:p>
            <a:r>
              <a:rPr lang="tr-TR" dirty="0" smtClean="0"/>
              <a:t>Sınıf ayrımı köleler ve köle sahipleri biçiminde keskinleşiyor.</a:t>
            </a:r>
          </a:p>
          <a:p>
            <a:r>
              <a:rPr lang="tr-TR" dirty="0" smtClean="0"/>
              <a:t>Temel siyasal etkinlik biçimi savaş; siyasetin işlevi köle emeğinin denetimi.</a:t>
            </a:r>
          </a:p>
          <a:p>
            <a:r>
              <a:rPr lang="tr-TR" dirty="0" smtClean="0"/>
              <a:t>Devletin topluma üstünlüğü: siyaset, yöneticilerin çıkarlarını kollayan etkinlikleri de kapsıyor.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2347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Feodalizm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Üretim ilişkileri: Beyler tarafından korunan serflerin yürüttüğü tarımsal üretime dayanan bir düzen – hükümdardan serfe uzanan zincirleme bir kulluk.</a:t>
            </a:r>
          </a:p>
          <a:p>
            <a:r>
              <a:rPr lang="tr-TR" dirty="0" smtClean="0"/>
              <a:t>Temel siyasal etkinlikler savunma, asayiş, adalet.</a:t>
            </a:r>
          </a:p>
          <a:p>
            <a:r>
              <a:rPr lang="tr-TR" dirty="0" smtClean="0"/>
              <a:t>Ticaretin gerilemesiyle siyasetin pazar ilişkilerini biçimlendirme rolü azaldı.</a:t>
            </a:r>
          </a:p>
          <a:p>
            <a:r>
              <a:rPr lang="tr-TR" dirty="0" smtClean="0"/>
              <a:t>Temel düzenleyici ideolojik form: din.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472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Kapitalizm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Pazar ekonomisinin canlanmasıyla </a:t>
            </a:r>
            <a:r>
              <a:rPr lang="tr-TR" dirty="0" err="1" smtClean="0"/>
              <a:t>emekgücünün</a:t>
            </a:r>
            <a:r>
              <a:rPr lang="tr-TR" dirty="0" smtClean="0"/>
              <a:t> meta formunu alması: </a:t>
            </a:r>
            <a:r>
              <a:rPr lang="tr-TR" i="1" dirty="0" smtClean="0"/>
              <a:t>serbestçe</a:t>
            </a:r>
            <a:r>
              <a:rPr lang="tr-TR" dirty="0" smtClean="0"/>
              <a:t> satılan bir mala dönüşmesi.</a:t>
            </a:r>
          </a:p>
          <a:p>
            <a:r>
              <a:rPr lang="tr-TR" dirty="0" smtClean="0"/>
              <a:t>Kapitalizmin önkoşulu </a:t>
            </a:r>
            <a:r>
              <a:rPr lang="tr-TR" i="1" dirty="0" smtClean="0"/>
              <a:t>ilkel birikim</a:t>
            </a:r>
            <a:r>
              <a:rPr lang="tr-TR" dirty="0" smtClean="0"/>
              <a:t>: Çalışanların üretim araçlarından tamamen koparılması, üretim araçlarının ve paranın, azınlığın elinde toplanması.</a:t>
            </a:r>
          </a:p>
          <a:p>
            <a:r>
              <a:rPr lang="tr-TR" dirty="0" smtClean="0"/>
              <a:t>Siyasetin yeni işlevleri: Ulusal ve küresel pazarların yaratılıp korunması, işgücünün eğitilmesi ve denetim altında tutulması.</a:t>
            </a:r>
          </a:p>
          <a:p>
            <a:r>
              <a:rPr lang="tr-TR" dirty="0" smtClean="0"/>
              <a:t>Proleterleşme: Emeğini satmaktan başka geçinme yolu olmayan yığınlar.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3147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Devlet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tr-TR" sz="2100" dirty="0"/>
              <a:t>Mülk sahibi olanla olmayan arasındaki çelişki üzerine kurulmuş sınıflı toplumlarda, bu çelişkiyi bastırmak için devletin egemen olması gerekir</a:t>
            </a:r>
            <a:r>
              <a:rPr lang="tr-TR" sz="2100" dirty="0" smtClean="0"/>
              <a:t>.</a:t>
            </a:r>
            <a:endParaRPr lang="tr-TR" dirty="0"/>
          </a:p>
          <a:p>
            <a:pPr lvl="2"/>
            <a:r>
              <a:rPr lang="tr-TR" dirty="0" smtClean="0"/>
              <a:t>Devlet yönetilenlerin birlik olmasını engeller, yönetenlerin birliğini korur.</a:t>
            </a:r>
          </a:p>
          <a:p>
            <a:pPr lvl="2"/>
            <a:r>
              <a:rPr lang="tr-TR" dirty="0" smtClean="0"/>
              <a:t>Kendi ideolojik üstünlüğünü destekler.</a:t>
            </a:r>
          </a:p>
          <a:p>
            <a:pPr lvl="2"/>
            <a:r>
              <a:rPr lang="tr-TR" dirty="0" smtClean="0"/>
              <a:t>Yargı ve zor kullanımındaki üstünlüğünü korur.</a:t>
            </a:r>
          </a:p>
          <a:p>
            <a:pPr lvl="2"/>
            <a:r>
              <a:rPr lang="tr-TR" dirty="0" smtClean="0"/>
              <a:t>Vergilendirme yoluyla gelir ve hizmet akışı sağlar.</a:t>
            </a:r>
          </a:p>
          <a:p>
            <a:r>
              <a:rPr lang="tr-TR" dirty="0" smtClean="0"/>
              <a:t>Sınıfsal boyut: Siyaset farklı egemen sınıflara ve egemen sınıfın farklı katmanlarına bir arada hizmet etmek zorunda – siyasetin </a:t>
            </a:r>
            <a:r>
              <a:rPr lang="tr-TR" i="1" dirty="0" smtClean="0"/>
              <a:t>çelişkili </a:t>
            </a:r>
            <a:r>
              <a:rPr lang="tr-TR" dirty="0" smtClean="0"/>
              <a:t>yapısı bu çıkar çatışmalarından doğuyor.</a:t>
            </a:r>
          </a:p>
          <a:p>
            <a:r>
              <a:rPr lang="tr-TR" dirty="0" smtClean="0"/>
              <a:t>Siyasal sistem: Devletin toplumla kurduğu ilişkiler bütünü</a:t>
            </a:r>
          </a:p>
          <a:p>
            <a:r>
              <a:rPr lang="tr-TR" dirty="0" smtClean="0"/>
              <a:t>Siyasal düzen: Toplumun yapısal biçim ve niteliklerinin devlete ve </a:t>
            </a:r>
            <a:r>
              <a:rPr lang="tr-TR" i="1" dirty="0" smtClean="0"/>
              <a:t>siyasete etkisiyle</a:t>
            </a:r>
            <a:r>
              <a:rPr lang="tr-TR" dirty="0" smtClean="0"/>
              <a:t> oluşan bütünlük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0625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Siyaset Bilimi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Toplumsal </a:t>
            </a:r>
            <a:r>
              <a:rPr lang="tr-TR" sz="2800" dirty="0" err="1" smtClean="0"/>
              <a:t>SInIflar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5604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Sınıf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Farklı sosyal bilim disiplinlerinin çerçevesinden tanımlanabilecek bir kavram</a:t>
            </a:r>
          </a:p>
          <a:p>
            <a:endParaRPr lang="tr-TR" dirty="0"/>
          </a:p>
          <a:p>
            <a:r>
              <a:rPr lang="tr-TR" dirty="0" smtClean="0"/>
              <a:t>İktisat açısından</a:t>
            </a:r>
            <a:r>
              <a:rPr lang="tr-TR" i="1" dirty="0" smtClean="0"/>
              <a:t> bölüşüm </a:t>
            </a:r>
            <a:r>
              <a:rPr lang="tr-TR" dirty="0" smtClean="0"/>
              <a:t>meselesiyle bağlantılı: Sınıflar arası bir paylaşım süreci – hangi gruplar hangi birikimden nasıl pay alıyor?</a:t>
            </a:r>
          </a:p>
          <a:p>
            <a:endParaRPr lang="tr-TR" dirty="0"/>
          </a:p>
          <a:p>
            <a:r>
              <a:rPr lang="tr-TR" dirty="0" smtClean="0"/>
              <a:t>Pay alan gruplar sınıfları, bölüşüm de </a:t>
            </a:r>
            <a:r>
              <a:rPr lang="tr-TR" i="1" dirty="0" smtClean="0"/>
              <a:t>sınıflar arası karşıtlıkları </a:t>
            </a:r>
            <a:r>
              <a:rPr lang="tr-TR" dirty="0" smtClean="0"/>
              <a:t>tanımlar.</a:t>
            </a:r>
          </a:p>
          <a:p>
            <a:endParaRPr lang="tr-TR" dirty="0"/>
          </a:p>
          <a:p>
            <a:r>
              <a:rPr lang="tr-TR" dirty="0" smtClean="0"/>
              <a:t>Siyasal iktisat geleneğinde toplumsal sınıflar </a:t>
            </a:r>
            <a:r>
              <a:rPr lang="tr-TR" i="1" dirty="0" smtClean="0"/>
              <a:t>ilişkiseldir</a:t>
            </a:r>
            <a:r>
              <a:rPr lang="tr-TR" dirty="0" smtClean="0"/>
              <a:t> – karşıt konumları yansıtan ikiliklere dayanır.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379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van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Klasik siyasal iktisat ve Marksist siyasal iktisat</a:t>
            </a:r>
            <a:endParaRPr lang="tr-TR" dirty="0"/>
          </a:p>
        </p:txBody>
      </p:sp>
      <p:sp>
        <p:nvSpPr>
          <p:cNvPr id="15" name="İçerik Yer Tutucusu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David </a:t>
            </a:r>
            <a:r>
              <a:rPr lang="tr-TR" dirty="0" err="1" smtClean="0"/>
              <a:t>Ricardo</a:t>
            </a:r>
            <a:r>
              <a:rPr lang="tr-TR" dirty="0" smtClean="0"/>
              <a:t> (1772 – 1823)</a:t>
            </a:r>
          </a:p>
          <a:p>
            <a:endParaRPr lang="tr-TR" dirty="0"/>
          </a:p>
        </p:txBody>
      </p:sp>
      <p:sp>
        <p:nvSpPr>
          <p:cNvPr id="12" name="İçerik Yer Tutucusu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Karl </a:t>
            </a:r>
            <a:r>
              <a:rPr lang="tr-TR" dirty="0" err="1" smtClean="0"/>
              <a:t>Marx</a:t>
            </a:r>
            <a:r>
              <a:rPr lang="tr-TR" dirty="0" smtClean="0"/>
              <a:t> (1818 - 1883)</a:t>
            </a:r>
          </a:p>
          <a:p>
            <a:endParaRPr lang="tr-TR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84" y="2440144"/>
            <a:ext cx="3179806" cy="3838318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881" y="2440144"/>
            <a:ext cx="3447020" cy="383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Sınıflar ve üretim ilişkileri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 smtClean="0"/>
              <a:t>Üretim ilişkileri</a:t>
            </a:r>
            <a:r>
              <a:rPr lang="tr-TR" dirty="0" smtClean="0"/>
              <a:t>, dolaysız üreticilerin ürettiği artığa el koyma biçimleri ve mekanizmalarını oluşturan ilişkilerdir.</a:t>
            </a:r>
          </a:p>
          <a:p>
            <a:endParaRPr lang="tr-TR" dirty="0"/>
          </a:p>
          <a:p>
            <a:r>
              <a:rPr lang="tr-TR" dirty="0" smtClean="0"/>
              <a:t>Farklı mülkiyet ve egemenlik biçimleri: sınıflar basitçe üretim araçlarına kimin sahip olduğuna göre belirlenmez, başka ölçütler de vardır.</a:t>
            </a:r>
          </a:p>
          <a:p>
            <a:pPr lvl="1"/>
            <a:r>
              <a:rPr lang="tr-TR" dirty="0" smtClean="0"/>
              <a:t>Hukuki egemenlik: Üretici hukuksal açıdan üretim araçlarına sahip mi?</a:t>
            </a:r>
          </a:p>
          <a:p>
            <a:pPr lvl="1"/>
            <a:r>
              <a:rPr lang="tr-TR" dirty="0" smtClean="0"/>
              <a:t>Piyasa: Üretilen artığa özgür iradeyle dahil olunan bir piyasa süreciyle mi </a:t>
            </a:r>
            <a:r>
              <a:rPr lang="tr-TR" dirty="0"/>
              <a:t>e</a:t>
            </a:r>
            <a:r>
              <a:rPr lang="tr-TR" dirty="0" smtClean="0"/>
              <a:t>l konulmakta, yoksa piyasa dışı siyasi, askerî, vs. bir güç zorla mı el koymakta?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59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Köleci üretim ilişkisi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Köle (dolaysız üretici) üretim araçlarına hukuken sahip değil, kendisi bir mal ve üretim aracı</a:t>
            </a:r>
          </a:p>
          <a:p>
            <a:endParaRPr lang="tr-TR" dirty="0" smtClean="0"/>
          </a:p>
          <a:p>
            <a:r>
              <a:rPr lang="tr-TR" dirty="0" smtClean="0"/>
              <a:t>Kölenin artı emeğine köle sahibi hukukun tanıdığı yetkiyle (hukuki zorla) el koymakta</a:t>
            </a:r>
          </a:p>
          <a:p>
            <a:endParaRPr lang="tr-TR" dirty="0" smtClean="0"/>
          </a:p>
          <a:p>
            <a:r>
              <a:rPr lang="tr-TR" dirty="0" smtClean="0"/>
              <a:t>Bu bölüşüm ilişkisinin temel sınıfları </a:t>
            </a:r>
            <a:r>
              <a:rPr lang="tr-TR" i="1" dirty="0" smtClean="0"/>
              <a:t>köle</a:t>
            </a:r>
            <a:r>
              <a:rPr lang="tr-TR" dirty="0" smtClean="0"/>
              <a:t> ve </a:t>
            </a:r>
            <a:r>
              <a:rPr lang="tr-TR" i="1" dirty="0" smtClean="0"/>
              <a:t>köle sahibi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921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Feodal üretim ilişkisi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Köylünün (dolaysız üreticinin) kısmi bir hukuki egemenliği vardır: toprak üzerinde </a:t>
            </a:r>
            <a:r>
              <a:rPr lang="tr-TR" i="1" dirty="0" smtClean="0"/>
              <a:t>zilyetlik</a:t>
            </a:r>
            <a:r>
              <a:rPr lang="tr-TR" dirty="0" smtClean="0"/>
              <a:t>, toprağı işleme aletleri üzerinde</a:t>
            </a:r>
            <a:r>
              <a:rPr lang="tr-TR" i="1" dirty="0" smtClean="0"/>
              <a:t> mülkiyet </a:t>
            </a:r>
            <a:r>
              <a:rPr lang="tr-TR" dirty="0" smtClean="0"/>
              <a:t>hakkına sahiptir.  Toprağın mülkiyeti ise senyöre aittir.</a:t>
            </a:r>
          </a:p>
          <a:p>
            <a:endParaRPr lang="tr-TR" dirty="0" smtClean="0"/>
          </a:p>
          <a:p>
            <a:r>
              <a:rPr lang="tr-TR" dirty="0" smtClean="0"/>
              <a:t>Senyör, serfin toprak üstündeki artı-emeğine piyasa dışı zor aracılığıyla el koyar.</a:t>
            </a:r>
          </a:p>
          <a:p>
            <a:endParaRPr lang="tr-TR" dirty="0" smtClean="0"/>
          </a:p>
          <a:p>
            <a:r>
              <a:rPr lang="tr-TR" dirty="0" smtClean="0"/>
              <a:t>Temel sınıflar serf ve senyördür.</a:t>
            </a:r>
          </a:p>
          <a:p>
            <a:endParaRPr lang="tr-TR" dirty="0" smtClean="0"/>
          </a:p>
          <a:p>
            <a:r>
              <a:rPr lang="tr-TR" dirty="0" smtClean="0"/>
              <a:t>Temel sömürü kategorileri para veya rant şeklinde artı-ürün veya angarya biçiminde artı-emektir.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77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Sözcük anlamları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Köken: </a:t>
            </a:r>
            <a:r>
              <a:rPr lang="tr-TR" i="1" dirty="0" smtClean="0"/>
              <a:t>seyislik</a:t>
            </a:r>
          </a:p>
          <a:p>
            <a:r>
              <a:rPr lang="tr-TR" dirty="0" smtClean="0"/>
              <a:t>Tanımlar: </a:t>
            </a:r>
          </a:p>
          <a:p>
            <a:pPr lvl="1"/>
            <a:r>
              <a:rPr lang="tr-TR" dirty="0" smtClean="0"/>
              <a:t>Ülke yönetimi</a:t>
            </a:r>
          </a:p>
          <a:p>
            <a:pPr lvl="1"/>
            <a:r>
              <a:rPr lang="tr-TR" dirty="0" smtClean="0"/>
              <a:t>Politika</a:t>
            </a:r>
          </a:p>
          <a:p>
            <a:pPr lvl="1"/>
            <a:r>
              <a:rPr lang="tr-TR" dirty="0" smtClean="0"/>
              <a:t>Ceza</a:t>
            </a:r>
          </a:p>
          <a:p>
            <a:pPr lvl="1"/>
            <a:r>
              <a:rPr lang="tr-TR" dirty="0" smtClean="0"/>
              <a:t>Diplomatlık</a:t>
            </a:r>
            <a:endParaRPr lang="tr-TR" dirty="0"/>
          </a:p>
          <a:p>
            <a:r>
              <a:rPr lang="tr-TR" dirty="0" smtClean="0"/>
              <a:t>Karmaşık ve çelişik bir olguya işaret eden bir </a:t>
            </a:r>
            <a:r>
              <a:rPr lang="tr-TR" i="1" dirty="0" smtClean="0"/>
              <a:t>kavram</a:t>
            </a:r>
          </a:p>
          <a:p>
            <a:pPr lvl="1"/>
            <a:endParaRPr lang="tr-TR" dirty="0"/>
          </a:p>
          <a:p>
            <a:pPr lvl="1"/>
            <a:endParaRPr lang="tr-TR" dirty="0" smtClean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5498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Asya tipi üretim ilişkisi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Feodalizmin merkeziyetçi bir türü</a:t>
            </a:r>
          </a:p>
          <a:p>
            <a:endParaRPr lang="tr-TR" dirty="0" smtClean="0"/>
          </a:p>
          <a:p>
            <a:r>
              <a:rPr lang="tr-TR" dirty="0" smtClean="0"/>
              <a:t>Köylünün egemenlik biçimi aynı; ancak artığa el koyan egemen sınıf, merkezi bir yönetim biçiminde örgütlenmiştir.</a:t>
            </a:r>
          </a:p>
          <a:p>
            <a:endParaRPr lang="tr-TR" dirty="0" smtClean="0"/>
          </a:p>
          <a:p>
            <a:r>
              <a:rPr lang="tr-TR" dirty="0" smtClean="0"/>
              <a:t>Aynı piyasa dışı el koyma mekanizmaları işlemektedir</a:t>
            </a:r>
          </a:p>
          <a:p>
            <a:endParaRPr lang="tr-TR" dirty="0" smtClean="0"/>
          </a:p>
          <a:p>
            <a:r>
              <a:rPr lang="tr-TR" dirty="0" smtClean="0"/>
              <a:t>Temel sınıflarda senyörün yerini </a:t>
            </a:r>
            <a:r>
              <a:rPr lang="tr-TR" i="1" dirty="0" smtClean="0"/>
              <a:t>devlet sınıfı, bürokratik aristokrasi, merkezi feodalite</a:t>
            </a:r>
            <a:r>
              <a:rPr lang="tr-TR" dirty="0" smtClean="0"/>
              <a:t> olarak adlandırılabilecek bir kesim almıştır.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894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Küçük meta üreticiliği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Köylü üretim araçlarının (toprağın ve aletlerin) mülkiyetine sahiptir </a:t>
            </a:r>
          </a:p>
          <a:p>
            <a:endParaRPr lang="tr-TR" dirty="0" smtClean="0"/>
          </a:p>
          <a:p>
            <a:r>
              <a:rPr lang="tr-TR" dirty="0" smtClean="0"/>
              <a:t>Piyasa sürecinde üretici ile tüketici arasında aracı bir konum oluşur: tüccar unsuru</a:t>
            </a:r>
          </a:p>
          <a:p>
            <a:endParaRPr lang="tr-TR" dirty="0" smtClean="0"/>
          </a:p>
          <a:p>
            <a:r>
              <a:rPr lang="tr-TR" dirty="0" smtClean="0"/>
              <a:t>Üretimin ürünü piyasaya sürmeden önce finanse edilmesi ihtiyacı, artığa doğrudan el koyan tefeci (nakdî) sermayeyi oluşturur.</a:t>
            </a:r>
          </a:p>
          <a:p>
            <a:endParaRPr lang="tr-TR" dirty="0"/>
          </a:p>
          <a:p>
            <a:r>
              <a:rPr lang="tr-TR" dirty="0" smtClean="0"/>
              <a:t>Temel sınıflar köylü/zanaatkâr ve tüccar (ticaret sermayesi)/tefeci (para sermayesi)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38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Kapitalist üretim ilişkisi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Dolaysız üreticiler üretim araçlarının mülkiyetine sahip değiller: emek gücünü meta olarak satmak mecburiyetindeler – </a:t>
            </a:r>
            <a:r>
              <a:rPr lang="tr-TR" dirty="0" err="1" smtClean="0"/>
              <a:t>işçileşme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Temel bölüşüm kategorileri artı değer (kâr) ve işgücünün değeri (ücret)</a:t>
            </a:r>
          </a:p>
          <a:p>
            <a:endParaRPr lang="tr-TR" dirty="0" smtClean="0"/>
          </a:p>
          <a:p>
            <a:r>
              <a:rPr lang="tr-TR" dirty="0" smtClean="0"/>
              <a:t>Artığa el konmasını sağlayan mekanizma </a:t>
            </a:r>
            <a:r>
              <a:rPr lang="tr-TR" i="1" dirty="0" smtClean="0"/>
              <a:t>piyasa: </a:t>
            </a:r>
            <a:r>
              <a:rPr lang="tr-TR" dirty="0" smtClean="0"/>
              <a:t>Piyasa dışı bir zor yok</a:t>
            </a:r>
          </a:p>
          <a:p>
            <a:endParaRPr lang="tr-TR" dirty="0" smtClean="0"/>
          </a:p>
          <a:p>
            <a:r>
              <a:rPr lang="tr-TR" dirty="0" smtClean="0"/>
              <a:t>Temel sınıflar </a:t>
            </a:r>
            <a:r>
              <a:rPr lang="tr-TR" i="1" dirty="0" smtClean="0"/>
              <a:t>kapitalistler</a:t>
            </a:r>
            <a:r>
              <a:rPr lang="tr-TR" dirty="0" smtClean="0"/>
              <a:t> ve </a:t>
            </a:r>
            <a:r>
              <a:rPr lang="tr-TR" i="1" dirty="0" smtClean="0"/>
              <a:t>işçiler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267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Toplumsal tabakalar ve alt-gruplar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 toplumda farklı üretim biçimleri ve ilişkileri aynı anda birbirine eklemlenerek varlığını sürdürebilir – hukuk ve siyaset gibi </a:t>
            </a:r>
            <a:r>
              <a:rPr lang="tr-TR" dirty="0" err="1" smtClean="0"/>
              <a:t>üstyapısal</a:t>
            </a:r>
            <a:r>
              <a:rPr lang="tr-TR" dirty="0" smtClean="0"/>
              <a:t> kurumlar egemen üretim biçimiyle ve egemen sınıfla uzlaşı halinde olmalıdır</a:t>
            </a:r>
          </a:p>
          <a:p>
            <a:endParaRPr lang="tr-TR" dirty="0" smtClean="0"/>
          </a:p>
          <a:p>
            <a:r>
              <a:rPr lang="tr-TR" dirty="0" smtClean="0"/>
              <a:t>Temel bölüşüm ilişkilerinden doğan sınıflar ikincil bölüşüm ilişkilerine göre (artığın nasıl paylaşıldığına veya gruplar arası kaynak aktarımlarına göre) alt tabakalara ayrılabilir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83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Kapitalizmde toplumsal tabakalar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Sermayenin ayrışması</a:t>
            </a:r>
          </a:p>
          <a:p>
            <a:pPr lvl="1"/>
            <a:r>
              <a:rPr lang="tr-TR" dirty="0" smtClean="0"/>
              <a:t>Sanayi</a:t>
            </a:r>
          </a:p>
          <a:p>
            <a:pPr lvl="1"/>
            <a:r>
              <a:rPr lang="tr-TR" dirty="0" smtClean="0"/>
              <a:t>Ticari</a:t>
            </a:r>
          </a:p>
          <a:p>
            <a:pPr lvl="1"/>
            <a:r>
              <a:rPr lang="tr-TR" dirty="0" smtClean="0"/>
              <a:t>Finans</a:t>
            </a:r>
          </a:p>
          <a:p>
            <a:pPr lvl="1"/>
            <a:r>
              <a:rPr lang="tr-TR" dirty="0" smtClean="0"/>
              <a:t>Toprak sahipleri</a:t>
            </a:r>
          </a:p>
          <a:p>
            <a:pPr lvl="1"/>
            <a:endParaRPr lang="tr-TR" dirty="0" smtClean="0"/>
          </a:p>
          <a:p>
            <a:r>
              <a:rPr lang="tr-TR" dirty="0" smtClean="0"/>
              <a:t>Kamu sektörü – devletin işveren olduğu sektörler</a:t>
            </a:r>
          </a:p>
          <a:p>
            <a:pPr lvl="1"/>
            <a:r>
              <a:rPr lang="tr-TR" dirty="0" smtClean="0"/>
              <a:t>Üretken (değer yaratımına katkıda bulunan) gruplar – </a:t>
            </a:r>
            <a:r>
              <a:rPr lang="tr-TR" u="sng" dirty="0" err="1" smtClean="0"/>
              <a:t>örn</a:t>
            </a:r>
            <a:r>
              <a:rPr lang="tr-TR" u="sng" dirty="0" smtClean="0"/>
              <a:t>. hekimler ve öğretmenler</a:t>
            </a:r>
          </a:p>
          <a:p>
            <a:pPr lvl="1"/>
            <a:r>
              <a:rPr lang="tr-TR" dirty="0" smtClean="0"/>
              <a:t>Üretken olmayan (yaratılan değerden kaynak aktarılan) gruplar – güvenlik personeli, kolluk kuvvetleri</a:t>
            </a:r>
          </a:p>
          <a:p>
            <a:pPr lvl="1"/>
            <a:endParaRPr lang="tr-TR" dirty="0" smtClean="0"/>
          </a:p>
          <a:p>
            <a:r>
              <a:rPr lang="tr-TR" dirty="0" smtClean="0"/>
              <a:t>Bağımsız profesyonel gruplar – eğitimle kazandıkları becerileri karşılığında ücret alanlar </a:t>
            </a:r>
          </a:p>
          <a:p>
            <a:pPr lvl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6806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Küçük burjuvazi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Üretim araçlarının sahibi olan ve geçimini bu araçlarla kendi emeğini harcayarak sağlayanlar – köylü, zanaatkâr, profesyonel</a:t>
            </a:r>
          </a:p>
          <a:p>
            <a:endParaRPr lang="tr-TR" dirty="0" smtClean="0"/>
          </a:p>
          <a:p>
            <a:r>
              <a:rPr lang="tr-TR" dirty="0" smtClean="0"/>
              <a:t>Sınıf mücadelesi açısından kaygan bir konum</a:t>
            </a:r>
          </a:p>
          <a:p>
            <a:endParaRPr lang="tr-TR" dirty="0" smtClean="0"/>
          </a:p>
          <a:p>
            <a:r>
              <a:rPr lang="tr-TR" dirty="0" smtClean="0"/>
              <a:t>Grup içi farklılıklar: küçük üreticiler vs. profesyonel gruplar</a:t>
            </a:r>
          </a:p>
          <a:p>
            <a:endParaRPr lang="tr-TR" dirty="0"/>
          </a:p>
          <a:p>
            <a:r>
              <a:rPr lang="tr-TR" dirty="0" smtClean="0"/>
              <a:t>Orta sınıflar – bağımsız profesyoneller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01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Güncel </a:t>
            </a:r>
            <a:r>
              <a:rPr lang="tr-TR" dirty="0" err="1" smtClean="0"/>
              <a:t>tabakalaşma</a:t>
            </a:r>
            <a:r>
              <a:rPr lang="tr-TR" dirty="0" smtClean="0"/>
              <a:t> kavrayışları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Bölüşümün gelir dağılımı gibi tanımlanmasıyla gelir sıralaması olarak kavramsallaştırılan sınıf: gelir dilimine göre alt-orta-üst</a:t>
            </a:r>
          </a:p>
          <a:p>
            <a:endParaRPr lang="tr-TR" dirty="0" smtClean="0"/>
          </a:p>
          <a:p>
            <a:r>
              <a:rPr lang="tr-TR" dirty="0" smtClean="0"/>
              <a:t>Sınıf karşıtlıklarının göz ardı edilmesi: ilişkisel sınıf anlayışından kopuş</a:t>
            </a:r>
          </a:p>
          <a:p>
            <a:endParaRPr lang="tr-TR" dirty="0" smtClean="0"/>
          </a:p>
          <a:p>
            <a:r>
              <a:rPr lang="tr-TR" dirty="0" smtClean="0"/>
              <a:t>Sınıf mücadelesi yerine eşitsiz dağılımın hafifletilmesi hedefi</a:t>
            </a:r>
          </a:p>
          <a:p>
            <a:endParaRPr lang="tr-TR" dirty="0" smtClean="0"/>
          </a:p>
          <a:p>
            <a:r>
              <a:rPr lang="tr-TR" dirty="0" smtClean="0"/>
              <a:t>Kaynak aktarımları yoluyla yoksullukla mücadele</a:t>
            </a:r>
          </a:p>
          <a:p>
            <a:endParaRPr lang="tr-TR" dirty="0" smtClean="0"/>
          </a:p>
          <a:p>
            <a:r>
              <a:rPr lang="tr-TR" dirty="0" smtClean="0"/>
              <a:t>Sömürü ilişkilerinin görmezden gelinmesi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33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Siyaset kavramının karmaşıklığı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İdeoloji alanındaki değişmelerin, toplumsal değişimlerden daha yavaş gerçekleşmesiyle anlamların birikmesi</a:t>
            </a:r>
          </a:p>
          <a:p>
            <a:endParaRPr lang="tr-TR" dirty="0"/>
          </a:p>
          <a:p>
            <a:r>
              <a:rPr lang="tr-TR" dirty="0" smtClean="0"/>
              <a:t>Farklı çıkarların perspektifine göre tanımlanması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177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Siyaset: üretim biçimi bağlamı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Siyaset, üretim dışında kalan, ancak üretimin sürdürülebilmesi ve geliştirilebilmesi için toplumsal çapta yürütülmesi zorunlu olan işlerin toplamıdır.</a:t>
            </a:r>
          </a:p>
          <a:p>
            <a:endParaRPr lang="tr-TR" dirty="0" smtClean="0"/>
          </a:p>
          <a:p>
            <a:pPr lvl="1"/>
            <a:r>
              <a:rPr lang="tr-TR" dirty="0" smtClean="0"/>
              <a:t>Üretim biçimindeki farklılaşmalar</a:t>
            </a:r>
          </a:p>
          <a:p>
            <a:pPr lvl="1"/>
            <a:r>
              <a:rPr lang="tr-TR" dirty="0" smtClean="0"/>
              <a:t>Toplumsal çıkarlarda ve bunlar adına yürütülen siyasal etkinliklerdeki farklılaşmalar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İnsanın ve insan topluluklarının şekillenmesi: elin ve beynin «alet yapabilecek» kadar gelişmesi</a:t>
            </a:r>
          </a:p>
          <a:p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75311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Üretim biçimi: üretim güçleri ve üretim ilişkileri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Üretim güçleri:</a:t>
            </a:r>
          </a:p>
          <a:p>
            <a:pPr lvl="1"/>
            <a:r>
              <a:rPr lang="tr-TR" dirty="0" smtClean="0"/>
              <a:t>İşgücü</a:t>
            </a:r>
          </a:p>
          <a:p>
            <a:pPr lvl="1"/>
            <a:r>
              <a:rPr lang="tr-TR" dirty="0" smtClean="0"/>
              <a:t>Üretim becerileri</a:t>
            </a:r>
          </a:p>
          <a:p>
            <a:pPr lvl="1"/>
            <a:r>
              <a:rPr lang="tr-TR" dirty="0" smtClean="0"/>
              <a:t>Teknik bilgi</a:t>
            </a:r>
          </a:p>
          <a:p>
            <a:pPr lvl="1"/>
            <a:r>
              <a:rPr lang="tr-TR" dirty="0" smtClean="0"/>
              <a:t>Teknik işbölümü</a:t>
            </a:r>
          </a:p>
          <a:p>
            <a:pPr lvl="1"/>
            <a:r>
              <a:rPr lang="tr-TR" dirty="0" smtClean="0"/>
              <a:t>Doğal kaynaklar</a:t>
            </a:r>
          </a:p>
          <a:p>
            <a:pPr lvl="1"/>
            <a:r>
              <a:rPr lang="tr-TR" dirty="0" smtClean="0"/>
              <a:t>Üretim araçları</a:t>
            </a:r>
          </a:p>
          <a:p>
            <a:pPr lvl="1"/>
            <a:r>
              <a:rPr lang="tr-TR" dirty="0" smtClean="0"/>
              <a:t>Ulaşım, taşıma ve iletişim araçları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1157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Üretim biçimi: üretim güçleri ve üretim ilişkileri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Üretim ilişkileri:</a:t>
            </a:r>
          </a:p>
          <a:p>
            <a:pPr lvl="1"/>
            <a:r>
              <a:rPr lang="tr-TR" dirty="0" smtClean="0"/>
              <a:t>Mülkiyet biçimleri</a:t>
            </a:r>
          </a:p>
          <a:p>
            <a:pPr lvl="1"/>
            <a:r>
              <a:rPr lang="tr-TR" dirty="0" smtClean="0"/>
              <a:t>İş ilişkileri</a:t>
            </a:r>
          </a:p>
          <a:p>
            <a:pPr lvl="1"/>
            <a:r>
              <a:rPr lang="tr-TR" dirty="0" smtClean="0"/>
              <a:t>Bölüşüm</a:t>
            </a:r>
          </a:p>
        </p:txBody>
      </p:sp>
    </p:spTree>
    <p:extLst>
      <p:ext uri="{BB962C8B-B14F-4D97-AF65-F5344CB8AC3E}">
        <p14:creationId xmlns:p14="http://schemas.microsoft.com/office/powerpoint/2010/main" val="3035344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Üretim biçimleri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Üretim güçlerindeki gelişmelere göre ortaya çıkan üretim biçimleri:</a:t>
            </a:r>
            <a:endParaRPr lang="tr-TR" dirty="0"/>
          </a:p>
          <a:p>
            <a:r>
              <a:rPr lang="tr-TR" dirty="0" smtClean="0"/>
              <a:t>Vahşilik</a:t>
            </a:r>
          </a:p>
          <a:p>
            <a:r>
              <a:rPr lang="tr-TR" dirty="0" smtClean="0"/>
              <a:t>Barbarlık</a:t>
            </a:r>
          </a:p>
          <a:p>
            <a:r>
              <a:rPr lang="tr-TR" dirty="0" smtClean="0"/>
              <a:t>Kölecilik</a:t>
            </a:r>
          </a:p>
          <a:p>
            <a:r>
              <a:rPr lang="tr-TR" dirty="0" smtClean="0"/>
              <a:t>Feodalizm</a:t>
            </a:r>
          </a:p>
          <a:p>
            <a:r>
              <a:rPr lang="tr-TR" dirty="0" smtClean="0"/>
              <a:t>Kapitalizm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231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Vahşilik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Yontma Taş Çağı (</a:t>
            </a:r>
            <a:r>
              <a:rPr lang="tr-TR" dirty="0" err="1" smtClean="0"/>
              <a:t>paleolitik</a:t>
            </a:r>
            <a:r>
              <a:rPr lang="tr-TR" dirty="0" smtClean="0"/>
              <a:t>)</a:t>
            </a:r>
          </a:p>
          <a:p>
            <a:r>
              <a:rPr lang="tr-TR" dirty="0" smtClean="0"/>
              <a:t>Üretim güçleri: toplayıcılık, avcılık, yontma, ateş yakma vs. şeklinde harcanan </a:t>
            </a:r>
            <a:r>
              <a:rPr lang="tr-TR" dirty="0" err="1" smtClean="0"/>
              <a:t>emekgücü</a:t>
            </a:r>
            <a:r>
              <a:rPr lang="tr-TR" dirty="0" smtClean="0"/>
              <a:t>.</a:t>
            </a:r>
          </a:p>
          <a:p>
            <a:r>
              <a:rPr lang="tr-TR" dirty="0" smtClean="0"/>
              <a:t>Üretim araçları ve nesneleri: Taştan, kemikten, ağaçtan, deriden vs. yapılan aletler ve kökler, meyveler, av hayvanları, postlar vs.</a:t>
            </a:r>
          </a:p>
          <a:p>
            <a:r>
              <a:rPr lang="tr-TR" dirty="0" smtClean="0"/>
              <a:t>Üretim ilişkileri: Özel mülkiyetin bulunmadığı, üretim araç ve nesnelerinin herkese ait olduğu bir ortak yaşam.</a:t>
            </a:r>
          </a:p>
          <a:p>
            <a:r>
              <a:rPr lang="tr-TR" dirty="0" smtClean="0"/>
              <a:t>Siyasetin niteliği ve işlevi: Küme kendi içinde barışçıl, aynı doğal araç ve nesnelerin peşindeki başka kümelere karşı savunmacı.  Temel işlev yeni kaynaklar arayışında göç, ancak işbölümü olmadığı için karar içermeyen kendiliğinden bir süreç.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9762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Barbarlık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Cilalı Taş Çağı (neolitik)</a:t>
            </a:r>
          </a:p>
          <a:p>
            <a:r>
              <a:rPr lang="tr-TR" dirty="0" smtClean="0"/>
              <a:t>Üretim güçleri: Tarım devrimiyle beraber bilinçli üretim ve evcilleştirme</a:t>
            </a:r>
          </a:p>
          <a:p>
            <a:r>
              <a:rPr lang="tr-TR" dirty="0" smtClean="0"/>
              <a:t>Üretim ilişkileri: Ev içi / ev dışı ve tarımcılık / hayvancılık gibi işbölümlerinin ortaya çıkışı</a:t>
            </a:r>
          </a:p>
          <a:p>
            <a:r>
              <a:rPr lang="tr-TR" dirty="0" smtClean="0"/>
              <a:t>Zenginliğin artması ve özel mülkiyet, sınıflı toplumu doğuruyor – </a:t>
            </a:r>
            <a:r>
              <a:rPr lang="tr-TR" i="1" dirty="0" smtClean="0"/>
              <a:t>sömürü</a:t>
            </a:r>
            <a:r>
              <a:rPr lang="tr-TR" dirty="0" smtClean="0"/>
              <a:t> olgusu ortaya çıkıyor.</a:t>
            </a:r>
          </a:p>
          <a:p>
            <a:r>
              <a:rPr lang="tr-TR" dirty="0" smtClean="0"/>
              <a:t>Siyasetin niteliği ve işlevi: Nüfusun ve servetin artmasıyla, ilk defa </a:t>
            </a:r>
            <a:r>
              <a:rPr lang="tr-TR" i="1" dirty="0" smtClean="0"/>
              <a:t>toplumsal artık </a:t>
            </a:r>
            <a:r>
              <a:rPr lang="tr-TR" dirty="0" smtClean="0"/>
              <a:t>oluşuyor.  Bu artığı ele geçirme çabasındaki saldırı ve savunma, siyasetin yeni işlevleri.  Siyaset, mülk sahibi olanla olmayan arasındaki çelişkili bir ilişki biçimini alıyor.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3489674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484</TotalTime>
  <Words>1286</Words>
  <Application>Microsoft Office PowerPoint</Application>
  <PresentationFormat>Özel</PresentationFormat>
  <Paragraphs>177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Geçmişe bakış</vt:lpstr>
      <vt:lpstr>Siyaset Bilimi </vt:lpstr>
      <vt:lpstr>Sözcük anlamları</vt:lpstr>
      <vt:lpstr>Siyaset kavramının karmaşıklığı</vt:lpstr>
      <vt:lpstr>Siyaset: üretim biçimi bağlamı</vt:lpstr>
      <vt:lpstr>Üretim biçimi: üretim güçleri ve üretim ilişkileri</vt:lpstr>
      <vt:lpstr>Üretim biçimi: üretim güçleri ve üretim ilişkileri</vt:lpstr>
      <vt:lpstr>Üretim biçimleri</vt:lpstr>
      <vt:lpstr>Vahşilik</vt:lpstr>
      <vt:lpstr>Barbarlık</vt:lpstr>
      <vt:lpstr>Kölecilik</vt:lpstr>
      <vt:lpstr>Feodalizm</vt:lpstr>
      <vt:lpstr>Kapitalizm</vt:lpstr>
      <vt:lpstr>Devlet</vt:lpstr>
      <vt:lpstr>Siyaset Bilimi </vt:lpstr>
      <vt:lpstr>Sınıf</vt:lpstr>
      <vt:lpstr>Klasik siyasal iktisat ve Marksist siyasal iktisat</vt:lpstr>
      <vt:lpstr>Sınıflar ve üretim ilişkileri</vt:lpstr>
      <vt:lpstr>Köleci üretim ilişkisi</vt:lpstr>
      <vt:lpstr>Feodal üretim ilişkisi</vt:lpstr>
      <vt:lpstr>Asya tipi üretim ilişkisi</vt:lpstr>
      <vt:lpstr>Küçük meta üreticiliği</vt:lpstr>
      <vt:lpstr>Kapitalist üretim ilişkisi</vt:lpstr>
      <vt:lpstr>Toplumsal tabakalar ve alt-gruplar</vt:lpstr>
      <vt:lpstr>Kapitalizmde toplumsal tabakalar</vt:lpstr>
      <vt:lpstr>Küçük burjuvazi</vt:lpstr>
      <vt:lpstr>Güncel tabakalaşma kavrayışları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Siyaset Bilimi I</dc:title>
  <dc:creator>EZGIKAYA</dc:creator>
  <cp:lastModifiedBy>ismail - [2010]</cp:lastModifiedBy>
  <cp:revision>23</cp:revision>
  <dcterms:created xsi:type="dcterms:W3CDTF">2018-02-12T08:58:47Z</dcterms:created>
  <dcterms:modified xsi:type="dcterms:W3CDTF">2021-05-03T08:42:38Z</dcterms:modified>
</cp:coreProperties>
</file>