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9580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463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9499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44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5610899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603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7038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097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951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6207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6857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0065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>
              <a:defRPr/>
            </a:pPr>
            <a:r>
              <a:rPr lang="tr-TR" b="1" dirty="0"/>
              <a:t>Euryarchaeota</a:t>
            </a:r>
            <a:br>
              <a:rPr lang="tr-TR" b="1" dirty="0"/>
            </a:br>
            <a:r>
              <a:rPr lang="tr-TR" dirty="0" err="1" smtClean="0"/>
              <a:t>Thermoplasmatales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i="1" dirty="0" err="1" smtClean="0"/>
              <a:t>Thermoplasma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without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walls</a:t>
            </a:r>
            <a:r>
              <a:rPr lang="tr-TR" dirty="0" smtClean="0"/>
              <a:t>)</a:t>
            </a:r>
          </a:p>
          <a:p>
            <a:pPr>
              <a:defRPr/>
            </a:pPr>
            <a:r>
              <a:rPr lang="tr-TR" i="1" dirty="0" err="1" smtClean="0"/>
              <a:t>Picrophilus</a:t>
            </a:r>
            <a:r>
              <a:rPr lang="tr-TR" dirty="0" smtClean="0"/>
              <a:t> (</a:t>
            </a:r>
            <a:r>
              <a:rPr lang="tr-TR" dirty="0" err="1" smtClean="0"/>
              <a:t>pH</a:t>
            </a:r>
            <a:r>
              <a:rPr lang="tr-TR" dirty="0" smtClean="0"/>
              <a:t> 0)</a:t>
            </a:r>
          </a:p>
          <a:p>
            <a:pPr>
              <a:defRPr/>
            </a:pPr>
            <a:r>
              <a:rPr lang="tr-TR" i="1" dirty="0" err="1" smtClean="0"/>
              <a:t>Ferroplasma</a:t>
            </a:r>
            <a:r>
              <a:rPr lang="tr-TR" dirty="0" smtClean="0"/>
              <a:t>  </a:t>
            </a:r>
            <a:r>
              <a:rPr lang="tr-TR" dirty="0"/>
              <a:t>(</a:t>
            </a:r>
            <a:r>
              <a:rPr lang="tr-TR" dirty="0" err="1"/>
              <a:t>without</a:t>
            </a:r>
            <a:r>
              <a:rPr lang="tr-TR" dirty="0"/>
              <a:t>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walls</a:t>
            </a:r>
            <a:r>
              <a:rPr lang="tr-TR" dirty="0"/>
              <a:t>)</a:t>
            </a: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err="1" smtClean="0"/>
              <a:t>Thermophile</a:t>
            </a:r>
            <a:r>
              <a:rPr lang="tr-TR" dirty="0" smtClean="0"/>
              <a:t>, </a:t>
            </a:r>
          </a:p>
          <a:p>
            <a:pPr>
              <a:defRPr/>
            </a:pPr>
            <a:r>
              <a:rPr lang="tr-TR" dirty="0" err="1"/>
              <a:t>A</a:t>
            </a:r>
            <a:r>
              <a:rPr lang="tr-TR" dirty="0" err="1" smtClean="0"/>
              <a:t>cidophile</a:t>
            </a:r>
            <a:r>
              <a:rPr lang="tr-TR" dirty="0" smtClean="0"/>
              <a:t>, </a:t>
            </a:r>
          </a:p>
          <a:p>
            <a:pPr>
              <a:defRPr/>
            </a:pPr>
            <a:r>
              <a:rPr lang="tr-TR" dirty="0" err="1"/>
              <a:t>F</a:t>
            </a:r>
            <a:r>
              <a:rPr lang="tr-TR" dirty="0" err="1" smtClean="0"/>
              <a:t>acultative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9775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115888"/>
            <a:ext cx="8229600" cy="1193800"/>
          </a:xfrm>
          <a:noFill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tr-TR" sz="4000" b="1" dirty="0"/>
              <a:t>Euryarchaeota</a:t>
            </a:r>
            <a:br>
              <a:rPr lang="tr-TR" sz="4000" b="1" dirty="0"/>
            </a:br>
            <a:r>
              <a:rPr lang="tr-TR" sz="4000" dirty="0" err="1" smtClean="0"/>
              <a:t>Hyperthermophiles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30401" y="1484314"/>
            <a:ext cx="8486775" cy="5113337"/>
          </a:xfrm>
          <a:noFill/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tr-TR" sz="3200" dirty="0"/>
              <a:t>1. </a:t>
            </a:r>
            <a:r>
              <a:rPr lang="tr-TR" sz="3200" dirty="0" err="1"/>
              <a:t>Thermococcales</a:t>
            </a:r>
            <a:r>
              <a:rPr lang="tr-TR" sz="3200" dirty="0"/>
              <a:t> </a:t>
            </a:r>
            <a:r>
              <a:rPr lang="tr-TR" sz="3200" i="1" dirty="0" err="1"/>
              <a:t>Methanopyrus</a:t>
            </a:r>
            <a:r>
              <a:rPr lang="tr-TR" sz="3200" dirty="0"/>
              <a:t>: </a:t>
            </a:r>
            <a:r>
              <a:rPr lang="tr-TR" sz="3200" i="1" dirty="0" err="1"/>
              <a:t>Thermococcus</a:t>
            </a:r>
            <a:r>
              <a:rPr lang="tr-TR" sz="3200" dirty="0"/>
              <a:t> (</a:t>
            </a:r>
            <a:r>
              <a:rPr lang="tr-TR" sz="3200" dirty="0" smtClean="0"/>
              <a:t>95 C</a:t>
            </a:r>
            <a:r>
              <a:rPr lang="tr-TR" sz="3200" dirty="0"/>
              <a:t>), </a:t>
            </a:r>
            <a:r>
              <a:rPr lang="tr-TR" sz="3200" i="1" dirty="0" err="1"/>
              <a:t>Pyrococcus</a:t>
            </a:r>
            <a:r>
              <a:rPr lang="tr-TR" sz="3200" dirty="0"/>
              <a:t> </a:t>
            </a:r>
            <a:r>
              <a:rPr lang="tr-TR" sz="3200" dirty="0" err="1"/>
              <a:t>spp</a:t>
            </a:r>
            <a:r>
              <a:rPr lang="tr-TR" sz="3200" dirty="0"/>
              <a:t>. (</a:t>
            </a:r>
            <a:r>
              <a:rPr lang="tr-TR" sz="3200" i="1" dirty="0"/>
              <a:t>P. </a:t>
            </a:r>
            <a:r>
              <a:rPr lang="tr-TR" sz="3200" i="1" dirty="0" err="1"/>
              <a:t>furiosus</a:t>
            </a:r>
            <a:r>
              <a:rPr lang="tr-TR" sz="3200" i="1" dirty="0"/>
              <a:t> </a:t>
            </a:r>
            <a:r>
              <a:rPr lang="tr-TR" sz="3200" dirty="0" err="1"/>
              <a:t>pfu</a:t>
            </a:r>
            <a:r>
              <a:rPr lang="tr-TR" sz="3200" dirty="0"/>
              <a:t> </a:t>
            </a:r>
            <a:r>
              <a:rPr lang="tr-TR" sz="3200" dirty="0" err="1"/>
              <a:t>polymerase</a:t>
            </a:r>
            <a:r>
              <a:rPr lang="tr-TR" sz="3200" dirty="0"/>
              <a:t> PCR, </a:t>
            </a:r>
            <a:r>
              <a:rPr lang="tr-TR" sz="3200" dirty="0" smtClean="0"/>
              <a:t>100 C</a:t>
            </a:r>
            <a:r>
              <a:rPr lang="tr-TR" sz="3200" dirty="0"/>
              <a:t>, </a:t>
            </a:r>
            <a:r>
              <a:rPr lang="tr-TR" sz="3200" dirty="0" err="1" smtClean="0"/>
              <a:t>Obligatory</a:t>
            </a:r>
            <a:r>
              <a:rPr lang="tr-TR" sz="3200" dirty="0" smtClean="0"/>
              <a:t> </a:t>
            </a:r>
            <a:r>
              <a:rPr lang="tr-TR" sz="3200" dirty="0" err="1"/>
              <a:t>anaerobe</a:t>
            </a:r>
            <a:r>
              <a:rPr lang="tr-TR" sz="3200" dirty="0"/>
              <a:t> </a:t>
            </a:r>
            <a:r>
              <a:rPr lang="tr-TR" sz="3200" dirty="0" err="1" smtClean="0"/>
              <a:t>chemoorganotroph</a:t>
            </a:r>
            <a:r>
              <a:rPr lang="tr-TR" sz="3200" dirty="0" smtClean="0"/>
              <a:t>); </a:t>
            </a:r>
            <a:r>
              <a:rPr lang="tr-TR" sz="3200" i="1" dirty="0" err="1"/>
              <a:t>Methanopyrus</a:t>
            </a:r>
            <a:r>
              <a:rPr lang="tr-TR" sz="3200" dirty="0"/>
              <a:t> </a:t>
            </a:r>
            <a:r>
              <a:rPr lang="tr-TR" sz="3200" dirty="0" err="1"/>
              <a:t>spp</a:t>
            </a:r>
            <a:r>
              <a:rPr lang="tr-TR" sz="3200" dirty="0"/>
              <a:t>. (</a:t>
            </a:r>
            <a:r>
              <a:rPr lang="tr-TR" sz="3200" dirty="0" smtClean="0"/>
              <a:t>100 C</a:t>
            </a:r>
            <a:r>
              <a:rPr lang="tr-TR" sz="3200" dirty="0"/>
              <a:t>) (</a:t>
            </a:r>
            <a:r>
              <a:rPr lang="tr-TR" sz="3200" dirty="0" err="1"/>
              <a:t>Methanogenic</a:t>
            </a:r>
            <a:r>
              <a:rPr lang="tr-TR" sz="3200" dirty="0"/>
              <a:t> </a:t>
            </a:r>
            <a:r>
              <a:rPr lang="tr-TR" sz="3200" dirty="0" err="1"/>
              <a:t>autotroph</a:t>
            </a:r>
            <a:r>
              <a:rPr lang="tr-TR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85130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tr-TR" sz="3200" dirty="0" smtClean="0"/>
              <a:t>2. </a:t>
            </a:r>
            <a:r>
              <a:rPr lang="tr-TR" sz="3200" dirty="0" err="1" smtClean="0"/>
              <a:t>Archaeoglobales</a:t>
            </a:r>
            <a:r>
              <a:rPr lang="tr-TR" sz="3200" dirty="0"/>
              <a:t>: </a:t>
            </a:r>
            <a:r>
              <a:rPr lang="tr-TR" sz="3200" dirty="0" err="1" smtClean="0"/>
              <a:t>Hyperthermophilic</a:t>
            </a:r>
            <a:r>
              <a:rPr lang="tr-TR" sz="3200" dirty="0" smtClean="0"/>
              <a:t> </a:t>
            </a:r>
            <a:r>
              <a:rPr lang="tr-TR" sz="3200" dirty="0" err="1"/>
              <a:t>sulfate</a:t>
            </a:r>
            <a:r>
              <a:rPr lang="tr-TR" sz="3200" dirty="0"/>
              <a:t> </a:t>
            </a:r>
            <a:r>
              <a:rPr lang="tr-TR" sz="3200" dirty="0" err="1" smtClean="0"/>
              <a:t>reducer</a:t>
            </a:r>
            <a:r>
              <a:rPr lang="tr-TR" sz="3200" dirty="0" smtClean="0"/>
              <a:t> (83 C, SO4 </a:t>
            </a:r>
            <a:r>
              <a:rPr lang="tr-TR" sz="3200" dirty="0" smtClean="0">
                <a:sym typeface="Wingdings" pitchFamily="2" charset="2"/>
              </a:rPr>
              <a:t> H2S)</a:t>
            </a:r>
          </a:p>
          <a:p>
            <a:pPr marL="0" indent="0">
              <a:buNone/>
              <a:defRPr/>
            </a:pPr>
            <a:r>
              <a:rPr lang="en-US" sz="3200" dirty="0">
                <a:sym typeface="Wingdings" pitchFamily="2" charset="2"/>
              </a:rPr>
              <a:t>3. </a:t>
            </a:r>
            <a:r>
              <a:rPr lang="en-US" sz="3200" dirty="0" err="1">
                <a:sym typeface="Wingdings" pitchFamily="2" charset="2"/>
              </a:rPr>
              <a:t>Nanoarchaeum</a:t>
            </a:r>
            <a:r>
              <a:rPr lang="en-US" sz="3200" dirty="0">
                <a:sym typeface="Wingdings" pitchFamily="2" charset="2"/>
              </a:rPr>
              <a:t> (the smallest genome consists of the cell wall S layer, </a:t>
            </a:r>
            <a:r>
              <a:rPr lang="tr-TR" sz="3200" dirty="0" err="1" smtClean="0">
                <a:sym typeface="Wingdings" pitchFamily="2" charset="2"/>
              </a:rPr>
              <a:t>obligatory</a:t>
            </a:r>
            <a:r>
              <a:rPr lang="en-US" sz="3200" dirty="0" smtClean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simbiont</a:t>
            </a:r>
            <a:r>
              <a:rPr lang="en-US" sz="3200" dirty="0">
                <a:sym typeface="Wingdings" pitchFamily="2" charset="2"/>
              </a:rPr>
              <a:t> develops at </a:t>
            </a:r>
            <a:r>
              <a:rPr lang="en-US" sz="3200" dirty="0" smtClean="0">
                <a:sym typeface="Wingdings" pitchFamily="2" charset="2"/>
              </a:rPr>
              <a:t>90</a:t>
            </a:r>
            <a:r>
              <a:rPr lang="tr-TR" sz="3200" dirty="0" smtClean="0">
                <a:sym typeface="Wingdings" pitchFamily="2" charset="2"/>
              </a:rPr>
              <a:t> </a:t>
            </a:r>
            <a:r>
              <a:rPr lang="en-US" sz="3200" dirty="0" smtClean="0">
                <a:sym typeface="Wingdings" pitchFamily="2" charset="2"/>
              </a:rPr>
              <a:t>C)</a:t>
            </a:r>
            <a:r>
              <a:rPr lang="tr-TR" sz="3200" dirty="0" smtClean="0">
                <a:sym typeface="Wingdings" pitchFamily="2" charset="2"/>
              </a:rPr>
              <a:t> </a:t>
            </a:r>
            <a:r>
              <a:rPr lang="en-US" sz="3200" dirty="0" smtClean="0">
                <a:sym typeface="Wingdings" pitchFamily="2" charset="2"/>
              </a:rPr>
              <a:t>and </a:t>
            </a:r>
            <a:r>
              <a:rPr lang="en-US" sz="3200" i="1" dirty="0" err="1">
                <a:sym typeface="Wingdings" pitchFamily="2" charset="2"/>
              </a:rPr>
              <a:t>Aciduliprofundum</a:t>
            </a:r>
            <a:r>
              <a:rPr lang="en-US" sz="3200" dirty="0">
                <a:sym typeface="Wingdings" pitchFamily="2" charset="2"/>
              </a:rPr>
              <a:t> (acidophil pH4, </a:t>
            </a:r>
            <a:r>
              <a:rPr lang="en-US" sz="3200" dirty="0" smtClean="0">
                <a:sym typeface="Wingdings" pitchFamily="2" charset="2"/>
              </a:rPr>
              <a:t>70</a:t>
            </a:r>
            <a:r>
              <a:rPr lang="tr-TR" sz="3200" dirty="0" smtClean="0">
                <a:sym typeface="Wingdings" pitchFamily="2" charset="2"/>
              </a:rPr>
              <a:t> </a:t>
            </a:r>
            <a:r>
              <a:rPr lang="en-US" sz="3200" dirty="0" smtClean="0">
                <a:sym typeface="Wingdings" pitchFamily="2" charset="2"/>
              </a:rPr>
              <a:t>C </a:t>
            </a:r>
            <a:r>
              <a:rPr lang="en-US" sz="3200" dirty="0">
                <a:sym typeface="Wingdings" pitchFamily="2" charset="2"/>
              </a:rPr>
              <a:t>develops)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3434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115889"/>
            <a:ext cx="8229600" cy="688975"/>
          </a:xfrm>
          <a:noFill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tr-TR" b="1" dirty="0" smtClean="0"/>
              <a:t>Crenarchaeota</a:t>
            </a:r>
            <a:endParaRPr lang="tr-TR" b="1" dirty="0"/>
          </a:p>
        </p:txBody>
      </p:sp>
      <p:sp>
        <p:nvSpPr>
          <p:cNvPr id="211971" name="İçerik Yer Tutucusu 2"/>
          <p:cNvSpPr>
            <a:spLocks noGrp="1"/>
          </p:cNvSpPr>
          <p:nvPr>
            <p:ph idx="1"/>
          </p:nvPr>
        </p:nvSpPr>
        <p:spPr>
          <a:xfrm>
            <a:off x="1887794" y="1271843"/>
            <a:ext cx="9042042" cy="4969222"/>
          </a:xfrm>
          <a:noFill/>
        </p:spPr>
        <p:txBody>
          <a:bodyPr>
            <a:normAutofit/>
          </a:bodyPr>
          <a:lstStyle/>
          <a:p>
            <a:r>
              <a:rPr lang="tr-TR" sz="2400" dirty="0" smtClean="0"/>
              <a:t>H</a:t>
            </a:r>
            <a:r>
              <a:rPr lang="en-US" sz="2400" dirty="0" err="1" smtClean="0"/>
              <a:t>yperthermophiles</a:t>
            </a:r>
            <a:endParaRPr lang="en-US" sz="2400" dirty="0"/>
          </a:p>
          <a:p>
            <a:r>
              <a:rPr lang="en-US" sz="2400" dirty="0"/>
              <a:t>In the tree of life, clustered in short branches, evolved slowly, the first arcs.</a:t>
            </a:r>
          </a:p>
          <a:p>
            <a:r>
              <a:rPr lang="en-US" sz="2400" dirty="0"/>
              <a:t>They have relatives living in the cold, which evolve quickly, settling in long branches on the tree. </a:t>
            </a:r>
            <a:r>
              <a:rPr lang="en-US" sz="2400" i="1" dirty="0" err="1"/>
              <a:t>Sulfolobus</a:t>
            </a:r>
            <a:r>
              <a:rPr lang="en-US" sz="2400" dirty="0"/>
              <a:t>, </a:t>
            </a:r>
            <a:r>
              <a:rPr lang="en-US" sz="2400" i="1" dirty="0" err="1"/>
              <a:t>Pyrodictium</a:t>
            </a:r>
            <a:r>
              <a:rPr lang="en-US" sz="2400" dirty="0"/>
              <a:t> spp.</a:t>
            </a:r>
          </a:p>
          <a:p>
            <a:r>
              <a:rPr lang="en-US" sz="2400" dirty="0" err="1"/>
              <a:t>Chemolitotrophic</a:t>
            </a:r>
            <a:r>
              <a:rPr lang="en-US" sz="2400" dirty="0"/>
              <a:t> autotroph (most of them) or </a:t>
            </a:r>
            <a:r>
              <a:rPr lang="en-US" sz="2400" dirty="0" err="1" smtClean="0"/>
              <a:t>kemoorganotro</a:t>
            </a:r>
            <a:r>
              <a:rPr lang="tr-TR" sz="2400" dirty="0" err="1" smtClean="0"/>
              <a:t>ph</a:t>
            </a:r>
            <a:r>
              <a:rPr lang="en-US" sz="2400" dirty="0" smtClean="0"/>
              <a:t>, </a:t>
            </a:r>
            <a:r>
              <a:rPr lang="en-US" sz="2400" dirty="0"/>
              <a:t>most of which are </a:t>
            </a:r>
            <a:r>
              <a:rPr lang="tr-TR" sz="2400" dirty="0" err="1" smtClean="0"/>
              <a:t>obligatory</a:t>
            </a:r>
            <a:r>
              <a:rPr lang="tr-TR" sz="2400" dirty="0" smtClean="0"/>
              <a:t> </a:t>
            </a:r>
            <a:r>
              <a:rPr lang="en-US" sz="2400" dirty="0" smtClean="0"/>
              <a:t>anaerobes</a:t>
            </a:r>
            <a:r>
              <a:rPr lang="en-US" sz="2400" dirty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30105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1981200" y="292101"/>
            <a:ext cx="8229600" cy="760413"/>
          </a:xfrm>
          <a:noFill/>
        </p:spPr>
        <p:txBody>
          <a:bodyPr/>
          <a:lstStyle/>
          <a:p>
            <a:pPr algn="ctr">
              <a:defRPr/>
            </a:pPr>
            <a:r>
              <a:rPr lang="tr-TR" b="1" dirty="0" smtClean="0"/>
              <a:t>Crenarchaeota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5910" y="1125539"/>
            <a:ext cx="9708740" cy="4999958"/>
          </a:xfrm>
          <a:noFill/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dirty="0" err="1" smtClean="0"/>
              <a:t>Hyperthermophiles</a:t>
            </a:r>
            <a:r>
              <a:rPr lang="tr-TR" sz="2800" dirty="0" smtClean="0"/>
              <a:t> </a:t>
            </a:r>
            <a:r>
              <a:rPr lang="tr-TR" sz="2800" dirty="0"/>
              <a:t>in </a:t>
            </a:r>
            <a:r>
              <a:rPr lang="tr-TR" sz="2800" dirty="0" err="1"/>
              <a:t>terrestrial</a:t>
            </a:r>
            <a:r>
              <a:rPr lang="tr-TR" sz="2800" dirty="0"/>
              <a:t> </a:t>
            </a:r>
            <a:r>
              <a:rPr lang="tr-TR" sz="2800" dirty="0" err="1"/>
              <a:t>volcanic</a:t>
            </a:r>
            <a:r>
              <a:rPr lang="tr-TR" sz="2800" dirty="0"/>
              <a:t> habitat: </a:t>
            </a:r>
            <a:r>
              <a:rPr lang="tr-TR" sz="2800" i="1" dirty="0" err="1"/>
              <a:t>Sulfolobus</a:t>
            </a:r>
            <a:r>
              <a:rPr lang="tr-TR" sz="2800" dirty="0"/>
              <a:t> (</a:t>
            </a:r>
            <a:r>
              <a:rPr lang="tr-TR" sz="2800" dirty="0" err="1"/>
              <a:t>aerobic</a:t>
            </a:r>
            <a:r>
              <a:rPr lang="tr-TR" sz="2800" dirty="0"/>
              <a:t>, </a:t>
            </a:r>
            <a:r>
              <a:rPr lang="tr-TR" sz="2800" dirty="0" smtClean="0"/>
              <a:t>90 C</a:t>
            </a:r>
            <a:r>
              <a:rPr lang="tr-TR" sz="2800" dirty="0"/>
              <a:t>), </a:t>
            </a:r>
            <a:r>
              <a:rPr lang="tr-TR" sz="2800" dirty="0" err="1"/>
              <a:t>Acidianus</a:t>
            </a:r>
            <a:r>
              <a:rPr lang="tr-TR" sz="2800" dirty="0"/>
              <a:t> (</a:t>
            </a:r>
            <a:r>
              <a:rPr lang="tr-TR" sz="2800" dirty="0" err="1"/>
              <a:t>anaerobic</a:t>
            </a:r>
            <a:r>
              <a:rPr lang="tr-TR" sz="2800" dirty="0"/>
              <a:t>, </a:t>
            </a:r>
            <a:r>
              <a:rPr lang="tr-TR" sz="2800" dirty="0" smtClean="0"/>
              <a:t>90 C</a:t>
            </a:r>
            <a:r>
              <a:rPr lang="tr-TR" sz="2800" dirty="0"/>
              <a:t>) </a:t>
            </a:r>
            <a:r>
              <a:rPr lang="tr-TR" sz="2800" dirty="0" err="1"/>
              <a:t>spp</a:t>
            </a:r>
            <a:r>
              <a:rPr lang="tr-TR" sz="2800" dirty="0"/>
              <a:t>.</a:t>
            </a:r>
          </a:p>
          <a:p>
            <a:pPr>
              <a:defRPr/>
            </a:pPr>
            <a:r>
              <a:rPr lang="tr-TR" sz="2800" dirty="0" err="1"/>
              <a:t>Hyperthermophiles</a:t>
            </a:r>
            <a:r>
              <a:rPr lang="tr-TR" sz="2800" dirty="0"/>
              <a:t> in </a:t>
            </a:r>
            <a:r>
              <a:rPr lang="tr-TR" sz="2800" dirty="0" err="1"/>
              <a:t>submarine</a:t>
            </a:r>
            <a:r>
              <a:rPr lang="tr-TR" sz="2800" dirty="0"/>
              <a:t> </a:t>
            </a:r>
            <a:r>
              <a:rPr lang="tr-TR" sz="2800" dirty="0" err="1"/>
              <a:t>volcanic</a:t>
            </a:r>
            <a:r>
              <a:rPr lang="tr-TR" sz="2800" dirty="0"/>
              <a:t> habitat: </a:t>
            </a:r>
            <a:r>
              <a:rPr lang="tr-TR" sz="2800" i="1" dirty="0" err="1"/>
              <a:t>Pyrodictium</a:t>
            </a:r>
            <a:r>
              <a:rPr lang="tr-TR" sz="2800" dirty="0"/>
              <a:t> (</a:t>
            </a:r>
            <a:r>
              <a:rPr lang="tr-TR" sz="2800" dirty="0" err="1"/>
              <a:t>Glycoprotein</a:t>
            </a:r>
            <a:r>
              <a:rPr lang="tr-TR" sz="2800" dirty="0"/>
              <a:t> </a:t>
            </a:r>
            <a:r>
              <a:rPr lang="tr-TR" sz="2800" dirty="0" err="1"/>
              <a:t>cell</a:t>
            </a:r>
            <a:r>
              <a:rPr lang="tr-TR" sz="2800" dirty="0"/>
              <a:t> </a:t>
            </a:r>
            <a:r>
              <a:rPr lang="tr-TR" sz="2800" dirty="0" err="1"/>
              <a:t>walled</a:t>
            </a:r>
            <a:r>
              <a:rPr lang="tr-TR" sz="2800" dirty="0"/>
              <a:t>, </a:t>
            </a:r>
            <a:r>
              <a:rPr lang="tr-TR" sz="2800" dirty="0" err="1"/>
              <a:t>anaerobe</a:t>
            </a:r>
            <a:r>
              <a:rPr lang="tr-TR" sz="2800" dirty="0"/>
              <a:t>, </a:t>
            </a:r>
            <a:r>
              <a:rPr lang="tr-TR" sz="2800" dirty="0" smtClean="0"/>
              <a:t>105 C</a:t>
            </a:r>
            <a:r>
              <a:rPr lang="tr-TR" sz="2800" dirty="0"/>
              <a:t>) </a:t>
            </a:r>
            <a:r>
              <a:rPr lang="tr-TR" sz="2800" i="1" dirty="0" err="1"/>
              <a:t>Pyrolobu</a:t>
            </a:r>
            <a:r>
              <a:rPr lang="tr-TR" sz="2800" dirty="0" err="1"/>
              <a:t>s</a:t>
            </a:r>
            <a:r>
              <a:rPr lang="tr-TR" sz="2800" dirty="0"/>
              <a:t> (Protein </a:t>
            </a:r>
            <a:r>
              <a:rPr lang="tr-TR" sz="2800" dirty="0" err="1"/>
              <a:t>cell</a:t>
            </a:r>
            <a:r>
              <a:rPr lang="tr-TR" sz="2800" dirty="0"/>
              <a:t> </a:t>
            </a:r>
            <a:r>
              <a:rPr lang="tr-TR" sz="2800" dirty="0" err="1"/>
              <a:t>walled</a:t>
            </a:r>
            <a:r>
              <a:rPr lang="tr-TR" sz="2800" dirty="0"/>
              <a:t>, </a:t>
            </a:r>
            <a:r>
              <a:rPr lang="tr-TR" sz="2800" dirty="0" smtClean="0"/>
              <a:t>106 C</a:t>
            </a:r>
            <a:r>
              <a:rPr lang="tr-TR" sz="2800" dirty="0"/>
              <a:t>, </a:t>
            </a:r>
            <a:r>
              <a:rPr lang="tr-TR" sz="2800" i="1" dirty="0"/>
              <a:t>P. </a:t>
            </a:r>
            <a:r>
              <a:rPr lang="tr-TR" sz="2800" i="1" dirty="0" err="1"/>
              <a:t>fumarii</a:t>
            </a:r>
            <a:r>
              <a:rPr lang="tr-TR" sz="2800" i="1" dirty="0"/>
              <a:t> </a:t>
            </a:r>
            <a:r>
              <a:rPr lang="tr-TR" sz="2800" dirty="0" smtClean="0"/>
              <a:t>113 C </a:t>
            </a:r>
            <a:r>
              <a:rPr lang="tr-TR" sz="2800" dirty="0"/>
              <a:t>most </a:t>
            </a:r>
            <a:r>
              <a:rPr lang="tr-TR" sz="2800" dirty="0" err="1" smtClean="0"/>
              <a:t>thermophilic</a:t>
            </a:r>
            <a:r>
              <a:rPr lang="tr-TR" sz="2800" dirty="0" smtClean="0"/>
              <a:t>, </a:t>
            </a:r>
            <a:r>
              <a:rPr lang="tr-TR" sz="2800" dirty="0" err="1"/>
              <a:t>survive</a:t>
            </a:r>
            <a:r>
              <a:rPr lang="tr-TR" sz="2800" dirty="0"/>
              <a:t> in </a:t>
            </a:r>
            <a:r>
              <a:rPr lang="tr-TR" sz="2800" dirty="0" err="1"/>
              <a:t>autoclave</a:t>
            </a:r>
            <a:r>
              <a:rPr lang="tr-TR" sz="2800" dirty="0"/>
              <a:t>) </a:t>
            </a:r>
            <a:r>
              <a:rPr lang="tr-TR" sz="2800" i="1" dirty="0" err="1"/>
              <a:t>Ignicoccus</a:t>
            </a:r>
            <a:r>
              <a:rPr lang="tr-TR" sz="2800" dirty="0"/>
              <a:t> (</a:t>
            </a:r>
            <a:r>
              <a:rPr lang="tr-TR" sz="2800" dirty="0" err="1"/>
              <a:t>smallest</a:t>
            </a:r>
            <a:r>
              <a:rPr lang="tr-TR" sz="2800" dirty="0"/>
              <a:t> </a:t>
            </a:r>
            <a:r>
              <a:rPr lang="tr-TR" sz="2800" dirty="0" err="1"/>
              <a:t>genome</a:t>
            </a:r>
            <a:r>
              <a:rPr lang="tr-TR" sz="2800" dirty="0"/>
              <a:t> </a:t>
            </a:r>
            <a:r>
              <a:rPr lang="tr-TR" sz="2800" dirty="0" err="1"/>
              <a:t>parasite</a:t>
            </a:r>
            <a:r>
              <a:rPr lang="tr-TR" sz="2800" dirty="0"/>
              <a:t> </a:t>
            </a:r>
            <a:r>
              <a:rPr lang="tr-TR" sz="2800" dirty="0" err="1"/>
              <a:t>arke</a:t>
            </a:r>
            <a:r>
              <a:rPr lang="tr-TR" sz="2800" dirty="0"/>
              <a:t> </a:t>
            </a:r>
            <a:r>
              <a:rPr lang="tr-TR" sz="2800" i="1" dirty="0" err="1"/>
              <a:t>Nanoarchaeum</a:t>
            </a:r>
            <a:r>
              <a:rPr lang="tr-TR" sz="2800" dirty="0"/>
              <a:t> </a:t>
            </a:r>
            <a:r>
              <a:rPr lang="tr-TR" sz="2800" dirty="0" err="1"/>
              <a:t>host</a:t>
            </a:r>
            <a:r>
              <a:rPr lang="tr-TR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355062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Until recently, the record for living at the highest temperature belonged to </a:t>
            </a:r>
            <a:r>
              <a:rPr lang="en-US" i="1" dirty="0" err="1"/>
              <a:t>Pyrolobus</a:t>
            </a:r>
            <a:r>
              <a:rPr lang="en-US" i="1" dirty="0"/>
              <a:t> </a:t>
            </a:r>
            <a:r>
              <a:rPr lang="en-US" i="1" dirty="0" err="1"/>
              <a:t>fumarii</a:t>
            </a:r>
            <a:r>
              <a:rPr lang="en-US" i="1" dirty="0"/>
              <a:t> </a:t>
            </a:r>
            <a:r>
              <a:rPr lang="en-US" dirty="0"/>
              <a:t>with 113 ° C. Today, the record for living at the highest temperature belongs to </a:t>
            </a:r>
            <a:r>
              <a:rPr lang="en-US" i="1" dirty="0" err="1"/>
              <a:t>Methanopyrus</a:t>
            </a:r>
            <a:r>
              <a:rPr lang="en-US" dirty="0"/>
              <a:t> with 122 ° C and the organism remains alive for a long time, even at higher temperatures.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2274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Numerous experts estimate that the upper temperature limit of prokaryotic life may be higher than 140 ° C or even 150 ° C and that organisms cannot reproduce but remain alive at these high temperatures.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756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Molecular Adaptations </a:t>
            </a:r>
            <a:r>
              <a:rPr lang="tr-TR" b="1" dirty="0" err="1" smtClean="0"/>
              <a:t>to</a:t>
            </a:r>
            <a:r>
              <a:rPr lang="en-US" b="1" dirty="0" smtClean="0"/>
              <a:t> </a:t>
            </a:r>
            <a:r>
              <a:rPr lang="en-US" b="1" dirty="0"/>
              <a:t>High </a:t>
            </a:r>
            <a:r>
              <a:rPr lang="en-US" b="1" dirty="0" smtClean="0"/>
              <a:t>Temperature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Protein </a:t>
            </a:r>
            <a:r>
              <a:rPr lang="tr-TR" dirty="0" err="1"/>
              <a:t>Folding</a:t>
            </a:r>
            <a:r>
              <a:rPr lang="tr-TR" dirty="0"/>
              <a:t> and </a:t>
            </a:r>
            <a:r>
              <a:rPr lang="tr-TR" dirty="0" err="1"/>
              <a:t>Thermostability</a:t>
            </a:r>
            <a:endParaRPr lang="tr-TR" dirty="0"/>
          </a:p>
          <a:p>
            <a:r>
              <a:rPr lang="tr-TR" dirty="0" err="1"/>
              <a:t>Chaperonins</a:t>
            </a:r>
            <a:r>
              <a:rPr lang="tr-TR" dirty="0"/>
              <a:t>: </a:t>
            </a:r>
            <a:r>
              <a:rPr lang="tr-TR" dirty="0" err="1"/>
              <a:t>Proteins</a:t>
            </a:r>
            <a:r>
              <a:rPr lang="tr-TR" dirty="0"/>
              <a:t> That Help </a:t>
            </a:r>
            <a:r>
              <a:rPr lang="tr-TR" dirty="0" err="1"/>
              <a:t>Protect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Natural </a:t>
            </a:r>
            <a:r>
              <a:rPr lang="tr-TR" dirty="0" err="1"/>
              <a:t>Structure</a:t>
            </a:r>
            <a:endParaRPr lang="tr-TR" dirty="0"/>
          </a:p>
          <a:p>
            <a:r>
              <a:rPr lang="tr-TR" dirty="0"/>
              <a:t>DNA </a:t>
            </a:r>
            <a:r>
              <a:rPr lang="tr-TR" dirty="0" err="1"/>
              <a:t>Stability</a:t>
            </a:r>
            <a:r>
              <a:rPr lang="tr-TR" dirty="0"/>
              <a:t> at High </a:t>
            </a:r>
            <a:r>
              <a:rPr lang="tr-TR" dirty="0" err="1"/>
              <a:t>Temperatures</a:t>
            </a:r>
            <a:r>
              <a:rPr lang="tr-TR" dirty="0"/>
              <a:t>: </a:t>
            </a:r>
            <a:r>
              <a:rPr lang="tr-TR" dirty="0" err="1"/>
              <a:t>Soluble</a:t>
            </a:r>
            <a:r>
              <a:rPr lang="tr-TR" dirty="0"/>
              <a:t> Materials, </a:t>
            </a:r>
            <a:r>
              <a:rPr lang="tr-TR" dirty="0" err="1"/>
              <a:t>Reverse</a:t>
            </a:r>
            <a:r>
              <a:rPr lang="tr-TR" dirty="0"/>
              <a:t> </a:t>
            </a:r>
            <a:r>
              <a:rPr lang="tr-TR" dirty="0" err="1"/>
              <a:t>Gyrase</a:t>
            </a:r>
            <a:r>
              <a:rPr lang="tr-TR" dirty="0"/>
              <a:t> and DNA-</a:t>
            </a:r>
            <a:r>
              <a:rPr lang="tr-TR" dirty="0" err="1"/>
              <a:t>Binding</a:t>
            </a:r>
            <a:r>
              <a:rPr lang="tr-TR" dirty="0"/>
              <a:t> </a:t>
            </a:r>
            <a:r>
              <a:rPr lang="tr-TR" dirty="0" err="1"/>
              <a:t>Proteins</a:t>
            </a:r>
            <a:endParaRPr lang="tr-TR" dirty="0"/>
          </a:p>
          <a:p>
            <a:r>
              <a:rPr lang="tr-TR" dirty="0" err="1"/>
              <a:t>Lipid</a:t>
            </a:r>
            <a:r>
              <a:rPr lang="tr-TR" dirty="0"/>
              <a:t> and </a:t>
            </a:r>
            <a:r>
              <a:rPr lang="tr-TR" dirty="0" err="1"/>
              <a:t>Ribosomal</a:t>
            </a:r>
            <a:r>
              <a:rPr lang="tr-TR" dirty="0"/>
              <a:t> RNA </a:t>
            </a:r>
            <a:r>
              <a:rPr lang="tr-TR" dirty="0" err="1"/>
              <a:t>Stability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16524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373</Words>
  <Application>Microsoft Office PowerPoint</Application>
  <PresentationFormat>Geniş ekran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Century Gothic</vt:lpstr>
      <vt:lpstr>Verdana</vt:lpstr>
      <vt:lpstr>Wingdings</vt:lpstr>
      <vt:lpstr>Wingdings 2</vt:lpstr>
      <vt:lpstr>Canlı</vt:lpstr>
      <vt:lpstr>Euryarchaeota Thermoplasmatales</vt:lpstr>
      <vt:lpstr>Euryarchaeota Hyperthermophiles</vt:lpstr>
      <vt:lpstr>PowerPoint Sunusu</vt:lpstr>
      <vt:lpstr>Crenarchaeota</vt:lpstr>
      <vt:lpstr>Crenarchaeota</vt:lpstr>
      <vt:lpstr>PowerPoint Sunusu</vt:lpstr>
      <vt:lpstr>PowerPoint Sunusu</vt:lpstr>
      <vt:lpstr>Molecular Adaptations to High Temperature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Euryarchaeota Thermoplasmatales</dc:title>
  <dc:creator>sevgi</dc:creator>
  <cp:lastModifiedBy>ekin</cp:lastModifiedBy>
  <cp:revision>7</cp:revision>
  <dcterms:created xsi:type="dcterms:W3CDTF">2020-01-07T09:38:27Z</dcterms:created>
  <dcterms:modified xsi:type="dcterms:W3CDTF">2020-01-21T08:18:21Z</dcterms:modified>
</cp:coreProperties>
</file>