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315" r:id="rId3"/>
    <p:sldId id="257" r:id="rId4"/>
    <p:sldId id="258" r:id="rId5"/>
    <p:sldId id="259" r:id="rId6"/>
    <p:sldId id="260" r:id="rId7"/>
    <p:sldId id="261" r:id="rId8"/>
    <p:sldId id="262"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442800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NÖROGLİYAL </a:t>
            </a:r>
            <a:r>
              <a:rPr lang="tr-TR" sz="3000" b="1">
                <a:solidFill>
                  <a:srgbClr val="00B050"/>
                </a:solidFill>
              </a:rPr>
              <a:t>HÜCRELER</a:t>
            </a:r>
            <a:endParaRPr lang="tr-TR" sz="3000" b="1" dirty="0">
              <a:solidFill>
                <a:srgbClr val="00B050"/>
              </a:solidFill>
            </a:endParaRPr>
          </a:p>
        </p:txBody>
      </p:sp>
      <p:sp>
        <p:nvSpPr>
          <p:cNvPr id="3" name="Dikdörtgen 2"/>
          <p:cNvSpPr/>
          <p:nvPr/>
        </p:nvSpPr>
        <p:spPr>
          <a:xfrm>
            <a:off x="181233" y="1543735"/>
            <a:ext cx="11747156" cy="3939540"/>
          </a:xfrm>
          <a:prstGeom prst="rect">
            <a:avLst/>
          </a:prstGeom>
        </p:spPr>
        <p:txBody>
          <a:bodyPr wrap="square">
            <a:spAutoFit/>
          </a:bodyPr>
          <a:lstStyle/>
          <a:p>
            <a:r>
              <a:rPr lang="en-US" sz="2500"/>
              <a:t>Gliyal hücreler bir “yapıştırıcı” görevi görerek sinir sisemini birleştirir. Nörogliyal hücreler sinir dokusundaki başlıca hücre tiplerinden biridir, yapısal bütünlük ve sinir sistemi için gerekli olan besini sağlayarak </a:t>
            </a:r>
            <a:r>
              <a:rPr lang="en-US" sz="2500" b="1"/>
              <a:t>homeostaziyi </a:t>
            </a:r>
            <a:r>
              <a:rPr lang="en-US" sz="2500"/>
              <a:t>(Finch, 2002) korur. </a:t>
            </a:r>
            <a:endParaRPr lang="tr-TR" sz="2500" smtClean="0"/>
          </a:p>
          <a:p>
            <a:r>
              <a:rPr lang="en-US" sz="2500" b="1"/>
              <a:t>Gliyal hücre tipleri</a:t>
            </a:r>
            <a:endParaRPr lang="tr-TR" sz="2500" b="1"/>
          </a:p>
          <a:p>
            <a:r>
              <a:rPr lang="en-US" sz="2500"/>
              <a:t>Çeşitli gliyal hücre tipleri bulunur. </a:t>
            </a:r>
            <a:endParaRPr lang="tr-TR" sz="2500" smtClean="0"/>
          </a:p>
          <a:p>
            <a:pPr marL="342900" indent="-342900">
              <a:buFont typeface="Arial" panose="020B0604020202020204" pitchFamily="34" charset="0"/>
              <a:buChar char="•"/>
            </a:pPr>
            <a:r>
              <a:rPr lang="en-US" sz="2500" i="1"/>
              <a:t>Astrositler (MSS)</a:t>
            </a:r>
            <a:endParaRPr lang="tr-TR" sz="2500"/>
          </a:p>
          <a:p>
            <a:pPr marL="342900" indent="-342900">
              <a:buFont typeface="Arial" panose="020B0604020202020204" pitchFamily="34" charset="0"/>
              <a:buChar char="•"/>
            </a:pPr>
            <a:r>
              <a:rPr lang="en-US" sz="2500" i="1" smtClean="0"/>
              <a:t>Oligodentrositler </a:t>
            </a:r>
            <a:r>
              <a:rPr lang="en-US" sz="2500" i="1"/>
              <a:t>(MSS</a:t>
            </a:r>
            <a:r>
              <a:rPr lang="en-US" sz="2500" i="1" smtClean="0"/>
              <a:t>)</a:t>
            </a:r>
            <a:endParaRPr lang="tr-TR" sz="2500" i="1" smtClean="0"/>
          </a:p>
          <a:p>
            <a:pPr marL="342900" indent="-342900">
              <a:buFont typeface="Arial" panose="020B0604020202020204" pitchFamily="34" charset="0"/>
              <a:buChar char="•"/>
            </a:pPr>
            <a:r>
              <a:rPr lang="en-US" sz="2500" i="1"/>
              <a:t>Schwann hücreleri (ÇSS)</a:t>
            </a:r>
            <a:endParaRPr lang="tr-TR" sz="2500"/>
          </a:p>
          <a:p>
            <a:pPr marL="342900" indent="-342900">
              <a:buFont typeface="Arial" panose="020B0604020202020204" pitchFamily="34" charset="0"/>
              <a:buChar char="•"/>
            </a:pPr>
            <a:r>
              <a:rPr lang="en-US" sz="2500" i="1"/>
              <a:t>Mikrogliya (MSS)</a:t>
            </a:r>
            <a:endParaRPr lang="tr-TR" sz="2500"/>
          </a:p>
          <a:p>
            <a:pPr marL="342900" indent="-342900">
              <a:buFont typeface="Arial" panose="020B0604020202020204" pitchFamily="34" charset="0"/>
              <a:buChar char="•"/>
            </a:pPr>
            <a:r>
              <a:rPr lang="en-US" sz="2500" i="1"/>
              <a:t>Radial gliyal hücreler (MSS</a:t>
            </a:r>
            <a:r>
              <a:rPr lang="en-US" sz="2500" i="1" smtClean="0"/>
              <a:t>)</a:t>
            </a:r>
            <a:endParaRPr lang="tr-TR" sz="2500"/>
          </a:p>
        </p:txBody>
      </p:sp>
    </p:spTree>
    <p:extLst>
      <p:ext uri="{BB962C8B-B14F-4D97-AF65-F5344CB8AC3E}">
        <p14:creationId xmlns:p14="http://schemas.microsoft.com/office/powerpoint/2010/main" val="8733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5373" y="2011118"/>
            <a:ext cx="11615352" cy="2785378"/>
          </a:xfrm>
          <a:prstGeom prst="rect">
            <a:avLst/>
          </a:prstGeom>
        </p:spPr>
        <p:txBody>
          <a:bodyPr wrap="square">
            <a:spAutoFit/>
          </a:bodyPr>
          <a:lstStyle/>
          <a:p>
            <a:r>
              <a:rPr lang="en-US" sz="2500" b="1"/>
              <a:t>Gliyal hücreler ve hasar</a:t>
            </a:r>
            <a:endParaRPr lang="tr-TR" sz="2500" b="1"/>
          </a:p>
          <a:p>
            <a:r>
              <a:rPr lang="en-US" sz="2500"/>
              <a:t>Daha önce de bahsedildiği gibi gliyal hücreler hem merkezi hem de çevresel sinir </a:t>
            </a:r>
            <a:r>
              <a:rPr lang="en-US" sz="2500" smtClean="0"/>
              <a:t>sistemindeki </a:t>
            </a:r>
            <a:r>
              <a:rPr lang="en-US" sz="2500"/>
              <a:t>hasarları algılayarak nöronları destekler. </a:t>
            </a:r>
            <a:endParaRPr lang="tr-TR" sz="2500" smtClean="0"/>
          </a:p>
          <a:p>
            <a:r>
              <a:rPr lang="en-US" sz="2500" b="1"/>
              <a:t>Gliozis</a:t>
            </a:r>
            <a:endParaRPr lang="tr-TR" sz="2500" b="1"/>
          </a:p>
          <a:p>
            <a:r>
              <a:rPr lang="en-US" sz="2500"/>
              <a:t>Nöronlar olgunluk evresinde hücre bölünmesine girmezken glial hücrelerde bu özellik </a:t>
            </a:r>
            <a:r>
              <a:rPr lang="en-US" sz="2500" smtClean="0"/>
              <a:t>bulunur</a:t>
            </a:r>
            <a:r>
              <a:rPr lang="en-US" sz="2500"/>
              <a:t>. Olgunlaşmış bir sinir sisteminde lezyon ya da yaralanmalar nedeni ile hasar görmüş nöronlar yenilenemez. </a:t>
            </a:r>
            <a:endParaRPr lang="tr-TR" sz="2500"/>
          </a:p>
        </p:txBody>
      </p:sp>
    </p:spTree>
    <p:extLst>
      <p:ext uri="{BB962C8B-B14F-4D97-AF65-F5344CB8AC3E}">
        <p14:creationId xmlns:p14="http://schemas.microsoft.com/office/powerpoint/2010/main" val="37876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SİNİR SİSTEMİNDE BİLGİ ALIŞVERİŞİ</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2418578" y="3300026"/>
            <a:ext cx="6267450" cy="2152650"/>
          </a:xfrm>
          <a:prstGeom prst="rect">
            <a:avLst/>
          </a:prstGeom>
        </p:spPr>
      </p:pic>
      <p:sp>
        <p:nvSpPr>
          <p:cNvPr id="4" name="Dikdörtgen 3"/>
          <p:cNvSpPr/>
          <p:nvPr/>
        </p:nvSpPr>
        <p:spPr>
          <a:xfrm>
            <a:off x="197708" y="1580818"/>
            <a:ext cx="11796584" cy="861774"/>
          </a:xfrm>
          <a:prstGeom prst="rect">
            <a:avLst/>
          </a:prstGeom>
        </p:spPr>
        <p:txBody>
          <a:bodyPr wrap="square">
            <a:spAutoFit/>
          </a:bodyPr>
          <a:lstStyle/>
          <a:p>
            <a:r>
              <a:rPr lang="en-US" sz="2500"/>
              <a:t>Hücre zarı bazen dinlenmede kalır ve diğer nöronlardan bilgi alımını keser; bu duruma</a:t>
            </a:r>
            <a:endParaRPr lang="tr-TR" sz="2500"/>
          </a:p>
          <a:p>
            <a:r>
              <a:rPr lang="en-US" sz="2500" b="1"/>
              <a:t>durgun zar potansiyeli </a:t>
            </a:r>
            <a:r>
              <a:rPr lang="en-US" sz="2500"/>
              <a:t>adı verilir</a:t>
            </a:r>
            <a:endParaRPr lang="tr-TR" sz="2500"/>
          </a:p>
        </p:txBody>
      </p:sp>
    </p:spTree>
    <p:extLst>
      <p:ext uri="{BB962C8B-B14F-4D97-AF65-F5344CB8AC3E}">
        <p14:creationId xmlns:p14="http://schemas.microsoft.com/office/powerpoint/2010/main" val="2091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1233" y="473048"/>
            <a:ext cx="491724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DURGUN </a:t>
            </a:r>
            <a:r>
              <a:rPr lang="tr-TR" sz="3000" b="1">
                <a:solidFill>
                  <a:srgbClr val="00B050"/>
                </a:solidFill>
              </a:rPr>
              <a:t>ZAR POTANSİYELİ</a:t>
            </a:r>
            <a:endParaRPr lang="tr-TR" sz="3000" b="1" dirty="0">
              <a:solidFill>
                <a:srgbClr val="00B050"/>
              </a:solidFill>
            </a:endParaRPr>
          </a:p>
        </p:txBody>
      </p:sp>
      <p:sp>
        <p:nvSpPr>
          <p:cNvPr id="4" name="Dikdörtgen 3"/>
          <p:cNvSpPr/>
          <p:nvPr/>
        </p:nvSpPr>
        <p:spPr>
          <a:xfrm>
            <a:off x="263611" y="2350523"/>
            <a:ext cx="11681254" cy="2400657"/>
          </a:xfrm>
          <a:prstGeom prst="rect">
            <a:avLst/>
          </a:prstGeom>
        </p:spPr>
        <p:txBody>
          <a:bodyPr wrap="square">
            <a:spAutoFit/>
          </a:bodyPr>
          <a:lstStyle/>
          <a:p>
            <a:pPr algn="ctr"/>
            <a:r>
              <a:rPr lang="en-US" sz="2500"/>
              <a:t>Hücre zarı ve </a:t>
            </a:r>
            <a:r>
              <a:rPr lang="en-US" sz="2500" b="1"/>
              <a:t>sodyum/potasyum pompalarının </a:t>
            </a:r>
            <a:r>
              <a:rPr lang="en-US" sz="2500"/>
              <a:t>her birinin görevi elektrik yüklü </a:t>
            </a:r>
            <a:r>
              <a:rPr lang="en-US" sz="2500" smtClean="0"/>
              <a:t>iyonların </a:t>
            </a:r>
            <a:r>
              <a:rPr lang="en-US" sz="2500"/>
              <a:t>kısmi olarak dağılımını sağlamaktır. Hücre zarının seçici geçirgen yapısından dolayı su, oksijen, üre ve karbondioksit gibi moleküller hücre zarından geçebilirken büyük ya da elektrik yüklü iyonlar veya moleküller bu zardan geçemez. Potasyum (K+), klor (Cl-) ve sodyum (Na+) gibi bazı iyonlar </a:t>
            </a:r>
            <a:r>
              <a:rPr lang="en-US" sz="2500" b="1"/>
              <a:t>kanal </a:t>
            </a:r>
            <a:r>
              <a:rPr lang="en-US" sz="2500"/>
              <a:t>proteinleri olarak adlandırılan, zarın içinde yer alan ve iyonların ne kadar hızlı geçebileceklerini ayarlayan yapılardan geçerler. </a:t>
            </a:r>
            <a:endParaRPr lang="tr-TR" sz="2500"/>
          </a:p>
        </p:txBody>
      </p:sp>
    </p:spTree>
    <p:extLst>
      <p:ext uri="{BB962C8B-B14F-4D97-AF65-F5344CB8AC3E}">
        <p14:creationId xmlns:p14="http://schemas.microsoft.com/office/powerpoint/2010/main" val="415558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672498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AKSİYON </a:t>
            </a:r>
            <a:r>
              <a:rPr lang="tr-TR" sz="3000" b="1">
                <a:solidFill>
                  <a:srgbClr val="00B050"/>
                </a:solidFill>
              </a:rPr>
              <a:t>POTANSİYELİ VE SİNİR İLETİSİ</a:t>
            </a:r>
            <a:endParaRPr lang="tr-TR" sz="3000" b="1" dirty="0">
              <a:solidFill>
                <a:srgbClr val="00B050"/>
              </a:solidFill>
            </a:endParaRPr>
          </a:p>
        </p:txBody>
      </p:sp>
      <p:sp>
        <p:nvSpPr>
          <p:cNvPr id="3" name="Dikdörtgen 2"/>
          <p:cNvSpPr/>
          <p:nvPr/>
        </p:nvSpPr>
        <p:spPr>
          <a:xfrm>
            <a:off x="329514" y="2405100"/>
            <a:ext cx="11549448" cy="2015936"/>
          </a:xfrm>
          <a:prstGeom prst="rect">
            <a:avLst/>
          </a:prstGeom>
        </p:spPr>
        <p:txBody>
          <a:bodyPr wrap="square">
            <a:spAutoFit/>
          </a:bodyPr>
          <a:lstStyle/>
          <a:p>
            <a:pPr algn="ctr"/>
            <a:r>
              <a:rPr lang="en-US" sz="2500"/>
              <a:t>Nöron dinlenme halindeyken durgun zar potansiyeli mevcuttur fakat sinir sistemi bilgileri iletirken aksiyon potansiyeli ya da sinir impulsu oluşur. Aksiyon potansiyeli, elektriksel </a:t>
            </a:r>
            <a:r>
              <a:rPr lang="en-US" sz="2500" b="1"/>
              <a:t>membran potansiyelinin </a:t>
            </a:r>
            <a:r>
              <a:rPr lang="en-US" sz="2500"/>
              <a:t>hızlıca yükselip düştüğü kısa süreli bir olaydır. Hücrenin içine doğru akan pozitif iyonlar negatif yükü azaltır böylece membran arasındaki yük de azalır. Bu duruma </a:t>
            </a:r>
            <a:r>
              <a:rPr lang="en-US" sz="2500" b="1"/>
              <a:t>depolarizasyon </a:t>
            </a:r>
            <a:r>
              <a:rPr lang="en-US" sz="2500"/>
              <a:t>adı verilir. </a:t>
            </a:r>
            <a:endParaRPr lang="tr-TR" sz="2500"/>
          </a:p>
        </p:txBody>
      </p:sp>
    </p:spTree>
    <p:extLst>
      <p:ext uri="{BB962C8B-B14F-4D97-AF65-F5344CB8AC3E}">
        <p14:creationId xmlns:p14="http://schemas.microsoft.com/office/powerpoint/2010/main" val="38728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53729" y="832214"/>
            <a:ext cx="7002162" cy="5563762"/>
          </a:xfrm>
          <a:prstGeom prst="rect">
            <a:avLst/>
          </a:prstGeom>
        </p:spPr>
      </p:pic>
    </p:spTree>
    <p:extLst>
      <p:ext uri="{BB962C8B-B14F-4D97-AF65-F5344CB8AC3E}">
        <p14:creationId xmlns:p14="http://schemas.microsoft.com/office/powerpoint/2010/main" val="8872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367209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TOPLAMA </a:t>
            </a:r>
            <a:r>
              <a:rPr lang="tr-TR" sz="3000" b="1">
                <a:solidFill>
                  <a:srgbClr val="00B050"/>
                </a:solidFill>
              </a:rPr>
              <a:t>ETKİLERİ</a:t>
            </a:r>
            <a:endParaRPr lang="tr-TR" sz="3000" b="1" dirty="0">
              <a:solidFill>
                <a:srgbClr val="00B050"/>
              </a:solidFill>
            </a:endParaRPr>
          </a:p>
        </p:txBody>
      </p:sp>
      <p:sp>
        <p:nvSpPr>
          <p:cNvPr id="3" name="Dikdörtgen 2"/>
          <p:cNvSpPr/>
          <p:nvPr/>
        </p:nvSpPr>
        <p:spPr>
          <a:xfrm>
            <a:off x="222422" y="2828836"/>
            <a:ext cx="11747156" cy="861774"/>
          </a:xfrm>
          <a:prstGeom prst="rect">
            <a:avLst/>
          </a:prstGeom>
        </p:spPr>
        <p:txBody>
          <a:bodyPr wrap="square">
            <a:spAutoFit/>
          </a:bodyPr>
          <a:lstStyle/>
          <a:p>
            <a:pPr algn="ctr"/>
            <a:r>
              <a:rPr lang="en-US" sz="2500"/>
              <a:t>Nöronlar sürekli olarak çoklu uyarı ve inhibitör etki altındadırlar. Aksonun ateşlenip ateşlenmeyeceğinin kararlaştırılması, tüm uyarı ve inhibisyonların toplam etkisine </a:t>
            </a:r>
            <a:r>
              <a:rPr lang="en-US" sz="2500" smtClean="0"/>
              <a:t>bağlıdır</a:t>
            </a:r>
            <a:r>
              <a:rPr lang="en-US" sz="2500"/>
              <a:t>. </a:t>
            </a:r>
            <a:endParaRPr lang="tr-TR" sz="2500"/>
          </a:p>
        </p:txBody>
      </p:sp>
    </p:spTree>
    <p:extLst>
      <p:ext uri="{BB962C8B-B14F-4D97-AF65-F5344CB8AC3E}">
        <p14:creationId xmlns:p14="http://schemas.microsoft.com/office/powerpoint/2010/main" val="205165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SİNAPTİK GEÇİŞ</a:t>
            </a:r>
            <a:endParaRPr lang="tr-TR" sz="3500">
              <a:solidFill>
                <a:srgbClr val="FF0000"/>
              </a:solidFill>
            </a:endParaRPr>
          </a:p>
        </p:txBody>
      </p:sp>
      <p:sp>
        <p:nvSpPr>
          <p:cNvPr id="3" name="Dikdörtgen 2"/>
          <p:cNvSpPr/>
          <p:nvPr/>
        </p:nvSpPr>
        <p:spPr>
          <a:xfrm>
            <a:off x="288324" y="2675404"/>
            <a:ext cx="11615352" cy="1631216"/>
          </a:xfrm>
          <a:prstGeom prst="rect">
            <a:avLst/>
          </a:prstGeom>
        </p:spPr>
        <p:txBody>
          <a:bodyPr wrap="square">
            <a:spAutoFit/>
          </a:bodyPr>
          <a:lstStyle/>
          <a:p>
            <a:pPr algn="ctr"/>
            <a:r>
              <a:rPr lang="en-US" sz="2500"/>
              <a:t>1900’lerin sonunda Ramón y Cajal, bir nöronu diğerinden ayıran dar bir boşluk </a:t>
            </a:r>
            <a:r>
              <a:rPr lang="en-US" sz="2500" smtClean="0"/>
              <a:t>olduğunu </a:t>
            </a:r>
            <a:r>
              <a:rPr lang="en-US" sz="2500"/>
              <a:t>gözlemlediğinde nöronların fiziksel olarak birleşmedikleri keşfedildi. 1906 yılında, Sir Charles Scott Sherrington </a:t>
            </a:r>
            <a:r>
              <a:rPr lang="en-US" sz="2500" b="1"/>
              <a:t>sinaptik gecikmeyi </a:t>
            </a:r>
            <a:r>
              <a:rPr lang="en-US" sz="2500"/>
              <a:t>belirledi (genellikle 0,3-0,5 ms) ve sinir hücrelerindeki bu boşluklarda mutlak bir haberleşme olduğu sonucuna vardı. </a:t>
            </a:r>
            <a:endParaRPr lang="tr-TR" sz="2500"/>
          </a:p>
        </p:txBody>
      </p:sp>
    </p:spTree>
    <p:extLst>
      <p:ext uri="{BB962C8B-B14F-4D97-AF65-F5344CB8AC3E}">
        <p14:creationId xmlns:p14="http://schemas.microsoft.com/office/powerpoint/2010/main" val="141977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65406" y="830787"/>
            <a:ext cx="7776518" cy="5443562"/>
          </a:xfrm>
          <a:prstGeom prst="rect">
            <a:avLst/>
          </a:prstGeom>
        </p:spPr>
      </p:pic>
    </p:spTree>
    <p:extLst>
      <p:ext uri="{BB962C8B-B14F-4D97-AF65-F5344CB8AC3E}">
        <p14:creationId xmlns:p14="http://schemas.microsoft.com/office/powerpoint/2010/main" val="16131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294330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SİNAPTİK </a:t>
            </a:r>
            <a:r>
              <a:rPr lang="tr-TR" sz="3000" b="1">
                <a:solidFill>
                  <a:srgbClr val="00B050"/>
                </a:solidFill>
              </a:rPr>
              <a:t>KESE</a:t>
            </a:r>
            <a:endParaRPr lang="tr-TR" sz="3000" b="1" dirty="0">
              <a:solidFill>
                <a:srgbClr val="00B050"/>
              </a:solidFill>
            </a:endParaRPr>
          </a:p>
        </p:txBody>
      </p:sp>
      <p:sp>
        <p:nvSpPr>
          <p:cNvPr id="3" name="Dikdörtgen 2"/>
          <p:cNvSpPr/>
          <p:nvPr/>
        </p:nvSpPr>
        <p:spPr>
          <a:xfrm>
            <a:off x="230659" y="2828836"/>
            <a:ext cx="11730682" cy="1246495"/>
          </a:xfrm>
          <a:prstGeom prst="rect">
            <a:avLst/>
          </a:prstGeom>
        </p:spPr>
        <p:txBody>
          <a:bodyPr wrap="square">
            <a:spAutoFit/>
          </a:bodyPr>
          <a:lstStyle/>
          <a:p>
            <a:pPr algn="ctr"/>
            <a:r>
              <a:rPr lang="en-US" sz="2500"/>
              <a:t>Aksiyon potansiyeli sinaptik uca ulaştığında kalsiyum kanalları açılır ve Ca+2 iyonları hücreye girer. Kalsiyum alımı, salgı kesesinin (vezikülünün) hücre zarına doğru </a:t>
            </a:r>
            <a:r>
              <a:rPr lang="en-US" sz="2500" smtClean="0"/>
              <a:t>hareketini </a:t>
            </a:r>
            <a:r>
              <a:rPr lang="en-US" sz="2500"/>
              <a:t>ve füzyonunu sağlar (bu işlem egzositoz olarak bilinir). </a:t>
            </a:r>
            <a:endParaRPr lang="tr-TR" sz="2500"/>
          </a:p>
        </p:txBody>
      </p:sp>
    </p:spTree>
    <p:extLst>
      <p:ext uri="{BB962C8B-B14F-4D97-AF65-F5344CB8AC3E}">
        <p14:creationId xmlns:p14="http://schemas.microsoft.com/office/powerpoint/2010/main" val="27438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1</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2548138"/>
            <a:ext cx="1076216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NÖRONLAR, NÖROTRANSMİSYON VE HABERLEŞME</a:t>
            </a:r>
          </a:p>
        </p:txBody>
      </p:sp>
    </p:spTree>
    <p:extLst>
      <p:ext uri="{BB962C8B-B14F-4D97-AF65-F5344CB8AC3E}">
        <p14:creationId xmlns:p14="http://schemas.microsoft.com/office/powerpoint/2010/main" val="52382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606351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SİNAPTİK </a:t>
            </a:r>
            <a:r>
              <a:rPr lang="tr-TR" sz="3000" b="1">
                <a:solidFill>
                  <a:srgbClr val="00B050"/>
                </a:solidFill>
              </a:rPr>
              <a:t>GEÇİŞİN DÜZENLENMESİ</a:t>
            </a:r>
            <a:endParaRPr lang="tr-TR" sz="3000" b="1" dirty="0">
              <a:solidFill>
                <a:srgbClr val="00B050"/>
              </a:solidFill>
            </a:endParaRPr>
          </a:p>
        </p:txBody>
      </p:sp>
      <p:sp>
        <p:nvSpPr>
          <p:cNvPr id="3" name="Dikdörtgen 2"/>
          <p:cNvSpPr/>
          <p:nvPr/>
        </p:nvSpPr>
        <p:spPr>
          <a:xfrm>
            <a:off x="247135" y="2690336"/>
            <a:ext cx="11697730" cy="1246495"/>
          </a:xfrm>
          <a:prstGeom prst="rect">
            <a:avLst/>
          </a:prstGeom>
        </p:spPr>
        <p:txBody>
          <a:bodyPr wrap="square">
            <a:spAutoFit/>
          </a:bodyPr>
          <a:lstStyle/>
          <a:p>
            <a:pPr algn="ctr"/>
            <a:r>
              <a:rPr lang="en-US" sz="2500"/>
              <a:t>Nörotransmitterin salınımı için gerekli olan miktarı etkileyen çeşitli işlemler vardır. </a:t>
            </a:r>
            <a:r>
              <a:rPr lang="en-US" sz="2500" b="1"/>
              <a:t>Presinaptik inhibisyon </a:t>
            </a:r>
            <a:r>
              <a:rPr lang="en-US" sz="2500"/>
              <a:t>adı verilen birinci işlem, presinaptik nörondaki aksiyon </a:t>
            </a:r>
            <a:r>
              <a:rPr lang="en-US" sz="2500" smtClean="0"/>
              <a:t>potansiyeline </a:t>
            </a:r>
            <a:r>
              <a:rPr lang="en-US" sz="2500"/>
              <a:t>rağmen salınan nörotransmitter miktarında düşüşe neden olur. </a:t>
            </a:r>
            <a:endParaRPr lang="tr-TR" sz="2500"/>
          </a:p>
        </p:txBody>
      </p:sp>
    </p:spTree>
    <p:extLst>
      <p:ext uri="{BB962C8B-B14F-4D97-AF65-F5344CB8AC3E}">
        <p14:creationId xmlns:p14="http://schemas.microsoft.com/office/powerpoint/2010/main" val="140468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613636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NON-SİNAPTİK </a:t>
            </a:r>
            <a:r>
              <a:rPr lang="tr-TR" sz="3000" b="1">
                <a:solidFill>
                  <a:srgbClr val="00B050"/>
                </a:solidFill>
              </a:rPr>
              <a:t>KİMYASAL İLETİŞİM</a:t>
            </a:r>
            <a:endParaRPr lang="tr-TR" sz="3000" b="1" dirty="0">
              <a:solidFill>
                <a:srgbClr val="00B050"/>
              </a:solidFill>
            </a:endParaRPr>
          </a:p>
        </p:txBody>
      </p:sp>
      <p:sp>
        <p:nvSpPr>
          <p:cNvPr id="3" name="Dikdörtgen 2"/>
          <p:cNvSpPr/>
          <p:nvPr/>
        </p:nvSpPr>
        <p:spPr>
          <a:xfrm>
            <a:off x="247135" y="2551837"/>
            <a:ext cx="11697730" cy="1631216"/>
          </a:xfrm>
          <a:prstGeom prst="rect">
            <a:avLst/>
          </a:prstGeom>
        </p:spPr>
        <p:txBody>
          <a:bodyPr wrap="square">
            <a:spAutoFit/>
          </a:bodyPr>
          <a:lstStyle/>
          <a:p>
            <a:pPr algn="ctr"/>
            <a:r>
              <a:rPr lang="en-US" sz="2500"/>
              <a:t>Terminal uçtan nörotransmitterler salınırken ve lokal etki gösterirken, nöron tarafından salınan diğer haberleşme maddesi olan nöromodülatörler ise uzak mesafelere gider ve sinir sisteminde daha geniş alana yayılırlar. Birçok nöromodülatör, </a:t>
            </a:r>
            <a:r>
              <a:rPr lang="en-US" sz="2500" b="1"/>
              <a:t>aminoasit </a:t>
            </a:r>
            <a:r>
              <a:rPr lang="en-US" sz="2500"/>
              <a:t>zincirlerinin </a:t>
            </a:r>
            <a:r>
              <a:rPr lang="en-US" sz="2500" smtClean="0"/>
              <a:t>peptid </a:t>
            </a:r>
            <a:r>
              <a:rPr lang="en-US" sz="2500"/>
              <a:t>bağları ile bağlandığı peptitlerdir. </a:t>
            </a:r>
            <a:endParaRPr lang="tr-TR" sz="2500"/>
          </a:p>
        </p:txBody>
      </p:sp>
    </p:spTree>
    <p:extLst>
      <p:ext uri="{BB962C8B-B14F-4D97-AF65-F5344CB8AC3E}">
        <p14:creationId xmlns:p14="http://schemas.microsoft.com/office/powerpoint/2010/main" val="308416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63827" y="709014"/>
            <a:ext cx="4118920" cy="5275216"/>
          </a:xfrm>
          <a:prstGeom prst="rect">
            <a:avLst/>
          </a:prstGeom>
        </p:spPr>
      </p:pic>
      <p:pic>
        <p:nvPicPr>
          <p:cNvPr id="3" name="Resim 2"/>
          <p:cNvPicPr>
            <a:picLocks noChangeAspect="1"/>
          </p:cNvPicPr>
          <p:nvPr/>
        </p:nvPicPr>
        <p:blipFill>
          <a:blip r:embed="rId3"/>
          <a:stretch>
            <a:fillRect/>
          </a:stretch>
        </p:blipFill>
        <p:spPr>
          <a:xfrm>
            <a:off x="5404021" y="1884469"/>
            <a:ext cx="5931244" cy="683868"/>
          </a:xfrm>
          <a:prstGeom prst="rect">
            <a:avLst/>
          </a:prstGeom>
        </p:spPr>
      </p:pic>
      <p:pic>
        <p:nvPicPr>
          <p:cNvPr id="4" name="Resim 3"/>
          <p:cNvPicPr>
            <a:picLocks noChangeAspect="1"/>
          </p:cNvPicPr>
          <p:nvPr/>
        </p:nvPicPr>
        <p:blipFill>
          <a:blip r:embed="rId4"/>
          <a:stretch>
            <a:fillRect/>
          </a:stretch>
        </p:blipFill>
        <p:spPr>
          <a:xfrm>
            <a:off x="5461686" y="2568337"/>
            <a:ext cx="6046574" cy="2157556"/>
          </a:xfrm>
          <a:prstGeom prst="rect">
            <a:avLst/>
          </a:prstGeom>
        </p:spPr>
      </p:pic>
    </p:spTree>
    <p:extLst>
      <p:ext uri="{BB962C8B-B14F-4D97-AF65-F5344CB8AC3E}">
        <p14:creationId xmlns:p14="http://schemas.microsoft.com/office/powerpoint/2010/main" val="42044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867853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POSTSİNAPTİK </a:t>
            </a:r>
            <a:r>
              <a:rPr lang="tr-TR" sz="3000" b="1">
                <a:solidFill>
                  <a:srgbClr val="00B050"/>
                </a:solidFill>
              </a:rPr>
              <a:t>RESEPTÖRLER VE RESEPTÖR TİPLERİ</a:t>
            </a:r>
            <a:endParaRPr lang="tr-TR" sz="3000" b="1" dirty="0">
              <a:solidFill>
                <a:srgbClr val="00B050"/>
              </a:solidFill>
            </a:endParaRPr>
          </a:p>
        </p:txBody>
      </p:sp>
      <p:sp>
        <p:nvSpPr>
          <p:cNvPr id="3" name="Dikdörtgen 2"/>
          <p:cNvSpPr/>
          <p:nvPr/>
        </p:nvSpPr>
        <p:spPr>
          <a:xfrm>
            <a:off x="197707" y="2828836"/>
            <a:ext cx="11846012" cy="1246495"/>
          </a:xfrm>
          <a:prstGeom prst="rect">
            <a:avLst/>
          </a:prstGeom>
        </p:spPr>
        <p:txBody>
          <a:bodyPr wrap="square">
            <a:spAutoFit/>
          </a:bodyPr>
          <a:lstStyle/>
          <a:p>
            <a:pPr algn="ctr"/>
            <a:r>
              <a:rPr lang="en-US" sz="2500"/>
              <a:t>Nörotransmitterlerin etkisi, salınımı ile iyon kanallarının hızlı bir şekilde açılmasını </a:t>
            </a:r>
            <a:r>
              <a:rPr lang="en-US" sz="2500" smtClean="0"/>
              <a:t>sağlayan </a:t>
            </a:r>
            <a:r>
              <a:rPr lang="en-US" sz="2500"/>
              <a:t>postsinaptik zarda görülür. Burada yer alan bir tür reseptör </a:t>
            </a:r>
            <a:r>
              <a:rPr lang="en-US" sz="2500" b="1"/>
              <a:t>iyonotropik </a:t>
            </a:r>
            <a:r>
              <a:rPr lang="en-US" sz="2500" smtClean="0"/>
              <a:t>reseptörler </a:t>
            </a:r>
            <a:r>
              <a:rPr lang="en-US" sz="2500"/>
              <a:t>veya </a:t>
            </a:r>
            <a:r>
              <a:rPr lang="en-US" sz="2500" smtClean="0"/>
              <a:t>kanalbağlı </a:t>
            </a:r>
            <a:r>
              <a:rPr lang="en-US" sz="2500"/>
              <a:t>reseptörler olarak isimlendirilir. </a:t>
            </a:r>
            <a:endParaRPr lang="tr-TR" sz="2500"/>
          </a:p>
        </p:txBody>
      </p:sp>
    </p:spTree>
    <p:extLst>
      <p:ext uri="{BB962C8B-B14F-4D97-AF65-F5344CB8AC3E}">
        <p14:creationId xmlns:p14="http://schemas.microsoft.com/office/powerpoint/2010/main" val="31911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NÖROTRANSMİTTERLER</a:t>
            </a:r>
            <a:endParaRPr lang="tr-TR" sz="3500">
              <a:solidFill>
                <a:srgbClr val="FF0000"/>
              </a:solidFill>
            </a:endParaRPr>
          </a:p>
        </p:txBody>
      </p:sp>
      <p:sp>
        <p:nvSpPr>
          <p:cNvPr id="3" name="Dikdörtgen 2"/>
          <p:cNvSpPr/>
          <p:nvPr/>
        </p:nvSpPr>
        <p:spPr>
          <a:xfrm>
            <a:off x="197708" y="1163249"/>
            <a:ext cx="11714206" cy="861774"/>
          </a:xfrm>
          <a:prstGeom prst="rect">
            <a:avLst/>
          </a:prstGeom>
        </p:spPr>
        <p:txBody>
          <a:bodyPr wrap="square">
            <a:spAutoFit/>
          </a:bodyPr>
          <a:lstStyle/>
          <a:p>
            <a:r>
              <a:rPr lang="en-US" sz="2500"/>
              <a:t>Nörotransmitterler iki geniş grup içerisinde kategorize edilebilir: “Klasik” küçük </a:t>
            </a:r>
            <a:r>
              <a:rPr lang="en-US" sz="2500" smtClean="0"/>
              <a:t>moleküllü </a:t>
            </a:r>
            <a:r>
              <a:rPr lang="en-US" sz="2500"/>
              <a:t>nörotrasmitterler ve daha büyük nöropeptid nörotransmitterler (Şekil 1.7). </a:t>
            </a:r>
            <a:endParaRPr lang="tr-TR" sz="2500"/>
          </a:p>
        </p:txBody>
      </p:sp>
      <p:pic>
        <p:nvPicPr>
          <p:cNvPr id="4" name="Resim 3"/>
          <p:cNvPicPr>
            <a:picLocks noChangeAspect="1"/>
          </p:cNvPicPr>
          <p:nvPr/>
        </p:nvPicPr>
        <p:blipFill>
          <a:blip r:embed="rId2"/>
          <a:stretch>
            <a:fillRect/>
          </a:stretch>
        </p:blipFill>
        <p:spPr>
          <a:xfrm>
            <a:off x="3311612" y="2234619"/>
            <a:ext cx="5222788" cy="4286564"/>
          </a:xfrm>
          <a:prstGeom prst="rect">
            <a:avLst/>
          </a:prstGeom>
        </p:spPr>
      </p:pic>
    </p:spTree>
    <p:extLst>
      <p:ext uri="{BB962C8B-B14F-4D97-AF65-F5344CB8AC3E}">
        <p14:creationId xmlns:p14="http://schemas.microsoft.com/office/powerpoint/2010/main" val="421491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804" y="1087696"/>
            <a:ext cx="11780108" cy="4708981"/>
          </a:xfrm>
          <a:prstGeom prst="rect">
            <a:avLst/>
          </a:prstGeom>
        </p:spPr>
        <p:txBody>
          <a:bodyPr wrap="square">
            <a:spAutoFit/>
          </a:bodyPr>
          <a:lstStyle/>
          <a:p>
            <a:r>
              <a:rPr lang="en-US" sz="2500" b="1"/>
              <a:t>AMİNOASİTLER</a:t>
            </a:r>
            <a:endParaRPr lang="tr-TR" sz="2500" b="1"/>
          </a:p>
          <a:p>
            <a:r>
              <a:rPr lang="en-US" sz="2500" b="1"/>
              <a:t>GABA</a:t>
            </a:r>
            <a:endParaRPr lang="tr-TR" sz="2500" b="1"/>
          </a:p>
          <a:p>
            <a:r>
              <a:rPr lang="en-US" sz="2500"/>
              <a:t>GABA, MSS’de başlıca inhibitör nörotransmitterdir, tüm sinapsların %30-40’ında </a:t>
            </a:r>
            <a:r>
              <a:rPr lang="en-US" sz="2500" smtClean="0"/>
              <a:t>meydana </a:t>
            </a:r>
            <a:r>
              <a:rPr lang="en-US" sz="2500"/>
              <a:t>gelir. </a:t>
            </a:r>
            <a:endParaRPr lang="tr-TR" sz="2500" smtClean="0"/>
          </a:p>
          <a:p>
            <a:r>
              <a:rPr lang="en-US" sz="2500" b="1"/>
              <a:t>Glisin</a:t>
            </a:r>
            <a:endParaRPr lang="tr-TR" sz="2500" b="1"/>
          </a:p>
          <a:p>
            <a:r>
              <a:rPr lang="en-US" sz="2500"/>
              <a:t>Diğer inhibitör nörotransmitter, esas olarak omurilikte, </a:t>
            </a:r>
            <a:r>
              <a:rPr lang="en-US" sz="2500" b="1"/>
              <a:t>beyin sapında </a:t>
            </a:r>
            <a:r>
              <a:rPr lang="en-US" sz="2500"/>
              <a:t>ve retinada </a:t>
            </a:r>
            <a:r>
              <a:rPr lang="en-US" sz="2500" smtClean="0"/>
              <a:t>bulunan </a:t>
            </a:r>
            <a:r>
              <a:rPr lang="en-US" sz="2500"/>
              <a:t>glisindir. </a:t>
            </a:r>
            <a:endParaRPr lang="tr-TR" sz="2500" smtClean="0"/>
          </a:p>
          <a:p>
            <a:r>
              <a:rPr lang="en-US" sz="2500" b="1"/>
              <a:t>Glutamat (glutamik asit)</a:t>
            </a:r>
            <a:endParaRPr lang="tr-TR" sz="2500" b="1"/>
          </a:p>
          <a:p>
            <a:r>
              <a:rPr lang="en-US" sz="2500"/>
              <a:t>Glutamat en yaygın bulunan uyarıcı nörotransmitterdir.  </a:t>
            </a:r>
            <a:endParaRPr lang="tr-TR" sz="2500"/>
          </a:p>
          <a:p>
            <a:r>
              <a:rPr lang="en-US" sz="2500" b="1"/>
              <a:t>Aspartat</a:t>
            </a:r>
            <a:endParaRPr lang="tr-TR" sz="2500" b="1"/>
          </a:p>
          <a:p>
            <a:r>
              <a:rPr lang="en-US" sz="2500"/>
              <a:t>Aspartat, NMDA reseptörlerini stimüle eden bir eksitatör nörotransmitter gibi davranır (Grem, King, O’Dwyer ve Leyland-Jones, 1998). </a:t>
            </a:r>
            <a:endParaRPr lang="tr-TR" sz="2500"/>
          </a:p>
        </p:txBody>
      </p:sp>
    </p:spTree>
    <p:extLst>
      <p:ext uri="{BB962C8B-B14F-4D97-AF65-F5344CB8AC3E}">
        <p14:creationId xmlns:p14="http://schemas.microsoft.com/office/powerpoint/2010/main" val="1084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9470" y="659333"/>
            <a:ext cx="11673016" cy="5093702"/>
          </a:xfrm>
          <a:prstGeom prst="rect">
            <a:avLst/>
          </a:prstGeom>
        </p:spPr>
        <p:txBody>
          <a:bodyPr wrap="square">
            <a:spAutoFit/>
          </a:bodyPr>
          <a:lstStyle/>
          <a:p>
            <a:r>
              <a:rPr lang="en-US" sz="2500" b="1"/>
              <a:t>MONOAMİNLER</a:t>
            </a:r>
            <a:endParaRPr lang="tr-TR" sz="2500" b="1"/>
          </a:p>
          <a:p>
            <a:r>
              <a:rPr lang="en-US" sz="2500" b="1"/>
              <a:t>Serotonin</a:t>
            </a:r>
            <a:endParaRPr lang="tr-TR" sz="2500" b="1"/>
          </a:p>
          <a:p>
            <a:r>
              <a:rPr lang="en-US" sz="2500"/>
              <a:t>Serotonin, 5-hidroksitriptamin (5-HT) olarak da adlandırılır. Serotonin triptofan </a:t>
            </a:r>
            <a:r>
              <a:rPr lang="en-US" sz="2500" smtClean="0"/>
              <a:t>aminoasitinden </a:t>
            </a:r>
            <a:r>
              <a:rPr lang="en-US" sz="2500"/>
              <a:t>sentezlenmektedir. </a:t>
            </a:r>
            <a:endParaRPr lang="tr-TR" sz="2500" smtClean="0"/>
          </a:p>
          <a:p>
            <a:r>
              <a:rPr lang="en-US" sz="2500" b="1"/>
              <a:t>Melatonin</a:t>
            </a:r>
            <a:endParaRPr lang="tr-TR" sz="2500" b="1"/>
          </a:p>
          <a:p>
            <a:r>
              <a:rPr lang="en-US" sz="2500"/>
              <a:t>Melatonin, epifiz bezi ve retina içerisindeki serotoninden elde edilmektedir</a:t>
            </a:r>
            <a:r>
              <a:rPr lang="en-US" sz="2500" smtClean="0"/>
              <a:t>.</a:t>
            </a:r>
            <a:endParaRPr lang="tr-TR" sz="2500" smtClean="0"/>
          </a:p>
          <a:p>
            <a:r>
              <a:rPr lang="en-US" sz="2500" b="1"/>
              <a:t>Noradrenalin</a:t>
            </a:r>
            <a:endParaRPr lang="tr-TR" sz="2500" b="1"/>
          </a:p>
          <a:p>
            <a:r>
              <a:rPr lang="en-US" sz="2500"/>
              <a:t>Noradrenerjik nöronlar, beyinde retiküler oluşum, pons, lokus coeruleus içinde </a:t>
            </a:r>
            <a:r>
              <a:rPr lang="en-US" sz="2500" smtClean="0"/>
              <a:t>bulunmaktadır </a:t>
            </a:r>
            <a:r>
              <a:rPr lang="en-US" sz="2500"/>
              <a:t>ve serebral korteks, orta beyin ve hipokampusta bulunduğu öngörülmektedir</a:t>
            </a:r>
            <a:r>
              <a:rPr lang="en-US" sz="2500" smtClean="0"/>
              <a:t>.</a:t>
            </a:r>
            <a:endParaRPr lang="tr-TR" sz="2500" smtClean="0"/>
          </a:p>
          <a:p>
            <a:r>
              <a:rPr lang="en-US" sz="2500" b="1"/>
              <a:t>Dopamin</a:t>
            </a:r>
            <a:endParaRPr lang="tr-TR" sz="2500" b="1"/>
          </a:p>
          <a:p>
            <a:r>
              <a:rPr lang="en-US" sz="2500"/>
              <a:t>Dopamin de monoaminlerin sınıflandırması altında yer alır. Merkezi sinir sisteminde, </a:t>
            </a:r>
            <a:r>
              <a:rPr lang="en-US" sz="2500" smtClean="0"/>
              <a:t>dopamin </a:t>
            </a:r>
            <a:r>
              <a:rPr lang="en-US" sz="2500"/>
              <a:t>reseptörlerinin 5 tipi-D1, D2, D3, D4 ve D5 ve bunların çeşitleri işlev görür. </a:t>
            </a:r>
            <a:endParaRPr lang="tr-TR" sz="2500"/>
          </a:p>
        </p:txBody>
      </p:sp>
    </p:spTree>
    <p:extLst>
      <p:ext uri="{BB962C8B-B14F-4D97-AF65-F5344CB8AC3E}">
        <p14:creationId xmlns:p14="http://schemas.microsoft.com/office/powerpoint/2010/main" val="9633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264437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ASETİLKOLİN</a:t>
            </a:r>
            <a:endParaRPr lang="tr-TR" sz="3000" b="1" dirty="0">
              <a:solidFill>
                <a:srgbClr val="00B050"/>
              </a:solidFill>
            </a:endParaRPr>
          </a:p>
        </p:txBody>
      </p:sp>
      <p:sp>
        <p:nvSpPr>
          <p:cNvPr id="3" name="Dikdörtgen 2"/>
          <p:cNvSpPr/>
          <p:nvPr/>
        </p:nvSpPr>
        <p:spPr>
          <a:xfrm>
            <a:off x="205946" y="2639363"/>
            <a:ext cx="11780108" cy="1246495"/>
          </a:xfrm>
          <a:prstGeom prst="rect">
            <a:avLst/>
          </a:prstGeom>
        </p:spPr>
        <p:txBody>
          <a:bodyPr wrap="square">
            <a:spAutoFit/>
          </a:bodyPr>
          <a:lstStyle/>
          <a:p>
            <a:pPr algn="ctr"/>
            <a:r>
              <a:rPr lang="en-US" sz="2500"/>
              <a:t>Asetilkolin tanımlanan ilk nörotransmitterdir. ACh; PSS ve MSS’nin her ikisinde de </a:t>
            </a:r>
            <a:r>
              <a:rPr lang="en-US" sz="2500" smtClean="0"/>
              <a:t>bulunur</a:t>
            </a:r>
            <a:r>
              <a:rPr lang="en-US" sz="2500"/>
              <a:t>. Yaygın görüş, bilişsel fonksiyonlarda ve özellikle bellekte kolinerjik yolda rol </a:t>
            </a:r>
            <a:r>
              <a:rPr lang="en-US" sz="2500" smtClean="0"/>
              <a:t>oynamış </a:t>
            </a:r>
            <a:r>
              <a:rPr lang="en-US" sz="2500"/>
              <a:t>olmasıdır. </a:t>
            </a:r>
            <a:endParaRPr lang="tr-TR" sz="2500"/>
          </a:p>
        </p:txBody>
      </p:sp>
    </p:spTree>
    <p:extLst>
      <p:ext uri="{BB962C8B-B14F-4D97-AF65-F5344CB8AC3E}">
        <p14:creationId xmlns:p14="http://schemas.microsoft.com/office/powerpoint/2010/main" val="760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749974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NÖROPEPTİTLER VE NÖROMODÜLATÖRLER</a:t>
            </a:r>
            <a:endParaRPr lang="tr-TR" sz="3000" b="1" dirty="0">
              <a:solidFill>
                <a:srgbClr val="00B050"/>
              </a:solidFill>
            </a:endParaRPr>
          </a:p>
        </p:txBody>
      </p:sp>
      <p:sp>
        <p:nvSpPr>
          <p:cNvPr id="3" name="Dikdörtgen 2"/>
          <p:cNvSpPr/>
          <p:nvPr/>
        </p:nvSpPr>
        <p:spPr>
          <a:xfrm>
            <a:off x="255373" y="2935936"/>
            <a:ext cx="11565924" cy="861774"/>
          </a:xfrm>
          <a:prstGeom prst="rect">
            <a:avLst/>
          </a:prstGeom>
        </p:spPr>
        <p:txBody>
          <a:bodyPr wrap="square">
            <a:spAutoFit/>
          </a:bodyPr>
          <a:lstStyle/>
          <a:p>
            <a:pPr algn="ctr"/>
            <a:r>
              <a:rPr lang="en-US" sz="2500"/>
              <a:t>Nöropeptidler kısa aminoasit zincirlerinden yapılmışlardır ve protein benzeri </a:t>
            </a:r>
            <a:r>
              <a:rPr lang="en-US" sz="2500" smtClean="0"/>
              <a:t>moleküller </a:t>
            </a:r>
            <a:r>
              <a:rPr lang="en-US" sz="2500"/>
              <a:t>sınıfına ait olup nörotransmitter olarak rol oynarlar (Yew, Chen, Luo, Zheng ve </a:t>
            </a:r>
            <a:r>
              <a:rPr lang="en-US" sz="2500" smtClean="0"/>
              <a:t>Yu,1999</a:t>
            </a:r>
            <a:r>
              <a:rPr lang="en-US" sz="2500"/>
              <a:t>).</a:t>
            </a:r>
            <a:endParaRPr lang="tr-TR" sz="2500"/>
          </a:p>
        </p:txBody>
      </p:sp>
    </p:spTree>
    <p:extLst>
      <p:ext uri="{BB962C8B-B14F-4D97-AF65-F5344CB8AC3E}">
        <p14:creationId xmlns:p14="http://schemas.microsoft.com/office/powerpoint/2010/main" val="9013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358841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ÇÖZÜNÜR </a:t>
            </a:r>
            <a:r>
              <a:rPr lang="tr-TR" sz="3000" b="1">
                <a:solidFill>
                  <a:srgbClr val="00B050"/>
                </a:solidFill>
              </a:rPr>
              <a:t>GAZLAR</a:t>
            </a:r>
            <a:endParaRPr lang="tr-TR" sz="3000" b="1" dirty="0">
              <a:solidFill>
                <a:srgbClr val="00B050"/>
              </a:solidFill>
            </a:endParaRPr>
          </a:p>
        </p:txBody>
      </p:sp>
      <p:sp>
        <p:nvSpPr>
          <p:cNvPr id="3" name="Dikdörtgen 2"/>
          <p:cNvSpPr/>
          <p:nvPr/>
        </p:nvSpPr>
        <p:spPr>
          <a:xfrm>
            <a:off x="181232" y="2690336"/>
            <a:ext cx="11829536" cy="1631216"/>
          </a:xfrm>
          <a:prstGeom prst="rect">
            <a:avLst/>
          </a:prstGeom>
        </p:spPr>
        <p:txBody>
          <a:bodyPr wrap="square">
            <a:spAutoFit/>
          </a:bodyPr>
          <a:lstStyle/>
          <a:p>
            <a:pPr algn="ctr"/>
            <a:r>
              <a:rPr lang="en-US" sz="2500"/>
              <a:t>Bazı çözünür gazlar da nörotransmitter olarak rol oynar. Nitrik oksit (NO) vasküler </a:t>
            </a:r>
            <a:r>
              <a:rPr lang="en-US" sz="2500" smtClean="0"/>
              <a:t>endotelyum </a:t>
            </a:r>
            <a:r>
              <a:rPr lang="en-US" sz="2500"/>
              <a:t>hücrelerinde olduğu gibi vücut hücrelerindeki birçok hücre tarafından </a:t>
            </a:r>
            <a:r>
              <a:rPr lang="en-US" sz="2500" smtClean="0"/>
              <a:t>üretilmektedir</a:t>
            </a:r>
            <a:r>
              <a:rPr lang="en-US" sz="2500"/>
              <a:t>, kan akışının düzenlenmesinde merkezdir, öğrenme ve bellekte de rol oynayabilir. </a:t>
            </a:r>
            <a:endParaRPr lang="tr-TR" sz="2500"/>
          </a:p>
        </p:txBody>
      </p:sp>
    </p:spTree>
    <p:extLst>
      <p:ext uri="{BB962C8B-B14F-4D97-AF65-F5344CB8AC3E}">
        <p14:creationId xmlns:p14="http://schemas.microsoft.com/office/powerpoint/2010/main" val="41067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1631216"/>
          </a:xfrm>
          <a:prstGeom prst="rect">
            <a:avLst/>
          </a:prstGeom>
        </p:spPr>
        <p:txBody>
          <a:bodyPr wrap="square">
            <a:spAutoFit/>
          </a:bodyPr>
          <a:lstStyle/>
          <a:p>
            <a:pPr algn="ctr"/>
            <a:r>
              <a:rPr lang="en-US" sz="2500"/>
              <a:t>Biyolojik psikolojinin amacı, davranış ve zihinsel aktivitelerde yer alan biyolojik </a:t>
            </a:r>
            <a:r>
              <a:rPr lang="en-US" sz="2500" smtClean="0"/>
              <a:t>mekanizmaları </a:t>
            </a:r>
            <a:r>
              <a:rPr lang="en-US" sz="2500"/>
              <a:t>açıklamaktır. Biyopsikologlar (bazen nöropsikolog olarak da anılırlar), </a:t>
            </a:r>
            <a:r>
              <a:rPr lang="en-US" sz="2500" smtClean="0"/>
              <a:t>bireylerin </a:t>
            </a:r>
            <a:r>
              <a:rPr lang="en-US" sz="2500"/>
              <a:t>çevrelerini algılamalarını ve iletişim kurmalarını sağlayan beyinin gelişimde sinirsel devrelerin ve bağlantıların nasıl oluşup birleştiğini anlamaya çalışırlar.</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SİNİR SİSTEMİNİN ORGANİZASYONU</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2092410" y="1243125"/>
            <a:ext cx="7430530" cy="5080204"/>
          </a:xfrm>
          <a:prstGeom prst="rect">
            <a:avLst/>
          </a:prstGeom>
        </p:spPr>
      </p:pic>
    </p:spTree>
    <p:extLst>
      <p:ext uri="{BB962C8B-B14F-4D97-AF65-F5344CB8AC3E}">
        <p14:creationId xmlns:p14="http://schemas.microsoft.com/office/powerpoint/2010/main" val="792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97761"/>
            <a:ext cx="185602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NÖRON</a:t>
            </a:r>
            <a:endParaRPr lang="tr-TR" sz="3000" b="1" dirty="0">
              <a:solidFill>
                <a:srgbClr val="00B050"/>
              </a:solidFill>
            </a:endParaRPr>
          </a:p>
        </p:txBody>
      </p:sp>
      <p:sp>
        <p:nvSpPr>
          <p:cNvPr id="5" name="Dikdörtgen 4"/>
          <p:cNvSpPr/>
          <p:nvPr/>
        </p:nvSpPr>
        <p:spPr>
          <a:xfrm>
            <a:off x="296563" y="2286680"/>
            <a:ext cx="11565924" cy="1631216"/>
          </a:xfrm>
          <a:prstGeom prst="rect">
            <a:avLst/>
          </a:prstGeom>
        </p:spPr>
        <p:txBody>
          <a:bodyPr wrap="square">
            <a:spAutoFit/>
          </a:bodyPr>
          <a:lstStyle/>
          <a:p>
            <a:pPr algn="ctr"/>
            <a:r>
              <a:rPr lang="en-US" sz="2500"/>
              <a:t>Nöronlar merkezi sinir sistemindeki bilgileri işleyen en temel yapıdır. Sinir sistemi </a:t>
            </a:r>
            <a:r>
              <a:rPr lang="en-US" sz="2500" smtClean="0"/>
              <a:t>çevresindeki </a:t>
            </a:r>
            <a:r>
              <a:rPr lang="en-US" sz="2500"/>
              <a:t>bilgileri işleyip aktarabilmek için elektriksel olarak uyarılırlar. Daha sonraki sinaps bölümünde de görüleceği gibi nöronlar bilgileri ya elektriksel ya da kimyasal sinyalizasyon ile iletirler.</a:t>
            </a:r>
            <a:endParaRPr lang="tr-TR" sz="2500"/>
          </a:p>
        </p:txBody>
      </p:sp>
    </p:spTree>
    <p:extLst>
      <p:ext uri="{BB962C8B-B14F-4D97-AF65-F5344CB8AC3E}">
        <p14:creationId xmlns:p14="http://schemas.microsoft.com/office/powerpoint/2010/main" val="16084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303589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Nöronun </a:t>
            </a:r>
            <a:r>
              <a:rPr lang="tr-TR" sz="3000" b="1">
                <a:solidFill>
                  <a:srgbClr val="00B050"/>
                </a:solidFill>
              </a:rPr>
              <a:t>Yapısı</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1720941" y="1027046"/>
            <a:ext cx="8667740" cy="5346018"/>
          </a:xfrm>
          <a:prstGeom prst="rect">
            <a:avLst/>
          </a:prstGeom>
        </p:spPr>
      </p:pic>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9027" y="637941"/>
            <a:ext cx="10857470" cy="5318508"/>
          </a:xfrm>
          <a:prstGeom prst="rect">
            <a:avLst/>
          </a:prstGeom>
        </p:spPr>
      </p:pic>
    </p:spTree>
    <p:extLst>
      <p:ext uri="{BB962C8B-B14F-4D97-AF65-F5344CB8AC3E}">
        <p14:creationId xmlns:p14="http://schemas.microsoft.com/office/powerpoint/2010/main" val="2387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338015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Nöronun </a:t>
            </a:r>
            <a:r>
              <a:rPr lang="tr-TR" sz="3000" b="1">
                <a:solidFill>
                  <a:srgbClr val="00B050"/>
                </a:solidFill>
              </a:rPr>
              <a:t>iç yapısı</a:t>
            </a:r>
            <a:endParaRPr lang="tr-TR" sz="3000" b="1" dirty="0">
              <a:solidFill>
                <a:srgbClr val="00B050"/>
              </a:solidFill>
            </a:endParaRPr>
          </a:p>
        </p:txBody>
      </p:sp>
      <p:sp>
        <p:nvSpPr>
          <p:cNvPr id="3" name="Dikdörtgen 2"/>
          <p:cNvSpPr/>
          <p:nvPr/>
        </p:nvSpPr>
        <p:spPr>
          <a:xfrm>
            <a:off x="181233" y="1328003"/>
            <a:ext cx="11944864" cy="861774"/>
          </a:xfrm>
          <a:prstGeom prst="rect">
            <a:avLst/>
          </a:prstGeom>
        </p:spPr>
        <p:txBody>
          <a:bodyPr wrap="square">
            <a:spAutoFit/>
          </a:bodyPr>
          <a:lstStyle/>
          <a:p>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Nöronun</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iç</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yapısı</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diğer</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vücut</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hücrelerine</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birçok</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açıdan</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benzemektedir;</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diğer</a:t>
            </a:r>
            <a:r>
              <a:rPr lang="en-US" sz="2500" spc="-5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hücrelerdeki çekirdek</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ve</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mitokondri</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de</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dâhil</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olmak</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üzere</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birçok</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organele</a:t>
            </a:r>
            <a:r>
              <a:rPr lang="en-US" sz="2500" spc="25">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sz="2500">
                <a:solidFill>
                  <a:srgbClr val="231F20"/>
                </a:solidFill>
                <a:latin typeface="Calibri" panose="020F0502020204030204" pitchFamily="34" charset="0"/>
                <a:ea typeface="Calibri" panose="020F0502020204030204" pitchFamily="34" charset="0"/>
                <a:cs typeface="Times New Roman" panose="02020603050405020304" pitchFamily="18" charset="0"/>
              </a:rPr>
              <a:t>sahiptir.</a:t>
            </a:r>
            <a:r>
              <a:rPr lang="en-US" sz="2500" spc="-15">
                <a:solidFill>
                  <a:srgbClr val="231F20"/>
                </a:solidFill>
                <a:latin typeface="Calibri" panose="020F0502020204030204" pitchFamily="34" charset="0"/>
                <a:ea typeface="Calibri" panose="020F0502020204030204" pitchFamily="34" charset="0"/>
                <a:cs typeface="Times New Roman" panose="02020603050405020304" pitchFamily="18" charset="0"/>
              </a:rPr>
              <a:t> </a:t>
            </a:r>
            <a:endParaRPr lang="tr-TR" sz="2500"/>
          </a:p>
        </p:txBody>
      </p:sp>
      <p:pic>
        <p:nvPicPr>
          <p:cNvPr id="4" name="Resim 3"/>
          <p:cNvPicPr>
            <a:picLocks noChangeAspect="1"/>
          </p:cNvPicPr>
          <p:nvPr/>
        </p:nvPicPr>
        <p:blipFill>
          <a:blip r:embed="rId2"/>
          <a:stretch>
            <a:fillRect/>
          </a:stretch>
        </p:blipFill>
        <p:spPr>
          <a:xfrm>
            <a:off x="3316766" y="2412025"/>
            <a:ext cx="4467990" cy="3978080"/>
          </a:xfrm>
          <a:prstGeom prst="rect">
            <a:avLst/>
          </a:prstGeom>
        </p:spPr>
      </p:pic>
    </p:spTree>
    <p:extLst>
      <p:ext uri="{BB962C8B-B14F-4D97-AF65-F5344CB8AC3E}">
        <p14:creationId xmlns:p14="http://schemas.microsoft.com/office/powerpoint/2010/main" val="40405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3" y="473048"/>
            <a:ext cx="474854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Nöronun  </a:t>
            </a:r>
            <a:r>
              <a:rPr lang="tr-TR" sz="3000" b="1">
                <a:solidFill>
                  <a:srgbClr val="00B050"/>
                </a:solidFill>
              </a:rPr>
              <a:t>sınıflandırılması</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691978" y="2392508"/>
            <a:ext cx="10758616" cy="2633158"/>
          </a:xfrm>
          <a:prstGeom prst="rect">
            <a:avLst/>
          </a:prstGeom>
        </p:spPr>
      </p:pic>
    </p:spTree>
    <p:extLst>
      <p:ext uri="{BB962C8B-B14F-4D97-AF65-F5344CB8AC3E}">
        <p14:creationId xmlns:p14="http://schemas.microsoft.com/office/powerpoint/2010/main" val="134736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Geniş ekran</PresentationFormat>
  <Paragraphs>68</Paragraphs>
  <Slides>29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2016-09-20T22:30:25Z</dcterms:created>
  <dcterms:modified xsi:type="dcterms:W3CDTF">2016-09-20T22:31:20Z</dcterms:modified>
</cp:coreProperties>
</file>