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56" r:id="rId2"/>
    <p:sldId id="334" r:id="rId3"/>
    <p:sldId id="335" r:id="rId4"/>
    <p:sldId id="336" r:id="rId5"/>
    <p:sldId id="337" r:id="rId6"/>
    <p:sldId id="340" r:id="rId7"/>
    <p:sldId id="343" r:id="rId8"/>
    <p:sldId id="345" r:id="rId9"/>
    <p:sldId id="347" r:id="rId10"/>
    <p:sldId id="348" r:id="rId11"/>
    <p:sldId id="35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27"/>
  </p:normalViewPr>
  <p:slideViewPr>
    <p:cSldViewPr snapToGrid="0" snapToObjects="1">
      <p:cViewPr varScale="1">
        <p:scale>
          <a:sx n="116" d="100"/>
          <a:sy n="116" d="100"/>
        </p:scale>
        <p:origin x="4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D4BA652-5EDE-FF42-A072-1D0D5F99D8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D84AD73-226D-704A-B385-E244FC69FB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BBBA4E-5875-5D46-8C51-05BCDFD1E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CFFC2-168C-8F44-97FF-99EAB5AC5C56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9DBFD48-CE95-EA49-8383-E66D071B4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DC805E4-14A5-124C-B008-79AA43511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BE85-20F7-5D47-90CE-1DCF4A2AB8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710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E0C655E-3E3F-DE44-8CC5-73EFA3BF1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D32F680-1275-E243-80E4-DDC825CF4F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05FBC33-8242-9B46-A74C-F2F66BB80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CFFC2-168C-8F44-97FF-99EAB5AC5C56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1909389-B7B1-9F48-BEC7-A2A95CC94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925FBEF-420A-294E-8724-3D45A02AA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BE85-20F7-5D47-90CE-1DCF4A2AB8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057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4CE9161-68CC-744D-900C-210EF30E45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AD58FB7-F9A7-864D-966B-60266D011D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16A2F4-420E-B945-84E8-5B8BE97C2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CFFC2-168C-8F44-97FF-99EAB5AC5C56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AB68DAD-08C6-004F-AC7B-CBAEA2329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92ADA78-495D-0243-8093-788F196CB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BE85-20F7-5D47-90CE-1DCF4A2AB8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9276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1780583-E543-9D4F-8A97-D32E554E1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8D1DC0A-ECF5-A84A-9A54-5ED013B95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22E0596-B8C7-0243-A1D6-46B8D748A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CFFC2-168C-8F44-97FF-99EAB5AC5C56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0A3ABE4-09E7-2E40-B476-253FDA3B7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EB2D09D-63E3-E041-BD0B-EEC2C124C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BE85-20F7-5D47-90CE-1DCF4A2AB8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0418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0C262DC-459F-EA4D-94C4-35D82C1FF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B0DFB34-B892-4940-B2E8-724E468474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32D7D-4E23-6F4B-A269-179CEF8FE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CFFC2-168C-8F44-97FF-99EAB5AC5C56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DE7B132-72F9-7C4C-B685-B06AD772C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9DF3CF6-5C70-8649-BB2B-68479C857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BE85-20F7-5D47-90CE-1DCF4A2AB8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354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8493952-73B6-DF4C-9FDE-86C2E9012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5043AB2-C86A-E04B-ABF6-051D508F7C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AEDC8FE-D73D-FC42-9CAC-1E588C7F0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8B6653A-C523-374B-B575-7B8AA7CB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CFFC2-168C-8F44-97FF-99EAB5AC5C56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D4751DF-34F0-D946-9340-9216D8C3D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20DE90D-5B08-674B-B90D-60B56703D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BE85-20F7-5D47-90CE-1DCF4A2AB8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0776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B60EE56-EC33-D14D-BA89-3DF1F16DB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15F073D-179C-CB4C-A4E8-657F38B4AD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A0900D7-0109-134F-A4DB-CC5693090A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93E2927-EBC0-FA43-9606-32EE03C637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C663135-C59C-5E4D-AD31-A3D8C146AD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53CE1FD-D885-D34B-868E-BA2C0B139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CFFC2-168C-8F44-97FF-99EAB5AC5C56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470778AF-579C-F049-A321-D83897AD7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09760FC-9C8C-2948-A1B0-13C2FCC6D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BE85-20F7-5D47-90CE-1DCF4A2AB8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7965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5A8B9AD-8BFD-F947-BD90-7A820A7A1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07F03CBB-758E-EF41-8ADF-369D1B632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CFFC2-168C-8F44-97FF-99EAB5AC5C56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B23AA80-D48B-6B41-BAFA-F16B43A04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9EB15AA7-7632-9C45-A279-BEC575E95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BE85-20F7-5D47-90CE-1DCF4A2AB8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0794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7041D824-90C9-FC4C-8D39-D8735A0C4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CFFC2-168C-8F44-97FF-99EAB5AC5C56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6985647-EDA0-2C4C-9DF5-31CF3F7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5BD3D5B-53A9-8445-8037-AAB450C7E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BE85-20F7-5D47-90CE-1DCF4A2AB8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9639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6D668C8-0C94-634E-959F-9E48F7E99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BD9876-4603-374C-A6DF-174C8D4EF8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B5D2534-3D68-484E-ADBF-939CC339A9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31B37AF-CC7C-694E-9EB9-B6B709CCA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CFFC2-168C-8F44-97FF-99EAB5AC5C56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5D0A0FE-56FE-624E-B2B4-EA662F162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4285A5F-8657-BB44-9E6C-0B8AE7586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BE85-20F7-5D47-90CE-1DCF4A2AB8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9084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4337152-A6E5-C74C-BC04-9064A3C4C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C09046E-7E84-D240-A679-83D752C283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14E2AA7-2E5E-A144-8E1C-DAA28F2739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D350223-7EFF-8F45-93AE-2A1828241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CFFC2-168C-8F44-97FF-99EAB5AC5C56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10B9D88-D117-7247-BFC3-75BF2BB90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E23902D-C2B2-7849-BA29-FC3C5322B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BE85-20F7-5D47-90CE-1DCF4A2AB8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4051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3892C8E4-CF3B-0C4E-8B12-2AB71A134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6FE81B7-F046-DE4A-92B8-9A0573EE8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AED0123-36FE-F844-ADCD-41399A804F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CFFC2-168C-8F44-97FF-99EAB5AC5C56}" type="datetimeFigureOut">
              <a:rPr lang="tr-TR" smtClean="0"/>
              <a:t>15.05.2019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0C60FC3-1D95-CE42-9DA2-CD7FC9E9AC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9D11C94-0F4B-1C44-A657-16CD57CB4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5BE85-20F7-5D47-90CE-1DCF4A2AB8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583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Unvan 1">
            <a:extLst>
              <a:ext uri="{FF2B5EF4-FFF2-40B4-BE49-F238E27FC236}">
                <a16:creationId xmlns:a16="http://schemas.microsoft.com/office/drawing/2014/main" id="{841BAF9D-BBFF-5348-8DB6-EE9B1BEF20F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tr-TR"/>
              <a:t>PAZARLAMA-7</a:t>
            </a:r>
          </a:p>
        </p:txBody>
      </p:sp>
      <p:sp>
        <p:nvSpPr>
          <p:cNvPr id="40962" name="Alt Başlık 2">
            <a:extLst>
              <a:ext uri="{FF2B5EF4-FFF2-40B4-BE49-F238E27FC236}">
                <a16:creationId xmlns:a16="http://schemas.microsoft.com/office/drawing/2014/main" id="{868BB6F5-B83B-7F41-A212-E44D57CE26E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altLang="tr-TR"/>
              <a:t>Ürün Farklılaştırma, Konumlandırma ve Yeniden Konumlandırma</a:t>
            </a:r>
          </a:p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252497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173E1B2C-DC72-A847-84EE-30760C6103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/>
              <a:t>Yeniden konumlandırma stratejileri</a:t>
            </a:r>
          </a:p>
        </p:txBody>
      </p:sp>
      <p:sp>
        <p:nvSpPr>
          <p:cNvPr id="38914" name="Rectangle 3">
            <a:extLst>
              <a:ext uri="{FF2B5EF4-FFF2-40B4-BE49-F238E27FC236}">
                <a16:creationId xmlns:a16="http://schemas.microsoft.com/office/drawing/2014/main" id="{5C9E7398-4C65-D44D-8F0B-D3B87767EB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/>
              <a:t>Somut üründe yapılacak değişikliklerle aynı hedef pazara sunum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Somut üründe değişikliğe gidilmeden imajın farklılaştırılarak aynı hedef pazara sunum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Ürünü aynı özellikleriyle farklı pazarda konumlandırma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Farklı hedef pazarda farklı özellikteki ürünün konumlandırılması</a:t>
            </a:r>
          </a:p>
        </p:txBody>
      </p:sp>
    </p:spTree>
    <p:extLst>
      <p:ext uri="{BB962C8B-B14F-4D97-AF65-F5344CB8AC3E}">
        <p14:creationId xmlns:p14="http://schemas.microsoft.com/office/powerpoint/2010/main" val="3160617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Unvan 1">
            <a:extLst>
              <a:ext uri="{FF2B5EF4-FFF2-40B4-BE49-F238E27FC236}">
                <a16:creationId xmlns:a16="http://schemas.microsoft.com/office/drawing/2014/main" id="{D5A0AE3A-2931-6044-B93C-FCD3F4180C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91ED0-0B9B-9F4C-BAAF-F3CF3EA84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dirty="0">
                <a:ea typeface="Times New Roman" panose="02020603050405020304" pitchFamily="18" charset="0"/>
              </a:rPr>
              <a:t>Kotler, P. ve Armstrong G. (2009) </a:t>
            </a:r>
            <a:r>
              <a:rPr lang="tr-TR" b="1" dirty="0" err="1">
                <a:ea typeface="Times New Roman" panose="02020603050405020304" pitchFamily="18" charset="0"/>
              </a:rPr>
              <a:t>Principles</a:t>
            </a:r>
            <a:r>
              <a:rPr lang="tr-TR" b="1" dirty="0">
                <a:ea typeface="Times New Roman" panose="02020603050405020304" pitchFamily="18" charset="0"/>
              </a:rPr>
              <a:t> of Marketing</a:t>
            </a:r>
            <a:r>
              <a:rPr lang="tr-TR" dirty="0">
                <a:ea typeface="Times New Roman" panose="02020603050405020304" pitchFamily="18" charset="0"/>
              </a:rPr>
              <a:t> (13 </a:t>
            </a:r>
            <a:r>
              <a:rPr lang="tr-TR" dirty="0" err="1">
                <a:ea typeface="Times New Roman" panose="02020603050405020304" pitchFamily="18" charset="0"/>
              </a:rPr>
              <a:t>ed</a:t>
            </a:r>
            <a:r>
              <a:rPr lang="tr-TR" dirty="0">
                <a:ea typeface="Times New Roman" panose="02020603050405020304" pitchFamily="18" charset="0"/>
              </a:rPr>
              <a:t>) : Global </a:t>
            </a:r>
            <a:r>
              <a:rPr lang="tr-TR" dirty="0" err="1">
                <a:ea typeface="Times New Roman" panose="02020603050405020304" pitchFamily="18" charset="0"/>
              </a:rPr>
              <a:t>Edition,Pearson</a:t>
            </a:r>
            <a:r>
              <a:rPr lang="tr-TR" dirty="0">
                <a:ea typeface="Times New Roman" panose="02020603050405020304" pitchFamily="18" charset="0"/>
              </a:rPr>
              <a:t> </a:t>
            </a:r>
            <a:r>
              <a:rPr lang="tr-TR" dirty="0" err="1">
                <a:ea typeface="Times New Roman" panose="02020603050405020304" pitchFamily="18" charset="0"/>
              </a:rPr>
              <a:t>Education</a:t>
            </a:r>
            <a:endParaRPr lang="tr-TR" dirty="0">
              <a:ea typeface="Times New Roman" panose="02020603050405020304" pitchFamily="18" charset="0"/>
            </a:endParaRPr>
          </a:p>
          <a:p>
            <a:pPr>
              <a:defRPr/>
            </a:pPr>
            <a:r>
              <a:rPr lang="tr-TR" dirty="0"/>
              <a:t>Korkmaz, S., Eser, Z., Öztürk, S.A ve Işın, B.F. (2009) </a:t>
            </a:r>
            <a:r>
              <a:rPr lang="tr-TR" b="1" dirty="0"/>
              <a:t>Pazarlama: Kavramlar, İlkeler, Kararlar</a:t>
            </a:r>
            <a:r>
              <a:rPr lang="tr-TR" dirty="0"/>
              <a:t>, Siyasal Kitabevi. </a:t>
            </a:r>
          </a:p>
          <a:p>
            <a:pPr>
              <a:defRPr/>
            </a:pPr>
            <a:r>
              <a:rPr lang="tr-TR" dirty="0"/>
              <a:t>Perreault, W.D.,</a:t>
            </a:r>
            <a:r>
              <a:rPr lang="tr-TR" dirty="0" err="1"/>
              <a:t>Jr</a:t>
            </a:r>
            <a:r>
              <a:rPr lang="tr-TR" dirty="0"/>
              <a:t>; </a:t>
            </a:r>
            <a:r>
              <a:rPr lang="tr-TR" dirty="0" err="1"/>
              <a:t>Cannon</a:t>
            </a:r>
            <a:r>
              <a:rPr lang="tr-TR" dirty="0"/>
              <a:t>, J.P. ve </a:t>
            </a:r>
            <a:r>
              <a:rPr lang="tr-TR" dirty="0" err="1"/>
              <a:t>McCarthy</a:t>
            </a:r>
            <a:r>
              <a:rPr lang="tr-TR" dirty="0"/>
              <a:t>, E.J. (2013). </a:t>
            </a:r>
            <a:r>
              <a:rPr lang="tr-TR" b="1" dirty="0"/>
              <a:t>Pazarlamanın Temelleri: Bir Pazarlama Stratejisi Planlama Yaklaşımı</a:t>
            </a:r>
            <a:r>
              <a:rPr lang="tr-TR" dirty="0"/>
              <a:t>. Nobel Akademik Yayıncılık: Ankara </a:t>
            </a:r>
          </a:p>
          <a:p>
            <a:pPr marL="0" indent="0">
              <a:buNone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1580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85180591-ECD9-D344-91FB-630C3FE5D2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Farklılaştırma</a:t>
            </a:r>
          </a:p>
        </p:txBody>
      </p:sp>
      <p:sp>
        <p:nvSpPr>
          <p:cNvPr id="30722" name="Rectangle 3">
            <a:extLst>
              <a:ext uri="{FF2B5EF4-FFF2-40B4-BE49-F238E27FC236}">
                <a16:creationId xmlns:a16="http://schemas.microsoft.com/office/drawing/2014/main" id="{097F459F-0294-AE46-8C2F-BCCAF6FDA2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>
                <a:sym typeface="Symbol" pitchFamily="2" charset="2"/>
              </a:rPr>
              <a:t> farklılaşma, farklı bir pazarlama bileşkesi seçmek anlamına gelir.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>
                <a:sym typeface="Symbol" pitchFamily="2" charset="2"/>
              </a:rPr>
              <a:t> ürün veya markanın nasıl farklılaştırılacağı ile ilgili kararlar konumlandırma stratejisinin bir parçasıdır. </a:t>
            </a:r>
            <a:endParaRPr lang="tr-TR" altLang="tr-TR"/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Fiziksel ürün farklılaştırması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Hizmet farklılaştırması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Kanal farklılaştırması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İnsan kaynağı farklılaştırması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İmaj farklılaştırması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49277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A4793648-FA09-6A46-A11B-1224256C95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/>
              <a:t>Farklılaştırmanın etkililiği için dikkate alınması gereken özellikler</a:t>
            </a:r>
          </a:p>
        </p:txBody>
      </p:sp>
      <p:sp>
        <p:nvSpPr>
          <p:cNvPr id="31746" name="Rectangle 3">
            <a:extLst>
              <a:ext uri="{FF2B5EF4-FFF2-40B4-BE49-F238E27FC236}">
                <a16:creationId xmlns:a16="http://schemas.microsoft.com/office/drawing/2014/main" id="{4DBA8D8E-B22A-D243-A540-BB746C73F9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Yarar sunma</a:t>
            </a:r>
          </a:p>
          <a:p>
            <a:pPr eaLnBrk="1" hangingPunct="1"/>
            <a:r>
              <a:rPr lang="tr-TR" altLang="tr-TR"/>
              <a:t>Ayırdedicilik</a:t>
            </a:r>
          </a:p>
          <a:p>
            <a:pPr eaLnBrk="1" hangingPunct="1"/>
            <a:r>
              <a:rPr lang="tr-TR" altLang="tr-TR"/>
              <a:t>Üstünlük</a:t>
            </a:r>
          </a:p>
          <a:p>
            <a:pPr eaLnBrk="1" hangingPunct="1"/>
            <a:r>
              <a:rPr lang="tr-TR" altLang="tr-TR"/>
              <a:t>İfade edilebilir</a:t>
            </a:r>
          </a:p>
          <a:p>
            <a:pPr eaLnBrk="1" hangingPunct="1"/>
            <a:r>
              <a:rPr lang="tr-TR" altLang="tr-TR"/>
              <a:t>Taklit edilemezlik</a:t>
            </a:r>
          </a:p>
          <a:p>
            <a:pPr eaLnBrk="1" hangingPunct="1"/>
            <a:r>
              <a:rPr lang="tr-TR" altLang="tr-TR"/>
              <a:t>Karşılanabilirlik</a:t>
            </a:r>
          </a:p>
          <a:p>
            <a:pPr eaLnBrk="1" hangingPunct="1"/>
            <a:r>
              <a:rPr lang="tr-TR" altLang="tr-TR"/>
              <a:t>Karlılık </a:t>
            </a:r>
          </a:p>
        </p:txBody>
      </p:sp>
    </p:spTree>
    <p:extLst>
      <p:ext uri="{BB962C8B-B14F-4D97-AF65-F5344CB8AC3E}">
        <p14:creationId xmlns:p14="http://schemas.microsoft.com/office/powerpoint/2010/main" val="3134966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13C64A50-2998-444E-B71B-62B87EAD5A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Konumlandırma 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55411E46-6B79-F64B-8D18-A1440FE139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dirty="0"/>
              <a:t>Markanın/işletmenin tüketiciler tarafından nasıl düşünüldüğüdür. </a:t>
            </a:r>
          </a:p>
          <a:p>
            <a:pPr eaLnBrk="1" hangingPunct="1">
              <a:defRPr/>
            </a:pPr>
            <a:r>
              <a:rPr lang="tr-TR" dirty="0"/>
              <a:t>Tüketicilerin zihinlerinde amaçlanan ürün kavramını yaratmak. Zihinlerde istenilen şekilde yer elde etme faaliyeti</a:t>
            </a:r>
          </a:p>
          <a:p>
            <a:pPr eaLnBrk="1" hangingPunct="1">
              <a:defRPr/>
            </a:pPr>
            <a:r>
              <a:rPr lang="tr-TR" dirty="0"/>
              <a:t>Ürün/marka konumlandırma ile imaj kavramı birbirinden farklıdır: konumlandırma işletmenin oluşturmak istediği algı; imaj tüketici zihninde ne oluştuğudur</a:t>
            </a:r>
          </a:p>
        </p:txBody>
      </p:sp>
    </p:spTree>
    <p:extLst>
      <p:ext uri="{BB962C8B-B14F-4D97-AF65-F5344CB8AC3E}">
        <p14:creationId xmlns:p14="http://schemas.microsoft.com/office/powerpoint/2010/main" val="2503262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E9FA99B5-B018-1F4E-9B06-3A5710B56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dirty="0"/>
              <a:t>Konumlandırma ifadesi pazarlama stratejisi için yön sağlar</a:t>
            </a:r>
          </a:p>
        </p:txBody>
      </p:sp>
      <p:sp>
        <p:nvSpPr>
          <p:cNvPr id="33794" name="2 İçerik Yer Tutucusu">
            <a:extLst>
              <a:ext uri="{FF2B5EF4-FFF2-40B4-BE49-F238E27FC236}">
                <a16:creationId xmlns:a16="http://schemas.microsoft.com/office/drawing/2014/main" id="{DF368A08-FE07-1B49-B1BF-93A28922463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Pazarlama yöneticileri, pazarlama karmasına odaklanılması için konumlandırma raporlarını kullanırlar.</a:t>
            </a:r>
          </a:p>
          <a:p>
            <a:pPr eaLnBrk="1" hangingPunct="1"/>
            <a:r>
              <a:rPr lang="tr-TR" altLang="tr-TR"/>
              <a:t>Konumlandırma ifadesi, özet bir şekilde, işletmenin hedef pazarını, ürün tipini, öncelikli yararı veya farklılaşma noktasını ve tüketicinin işletmenin amaçlarına inanmasının temel nedenlerini tanımlar. </a:t>
            </a:r>
          </a:p>
        </p:txBody>
      </p:sp>
    </p:spTree>
    <p:extLst>
      <p:ext uri="{BB962C8B-B14F-4D97-AF65-F5344CB8AC3E}">
        <p14:creationId xmlns:p14="http://schemas.microsoft.com/office/powerpoint/2010/main" val="3419831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 3">
            <a:extLst>
              <a:ext uri="{FF2B5EF4-FFF2-40B4-BE49-F238E27FC236}">
                <a16:creationId xmlns:a16="http://schemas.microsoft.com/office/drawing/2014/main" id="{3E022743-4629-5842-ABDB-F9B930A641BB}"/>
              </a:ext>
            </a:extLst>
          </p:cNvPr>
          <p:cNvGrpSpPr>
            <a:grpSpLocks/>
          </p:cNvGrpSpPr>
          <p:nvPr/>
        </p:nvGrpSpPr>
        <p:grpSpPr bwMode="auto">
          <a:xfrm>
            <a:off x="1631951" y="166688"/>
            <a:ext cx="9039225" cy="5783262"/>
            <a:chOff x="107504" y="116632"/>
            <a:chExt cx="9038881" cy="5782103"/>
          </a:xfrm>
        </p:grpSpPr>
        <p:pic>
          <p:nvPicPr>
            <p:cNvPr id="34819" name="Picture 2">
              <a:extLst>
                <a:ext uri="{FF2B5EF4-FFF2-40B4-BE49-F238E27FC236}">
                  <a16:creationId xmlns:a16="http://schemas.microsoft.com/office/drawing/2014/main" id="{48F2EE2C-9012-A04F-9EE5-2926609975B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5776" y="404664"/>
              <a:ext cx="6590609" cy="54940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20" name="Picture 3">
              <a:extLst>
                <a:ext uri="{FF2B5EF4-FFF2-40B4-BE49-F238E27FC236}">
                  <a16:creationId xmlns:a16="http://schemas.microsoft.com/office/drawing/2014/main" id="{CE560E33-98CB-244F-B188-37A674C2E8B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116632"/>
              <a:ext cx="2447492" cy="1296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818" name="Metin kutusu 3">
            <a:extLst>
              <a:ext uri="{FF2B5EF4-FFF2-40B4-BE49-F238E27FC236}">
                <a16:creationId xmlns:a16="http://schemas.microsoft.com/office/drawing/2014/main" id="{218B7BDC-CC43-104D-81F2-F40ECCA928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1" y="6207125"/>
            <a:ext cx="77247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/>
              <a:t>Perreault, vd. (2013). Pazarlamanın Temelleri. Nobel Akademik Yayıncılık </a:t>
            </a:r>
          </a:p>
        </p:txBody>
      </p:sp>
    </p:spTree>
    <p:extLst>
      <p:ext uri="{BB962C8B-B14F-4D97-AF65-F5344CB8AC3E}">
        <p14:creationId xmlns:p14="http://schemas.microsoft.com/office/powerpoint/2010/main" val="586115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D9C41E88-E96A-DF44-99A3-BEE31BC743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/>
              <a:t>Konumlandırma üç temel kararı içermelidir</a:t>
            </a:r>
          </a:p>
        </p:txBody>
      </p:sp>
      <p:sp>
        <p:nvSpPr>
          <p:cNvPr id="35842" name="Rectangle 3">
            <a:extLst>
              <a:ext uri="{FF2B5EF4-FFF2-40B4-BE49-F238E27FC236}">
                <a16:creationId xmlns:a16="http://schemas.microsoft.com/office/drawing/2014/main" id="{0EBB8AB3-4D63-0942-995D-D33D9290D3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Rekabet avantajı sağlayan müşteri kümesini ayırt etmek</a:t>
            </a:r>
          </a:p>
          <a:p>
            <a:pPr eaLnBrk="1" hangingPunct="1"/>
            <a:r>
              <a:rPr lang="tr-TR" altLang="tr-TR"/>
              <a:t>Rekabet avantajı sağlayabilecek konumlandırma stratejisi ne olabilir</a:t>
            </a:r>
          </a:p>
          <a:p>
            <a:pPr eaLnBrk="1" hangingPunct="1"/>
            <a:r>
              <a:rPr lang="tr-TR" altLang="tr-TR"/>
              <a:t>Seçilen pazar konumunu etkili bir şekilde sunmak ve iletişime geçmek </a:t>
            </a:r>
          </a:p>
        </p:txBody>
      </p:sp>
    </p:spTree>
    <p:extLst>
      <p:ext uri="{BB962C8B-B14F-4D97-AF65-F5344CB8AC3E}">
        <p14:creationId xmlns:p14="http://schemas.microsoft.com/office/powerpoint/2010/main" val="2985114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C5883386-79C1-7747-A904-E7F0837678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/>
              <a:t>Temel konumlandırma stratejileri</a:t>
            </a:r>
          </a:p>
        </p:txBody>
      </p:sp>
      <p:sp>
        <p:nvSpPr>
          <p:cNvPr id="36866" name="Rectangle 3">
            <a:extLst>
              <a:ext uri="{FF2B5EF4-FFF2-40B4-BE49-F238E27FC236}">
                <a16:creationId xmlns:a16="http://schemas.microsoft.com/office/drawing/2014/main" id="{05671BAF-9F54-E846-AD81-4ACA67EF84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Rakibe göre konumlandırma</a:t>
            </a:r>
          </a:p>
          <a:p>
            <a:pPr eaLnBrk="1" hangingPunct="1"/>
            <a:r>
              <a:rPr lang="tr-TR" altLang="tr-TR"/>
              <a:t>Ürün sınıfına ya da özelliklerine göre konumlandırma</a:t>
            </a:r>
          </a:p>
          <a:p>
            <a:pPr eaLnBrk="1" hangingPunct="1"/>
            <a:r>
              <a:rPr lang="tr-TR" altLang="tr-TR"/>
              <a:t>Fiyat ve kaliteyle konumlandırma</a:t>
            </a:r>
          </a:p>
          <a:p>
            <a:pPr eaLnBrk="1" hangingPunct="1"/>
            <a:r>
              <a:rPr lang="tr-TR" altLang="tr-TR"/>
              <a:t>Fiziksel konumlandırma</a:t>
            </a:r>
          </a:p>
          <a:p>
            <a:pPr eaLnBrk="1" hangingPunct="1"/>
            <a:r>
              <a:rPr lang="tr-TR" altLang="tr-TR"/>
              <a:t>Algısal konumlandırma</a:t>
            </a:r>
          </a:p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22224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33D79BF0-5E63-EA47-BAA3-4C43E74DBC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Yeniden konumlandırma</a:t>
            </a:r>
          </a:p>
        </p:txBody>
      </p:sp>
      <p:sp>
        <p:nvSpPr>
          <p:cNvPr id="37890" name="Rectangle 3">
            <a:extLst>
              <a:ext uri="{FF2B5EF4-FFF2-40B4-BE49-F238E27FC236}">
                <a16:creationId xmlns:a16="http://schemas.microsoft.com/office/drawing/2014/main" id="{D803E840-E873-9546-A062-6AB5803236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İlk konumlandırma başarısız olmuşsa</a:t>
            </a:r>
          </a:p>
          <a:p>
            <a:pPr eaLnBrk="1" hangingPunct="1"/>
            <a:r>
              <a:rPr lang="tr-TR" altLang="tr-TR"/>
              <a:t>Ulaşılmak istenilen konumda çabalanılmasına rağmen başarısız olunmuşsa</a:t>
            </a:r>
          </a:p>
          <a:p>
            <a:pPr eaLnBrk="1" hangingPunct="1"/>
            <a:r>
              <a:rPr lang="tr-TR" altLang="tr-TR"/>
              <a:t>Aynı konumlandırmada çok fazla ve güçlü rakipler mevcutsa</a:t>
            </a:r>
          </a:p>
          <a:p>
            <a:pPr eaLnBrk="1" hangingPunct="1"/>
            <a:r>
              <a:rPr lang="tr-TR" altLang="tr-TR"/>
              <a:t>Yeni bir niş pazar bulunmuşsa ve bundan avantaj sağlanmak isteniyorsa</a:t>
            </a:r>
          </a:p>
          <a:p>
            <a:pPr eaLnBrk="1" hangingPunct="1">
              <a:buFontTx/>
              <a:buNone/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36991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378</Words>
  <Application>Microsoft Macintosh PowerPoint</Application>
  <PresentationFormat>Geniş ekran</PresentationFormat>
  <Paragraphs>50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Times New Roman</vt:lpstr>
      <vt:lpstr>Office Teması</vt:lpstr>
      <vt:lpstr>PAZARLAMA-7</vt:lpstr>
      <vt:lpstr>Farklılaştırma</vt:lpstr>
      <vt:lpstr>Farklılaştırmanın etkililiği için dikkate alınması gereken özellikler</vt:lpstr>
      <vt:lpstr>Konumlandırma </vt:lpstr>
      <vt:lpstr>Konumlandırma ifadesi pazarlama stratejisi için yön sağlar</vt:lpstr>
      <vt:lpstr>PowerPoint Sunusu</vt:lpstr>
      <vt:lpstr>Konumlandırma üç temel kararı içermelidir</vt:lpstr>
      <vt:lpstr>Temel konumlandırma stratejileri</vt:lpstr>
      <vt:lpstr>Yeniden konumlandırma</vt:lpstr>
      <vt:lpstr>Yeniden konumlandırma stratejileri</vt:lpstr>
      <vt:lpstr>Kaynaklar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PAZARLAMA-7</dc:title>
  <dc:creator>Microsoft Office Kullanıcısı</dc:creator>
  <cp:lastModifiedBy>Microsoft Office Kullanıcısı</cp:lastModifiedBy>
  <cp:revision>1</cp:revision>
  <dcterms:created xsi:type="dcterms:W3CDTF">2019-05-15T10:13:22Z</dcterms:created>
  <dcterms:modified xsi:type="dcterms:W3CDTF">2019-05-15T10:13:59Z</dcterms:modified>
</cp:coreProperties>
</file>