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BC0431B-C626-4AE3-95CD-3A3C5882CF2D}" type="datetimeFigureOut">
              <a:rPr lang="tr-TR" smtClean="0"/>
              <a:t>17.5.2021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94BD4E-3737-4CCF-87EC-7C3340634549}" type="slidenum">
              <a:rPr lang="tr-TR" smtClean="0"/>
              <a:t>‹#›</a:t>
            </a:fld>
            <a:endParaRPr lang="tr-TR"/>
          </a:p>
        </p:txBody>
      </p:sp>
    </p:spTree>
    <p:extLst>
      <p:ext uri="{BB962C8B-B14F-4D97-AF65-F5344CB8AC3E}">
        <p14:creationId xmlns:p14="http://schemas.microsoft.com/office/powerpoint/2010/main" val="2561941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BC0431B-C626-4AE3-95CD-3A3C5882CF2D}" type="datetimeFigureOut">
              <a:rPr lang="tr-TR" smtClean="0"/>
              <a:t>17.5.2021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94BD4E-3737-4CCF-87EC-7C3340634549}" type="slidenum">
              <a:rPr lang="tr-TR" smtClean="0"/>
              <a:t>‹#›</a:t>
            </a:fld>
            <a:endParaRPr lang="tr-TR"/>
          </a:p>
        </p:txBody>
      </p:sp>
    </p:spTree>
    <p:extLst>
      <p:ext uri="{BB962C8B-B14F-4D97-AF65-F5344CB8AC3E}">
        <p14:creationId xmlns:p14="http://schemas.microsoft.com/office/powerpoint/2010/main" val="3934028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BC0431B-C626-4AE3-95CD-3A3C5882CF2D}" type="datetimeFigureOut">
              <a:rPr lang="tr-TR" smtClean="0"/>
              <a:t>17.5.2021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94BD4E-3737-4CCF-87EC-7C3340634549}" type="slidenum">
              <a:rPr lang="tr-TR" smtClean="0"/>
              <a:t>‹#›</a:t>
            </a:fld>
            <a:endParaRPr lang="tr-TR"/>
          </a:p>
        </p:txBody>
      </p:sp>
    </p:spTree>
    <p:extLst>
      <p:ext uri="{BB962C8B-B14F-4D97-AF65-F5344CB8AC3E}">
        <p14:creationId xmlns:p14="http://schemas.microsoft.com/office/powerpoint/2010/main" val="2942817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BC0431B-C626-4AE3-95CD-3A3C5882CF2D}" type="datetimeFigureOut">
              <a:rPr lang="tr-TR" smtClean="0"/>
              <a:t>17.5.2021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94BD4E-3737-4CCF-87EC-7C3340634549}" type="slidenum">
              <a:rPr lang="tr-TR" smtClean="0"/>
              <a:t>‹#›</a:t>
            </a:fld>
            <a:endParaRPr lang="tr-TR"/>
          </a:p>
        </p:txBody>
      </p:sp>
    </p:spTree>
    <p:extLst>
      <p:ext uri="{BB962C8B-B14F-4D97-AF65-F5344CB8AC3E}">
        <p14:creationId xmlns:p14="http://schemas.microsoft.com/office/powerpoint/2010/main" val="4257235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BC0431B-C626-4AE3-95CD-3A3C5882CF2D}" type="datetimeFigureOut">
              <a:rPr lang="tr-TR" smtClean="0"/>
              <a:t>17.5.2021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94BD4E-3737-4CCF-87EC-7C3340634549}" type="slidenum">
              <a:rPr lang="tr-TR" smtClean="0"/>
              <a:t>‹#›</a:t>
            </a:fld>
            <a:endParaRPr lang="tr-TR"/>
          </a:p>
        </p:txBody>
      </p:sp>
    </p:spTree>
    <p:extLst>
      <p:ext uri="{BB962C8B-B14F-4D97-AF65-F5344CB8AC3E}">
        <p14:creationId xmlns:p14="http://schemas.microsoft.com/office/powerpoint/2010/main" val="1955068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BC0431B-C626-4AE3-95CD-3A3C5882CF2D}" type="datetimeFigureOut">
              <a:rPr lang="tr-TR" smtClean="0"/>
              <a:t>17.5.2021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94BD4E-3737-4CCF-87EC-7C3340634549}" type="slidenum">
              <a:rPr lang="tr-TR" smtClean="0"/>
              <a:t>‹#›</a:t>
            </a:fld>
            <a:endParaRPr lang="tr-TR"/>
          </a:p>
        </p:txBody>
      </p:sp>
    </p:spTree>
    <p:extLst>
      <p:ext uri="{BB962C8B-B14F-4D97-AF65-F5344CB8AC3E}">
        <p14:creationId xmlns:p14="http://schemas.microsoft.com/office/powerpoint/2010/main" val="3323947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BC0431B-C626-4AE3-95CD-3A3C5882CF2D}" type="datetimeFigureOut">
              <a:rPr lang="tr-TR" smtClean="0"/>
              <a:t>17.5.2021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594BD4E-3737-4CCF-87EC-7C3340634549}" type="slidenum">
              <a:rPr lang="tr-TR" smtClean="0"/>
              <a:t>‹#›</a:t>
            </a:fld>
            <a:endParaRPr lang="tr-TR"/>
          </a:p>
        </p:txBody>
      </p:sp>
    </p:spTree>
    <p:extLst>
      <p:ext uri="{BB962C8B-B14F-4D97-AF65-F5344CB8AC3E}">
        <p14:creationId xmlns:p14="http://schemas.microsoft.com/office/powerpoint/2010/main" val="3987041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BC0431B-C626-4AE3-95CD-3A3C5882CF2D}" type="datetimeFigureOut">
              <a:rPr lang="tr-TR" smtClean="0"/>
              <a:t>17.5.2021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594BD4E-3737-4CCF-87EC-7C3340634549}" type="slidenum">
              <a:rPr lang="tr-TR" smtClean="0"/>
              <a:t>‹#›</a:t>
            </a:fld>
            <a:endParaRPr lang="tr-TR"/>
          </a:p>
        </p:txBody>
      </p:sp>
    </p:spTree>
    <p:extLst>
      <p:ext uri="{BB962C8B-B14F-4D97-AF65-F5344CB8AC3E}">
        <p14:creationId xmlns:p14="http://schemas.microsoft.com/office/powerpoint/2010/main" val="2657721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BC0431B-C626-4AE3-95CD-3A3C5882CF2D}" type="datetimeFigureOut">
              <a:rPr lang="tr-TR" smtClean="0"/>
              <a:t>17.5.2021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594BD4E-3737-4CCF-87EC-7C3340634549}" type="slidenum">
              <a:rPr lang="tr-TR" smtClean="0"/>
              <a:t>‹#›</a:t>
            </a:fld>
            <a:endParaRPr lang="tr-TR"/>
          </a:p>
        </p:txBody>
      </p:sp>
    </p:spTree>
    <p:extLst>
      <p:ext uri="{BB962C8B-B14F-4D97-AF65-F5344CB8AC3E}">
        <p14:creationId xmlns:p14="http://schemas.microsoft.com/office/powerpoint/2010/main" val="1673819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BC0431B-C626-4AE3-95CD-3A3C5882CF2D}" type="datetimeFigureOut">
              <a:rPr lang="tr-TR" smtClean="0"/>
              <a:t>17.5.2021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94BD4E-3737-4CCF-87EC-7C3340634549}" type="slidenum">
              <a:rPr lang="tr-TR" smtClean="0"/>
              <a:t>‹#›</a:t>
            </a:fld>
            <a:endParaRPr lang="tr-TR"/>
          </a:p>
        </p:txBody>
      </p:sp>
    </p:spTree>
    <p:extLst>
      <p:ext uri="{BB962C8B-B14F-4D97-AF65-F5344CB8AC3E}">
        <p14:creationId xmlns:p14="http://schemas.microsoft.com/office/powerpoint/2010/main" val="354762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BC0431B-C626-4AE3-95CD-3A3C5882CF2D}" type="datetimeFigureOut">
              <a:rPr lang="tr-TR" smtClean="0"/>
              <a:t>17.5.2021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94BD4E-3737-4CCF-87EC-7C3340634549}" type="slidenum">
              <a:rPr lang="tr-TR" smtClean="0"/>
              <a:t>‹#›</a:t>
            </a:fld>
            <a:endParaRPr lang="tr-TR"/>
          </a:p>
        </p:txBody>
      </p:sp>
    </p:spTree>
    <p:extLst>
      <p:ext uri="{BB962C8B-B14F-4D97-AF65-F5344CB8AC3E}">
        <p14:creationId xmlns:p14="http://schemas.microsoft.com/office/powerpoint/2010/main" val="3085722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C0431B-C626-4AE3-95CD-3A3C5882CF2D}" type="datetimeFigureOut">
              <a:rPr lang="tr-TR" smtClean="0"/>
              <a:t>17.5.2021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94BD4E-3737-4CCF-87EC-7C3340634549}" type="slidenum">
              <a:rPr lang="tr-TR" smtClean="0"/>
              <a:t>‹#›</a:t>
            </a:fld>
            <a:endParaRPr lang="tr-TR"/>
          </a:p>
        </p:txBody>
      </p:sp>
    </p:spTree>
    <p:extLst>
      <p:ext uri="{BB962C8B-B14F-4D97-AF65-F5344CB8AC3E}">
        <p14:creationId xmlns:p14="http://schemas.microsoft.com/office/powerpoint/2010/main" val="2331332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943244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çerik Yer Tutucusu 5"/>
          <p:cNvGraphicFramePr>
            <a:graphicFrameLocks noGrp="1"/>
          </p:cNvGraphicFramePr>
          <p:nvPr>
            <p:ph idx="1"/>
            <p:extLst>
              <p:ext uri="{D42A27DB-BD31-4B8C-83A1-F6EECF244321}">
                <p14:modId xmlns:p14="http://schemas.microsoft.com/office/powerpoint/2010/main" val="1914085551"/>
              </p:ext>
            </p:extLst>
          </p:nvPr>
        </p:nvGraphicFramePr>
        <p:xfrm>
          <a:off x="167425" y="2240922"/>
          <a:ext cx="11758412" cy="3019243"/>
        </p:xfrm>
        <a:graphic>
          <a:graphicData uri="http://schemas.openxmlformats.org/drawingml/2006/table">
            <a:tbl>
              <a:tblPr firstRow="1" firstCol="1" bandRow="1">
                <a:tableStyleId>{5C22544A-7EE6-4342-B048-85BDC9FD1C3A}</a:tableStyleId>
              </a:tblPr>
              <a:tblGrid>
                <a:gridCol w="3862919"/>
                <a:gridCol w="2185349"/>
                <a:gridCol w="5710144"/>
              </a:tblGrid>
              <a:tr h="502278">
                <a:tc>
                  <a:txBody>
                    <a:bodyPr/>
                    <a:lstStyle/>
                    <a:p>
                      <a:pPr>
                        <a:lnSpc>
                          <a:spcPct val="115000"/>
                        </a:lnSpc>
                        <a:spcAft>
                          <a:spcPts val="0"/>
                        </a:spcAft>
                      </a:pPr>
                      <a:r>
                        <a:rPr lang="tr-TR" sz="1600" dirty="0">
                          <a:effectLst/>
                        </a:rPr>
                        <a:t>Yıllık sabit gider                     (A)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15000"/>
                        </a:lnSpc>
                        <a:spcAft>
                          <a:spcPts val="0"/>
                        </a:spcAft>
                      </a:pPr>
                      <a:r>
                        <a:rPr lang="tr-TR" sz="1600">
                          <a:effectLst/>
                        </a:rPr>
                        <a:t>152.424 TL</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6">
                  <a:txBody>
                    <a:bodyPr/>
                    <a:lstStyle/>
                    <a:p>
                      <a:pPr>
                        <a:lnSpc>
                          <a:spcPct val="115000"/>
                        </a:lnSpc>
                        <a:spcAft>
                          <a:spcPts val="0"/>
                        </a:spcAft>
                      </a:pPr>
                      <a:r>
                        <a:rPr lang="tr-TR" sz="1600" dirty="0">
                          <a:effectLst/>
                        </a:rPr>
                        <a:t> </a:t>
                      </a:r>
                      <a:endParaRPr lang="tr-TR" sz="2400" dirty="0">
                        <a:effectLst/>
                      </a:endParaRPr>
                    </a:p>
                    <a:p>
                      <a:pPr>
                        <a:lnSpc>
                          <a:spcPct val="115000"/>
                        </a:lnSpc>
                        <a:spcAft>
                          <a:spcPts val="0"/>
                        </a:spcAft>
                      </a:pPr>
                      <a:r>
                        <a:rPr lang="tr-TR" sz="1600" dirty="0" err="1">
                          <a:effectLst/>
                        </a:rPr>
                        <a:t>BBN</a:t>
                      </a:r>
                      <a:r>
                        <a:rPr lang="tr-TR" sz="1600" dirty="0">
                          <a:effectLst/>
                        </a:rPr>
                        <a:t> = A/(1-E/C)</a:t>
                      </a:r>
                      <a:endParaRPr lang="tr-TR" sz="2400" dirty="0">
                        <a:effectLst/>
                      </a:endParaRPr>
                    </a:p>
                    <a:p>
                      <a:pPr>
                        <a:lnSpc>
                          <a:spcPct val="115000"/>
                        </a:lnSpc>
                        <a:spcAft>
                          <a:spcPts val="0"/>
                        </a:spcAft>
                      </a:pPr>
                      <a:r>
                        <a:rPr lang="tr-TR" sz="1600" dirty="0" err="1">
                          <a:effectLst/>
                        </a:rPr>
                        <a:t>BBN</a:t>
                      </a:r>
                      <a:r>
                        <a:rPr lang="tr-TR" sz="1600" dirty="0">
                          <a:effectLst/>
                        </a:rPr>
                        <a:t>= 152.424 / </a:t>
                      </a:r>
                      <a:r>
                        <a:rPr lang="tr-TR" sz="1600" dirty="0">
                          <a:effectLst/>
                          <a:sym typeface="Symbol" panose="05050102010706020507" pitchFamily="18" charset="2"/>
                        </a:rPr>
                        <a:t></a:t>
                      </a:r>
                      <a:r>
                        <a:rPr lang="tr-TR" sz="1600" dirty="0">
                          <a:effectLst/>
                        </a:rPr>
                        <a:t>1-(2.740/4.704)</a:t>
                      </a:r>
                      <a:r>
                        <a:rPr lang="tr-TR" sz="1600" dirty="0">
                          <a:effectLst/>
                          <a:sym typeface="Symbol" panose="05050102010706020507" pitchFamily="18" charset="2"/>
                        </a:rPr>
                        <a:t></a:t>
                      </a:r>
                      <a:endParaRPr lang="tr-TR" sz="2400" dirty="0">
                        <a:effectLst/>
                      </a:endParaRPr>
                    </a:p>
                    <a:p>
                      <a:pPr>
                        <a:lnSpc>
                          <a:spcPct val="115000"/>
                        </a:lnSpc>
                        <a:spcAft>
                          <a:spcPts val="0"/>
                        </a:spcAft>
                      </a:pPr>
                      <a:r>
                        <a:rPr lang="tr-TR" sz="1600" dirty="0" err="1">
                          <a:effectLst/>
                        </a:rPr>
                        <a:t>BBN</a:t>
                      </a:r>
                      <a:r>
                        <a:rPr lang="tr-TR" sz="1600" dirty="0">
                          <a:effectLst/>
                        </a:rPr>
                        <a:t>= 364.650 </a:t>
                      </a:r>
                      <a:r>
                        <a:rPr lang="tr-TR" sz="1600" dirty="0" err="1">
                          <a:effectLst/>
                        </a:rPr>
                        <a:t>Lt</a:t>
                      </a:r>
                      <a:endParaRPr lang="tr-TR" sz="2400" dirty="0">
                        <a:effectLst/>
                      </a:endParaRPr>
                    </a:p>
                    <a:p>
                      <a:pPr>
                        <a:lnSpc>
                          <a:spcPct val="115000"/>
                        </a:lnSpc>
                        <a:spcAft>
                          <a:spcPts val="0"/>
                        </a:spcAft>
                      </a:pPr>
                      <a:r>
                        <a:rPr lang="tr-TR" sz="1600" dirty="0" err="1">
                          <a:effectLst/>
                        </a:rPr>
                        <a:t>BBN</a:t>
                      </a:r>
                      <a:r>
                        <a:rPr lang="tr-TR" sz="1600" dirty="0">
                          <a:effectLst/>
                        </a:rPr>
                        <a:t> için gereken süre </a:t>
                      </a:r>
                      <a:endParaRPr lang="tr-TR" sz="2400" dirty="0">
                        <a:effectLst/>
                      </a:endParaRPr>
                    </a:p>
                    <a:p>
                      <a:pPr>
                        <a:lnSpc>
                          <a:spcPct val="115000"/>
                        </a:lnSpc>
                        <a:spcAft>
                          <a:spcPts val="0"/>
                        </a:spcAft>
                      </a:pPr>
                      <a:r>
                        <a:rPr lang="tr-TR" sz="1600" dirty="0">
                          <a:effectLst/>
                        </a:rPr>
                        <a:t>(364.650 /360.000= 1.01 yıl (12 ay)</a:t>
                      </a:r>
                      <a:endParaRPr lang="tr-TR" sz="2400" dirty="0">
                        <a:effectLst/>
                      </a:endParaRPr>
                    </a:p>
                    <a:p>
                      <a:pPr>
                        <a:lnSpc>
                          <a:spcPct val="115000"/>
                        </a:lnSpc>
                        <a:spcAft>
                          <a:spcPts val="0"/>
                        </a:spcAft>
                      </a:pPr>
                      <a:r>
                        <a:rPr lang="tr-TR" sz="1600" dirty="0">
                          <a:effectLst/>
                        </a:rPr>
                        <a:t> </a:t>
                      </a:r>
                      <a:endParaRPr lang="tr-TR" sz="2400" dirty="0">
                        <a:effectLst/>
                      </a:endParaRPr>
                    </a:p>
                    <a:p>
                      <a:pPr>
                        <a:lnSpc>
                          <a:spcPct val="115000"/>
                        </a:lnSpc>
                        <a:spcAft>
                          <a:spcPts val="0"/>
                        </a:spcAft>
                      </a:pPr>
                      <a:r>
                        <a:rPr lang="tr-TR" sz="1600" dirty="0">
                          <a:effectLst/>
                        </a:rPr>
                        <a:t>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12124">
                <a:tc>
                  <a:txBody>
                    <a:bodyPr/>
                    <a:lstStyle/>
                    <a:p>
                      <a:pPr>
                        <a:lnSpc>
                          <a:spcPct val="115000"/>
                        </a:lnSpc>
                        <a:spcAft>
                          <a:spcPts val="0"/>
                        </a:spcAft>
                      </a:pPr>
                      <a:r>
                        <a:rPr lang="tr-TR" sz="1600">
                          <a:effectLst/>
                        </a:rPr>
                        <a:t>Yıllık değişken gider              (B)     </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15000"/>
                        </a:lnSpc>
                        <a:spcAft>
                          <a:spcPts val="0"/>
                        </a:spcAft>
                      </a:pPr>
                      <a:r>
                        <a:rPr lang="tr-TR" sz="1600">
                          <a:effectLst/>
                        </a:rPr>
                        <a:t>514.620,00 TL</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tr>
              <a:tr h="399245">
                <a:tc>
                  <a:txBody>
                    <a:bodyPr/>
                    <a:lstStyle/>
                    <a:p>
                      <a:pPr algn="just">
                        <a:lnSpc>
                          <a:spcPct val="115000"/>
                        </a:lnSpc>
                        <a:spcAft>
                          <a:spcPts val="0"/>
                        </a:spcAft>
                      </a:pPr>
                      <a:r>
                        <a:rPr lang="tr-TR" sz="1600">
                          <a:effectLst/>
                        </a:rPr>
                        <a:t>Birim satış fiyatı                    (C)  </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15000"/>
                        </a:lnSpc>
                        <a:spcAft>
                          <a:spcPts val="0"/>
                        </a:spcAft>
                      </a:pPr>
                      <a:r>
                        <a:rPr lang="tr-TR" sz="1600">
                          <a:effectLst/>
                        </a:rPr>
                        <a:t>4.704 TL</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tr>
              <a:tr h="412124">
                <a:tc>
                  <a:txBody>
                    <a:bodyPr/>
                    <a:lstStyle/>
                    <a:p>
                      <a:pPr algn="just">
                        <a:lnSpc>
                          <a:spcPct val="115000"/>
                        </a:lnSpc>
                        <a:spcAft>
                          <a:spcPts val="0"/>
                        </a:spcAft>
                      </a:pPr>
                      <a:r>
                        <a:rPr lang="tr-TR" sz="1600">
                          <a:effectLst/>
                        </a:rPr>
                        <a:t>Yıllık üretim miktarı               (D)     </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15000"/>
                        </a:lnSpc>
                        <a:spcAft>
                          <a:spcPts val="0"/>
                        </a:spcAft>
                      </a:pPr>
                      <a:r>
                        <a:rPr lang="tr-TR" sz="1600">
                          <a:effectLst/>
                        </a:rPr>
                        <a:t>360.000 litre</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tr>
              <a:tr h="437882">
                <a:tc>
                  <a:txBody>
                    <a:bodyPr/>
                    <a:lstStyle/>
                    <a:p>
                      <a:pPr algn="just">
                        <a:lnSpc>
                          <a:spcPct val="115000"/>
                        </a:lnSpc>
                        <a:spcAft>
                          <a:spcPts val="0"/>
                        </a:spcAft>
                      </a:pPr>
                      <a:r>
                        <a:rPr lang="tr-TR" sz="1600">
                          <a:effectLst/>
                        </a:rPr>
                        <a:t>Birim değişken gider             (E)</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15000"/>
                        </a:lnSpc>
                        <a:spcAft>
                          <a:spcPts val="0"/>
                        </a:spcAft>
                      </a:pPr>
                      <a:r>
                        <a:rPr lang="tr-TR" sz="1600">
                          <a:effectLst/>
                        </a:rPr>
                        <a:t>2.740 TL</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tr>
              <a:tr h="855590">
                <a:tc>
                  <a:txBody>
                    <a:bodyPr/>
                    <a:lstStyle/>
                    <a:p>
                      <a:pPr algn="just">
                        <a:lnSpc>
                          <a:spcPct val="115000"/>
                        </a:lnSpc>
                        <a:spcAft>
                          <a:spcPts val="0"/>
                        </a:spcAft>
                      </a:pPr>
                      <a:r>
                        <a:rPr lang="tr-TR" sz="1600">
                          <a:effectLst/>
                        </a:rPr>
                        <a:t>Başabaş noktası üretim miktarı (BBN) </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15000"/>
                        </a:lnSpc>
                        <a:spcAft>
                          <a:spcPts val="0"/>
                        </a:spcAft>
                      </a:pPr>
                      <a:r>
                        <a:rPr lang="tr-TR" sz="1600" dirty="0">
                          <a:effectLst/>
                        </a:rPr>
                        <a:t>364.650 Litre</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tr>
            </a:tbl>
          </a:graphicData>
        </a:graphic>
      </p:graphicFrame>
      <p:sp>
        <p:nvSpPr>
          <p:cNvPr id="7" name="Rectangle 2"/>
          <p:cNvSpPr>
            <a:spLocks noChangeArrowheads="1"/>
          </p:cNvSpPr>
          <p:nvPr/>
        </p:nvSpPr>
        <p:spPr bwMode="auto">
          <a:xfrm>
            <a:off x="0" y="291532"/>
            <a:ext cx="11642502" cy="21544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Proje için harcanan kaynağın geri dönüş süresi hesaplamalarında aşağıdaki kabullerden yararlanılmıştır:</a:t>
            </a:r>
            <a:endParaRPr kumimoji="0" lang="tr-TR" sz="2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600 </a:t>
            </a:r>
            <a:r>
              <a:rPr kumimoji="0" lang="tr-TR"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MPa</a:t>
            </a:r>
            <a:r>
              <a:rPr kumimoji="0" lang="tr-TR"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ve 180-210 s uygulama basıncı</a:t>
            </a:r>
            <a:endParaRPr kumimoji="0" lang="tr-TR" sz="2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%50 cihaz doluluk oranı</a:t>
            </a:r>
            <a:endParaRPr kumimoji="0" lang="tr-TR" sz="2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30 gün/ay çalışma sonunda projenin bitiminden itibaren 1. yılda 360 ton içecek üretimi, planlanmaktadır (1000 litre gün x 360 gün/yıl = 360.000 litre/yıl)</a:t>
            </a:r>
            <a:endParaRPr kumimoji="0" lang="tr-TR" sz="2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4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78546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800" b="1" dirty="0"/>
              <a:t>D. PROJENİN EKONOMİK YARARA VE ULUSAL KAZANIMA </a:t>
            </a:r>
            <a:r>
              <a:rPr lang="tr-TR" sz="2800" b="1" dirty="0" err="1"/>
              <a:t>DÖNÜŞEBİLİRLİĞİ</a:t>
            </a:r>
            <a:r>
              <a:rPr lang="tr-TR" sz="2800" dirty="0"/>
              <a:t/>
            </a:r>
            <a:br>
              <a:rPr lang="tr-TR" sz="2800" dirty="0"/>
            </a:br>
            <a:r>
              <a:rPr lang="tr-TR" sz="2800" dirty="0" smtClean="0"/>
              <a:t/>
            </a:r>
            <a:br>
              <a:rPr lang="tr-TR" sz="2800" dirty="0" smtClean="0"/>
            </a:br>
            <a:r>
              <a:rPr lang="tr-TR" sz="2800" b="1" dirty="0" err="1" smtClean="0"/>
              <a:t>D.1</a:t>
            </a:r>
            <a:r>
              <a:rPr lang="tr-TR" sz="2800" b="1" dirty="0" smtClean="0"/>
              <a:t> </a:t>
            </a:r>
            <a:r>
              <a:rPr lang="tr-TR" sz="2800" b="1" dirty="0"/>
              <a:t>Ekonomik Öngörüler</a:t>
            </a:r>
            <a:r>
              <a:rPr lang="tr-TR" sz="2800" dirty="0"/>
              <a:t/>
            </a:r>
            <a:br>
              <a:rPr lang="tr-TR" sz="2800" dirty="0"/>
            </a:br>
            <a:endParaRPr lang="tr-TR" sz="2800" dirty="0"/>
          </a:p>
        </p:txBody>
      </p:sp>
      <p:sp>
        <p:nvSpPr>
          <p:cNvPr id="3" name="İçerik Yer Tutucusu 2"/>
          <p:cNvSpPr>
            <a:spLocks noGrp="1"/>
          </p:cNvSpPr>
          <p:nvPr>
            <p:ph idx="1"/>
          </p:nvPr>
        </p:nvSpPr>
        <p:spPr/>
        <p:txBody>
          <a:bodyPr>
            <a:normAutofit lnSpcReduction="10000"/>
          </a:bodyPr>
          <a:lstStyle/>
          <a:p>
            <a:r>
              <a:rPr lang="tr-TR" sz="2000" b="1" dirty="0">
                <a:solidFill>
                  <a:srgbClr val="FF0000"/>
                </a:solidFill>
              </a:rPr>
              <a:t>Ticari Başarı Potansiyeli</a:t>
            </a:r>
            <a:endParaRPr lang="tr-TR" sz="2000" dirty="0">
              <a:solidFill>
                <a:srgbClr val="FF0000"/>
              </a:solidFill>
            </a:endParaRPr>
          </a:p>
          <a:p>
            <a:r>
              <a:rPr lang="tr-TR" sz="2000" dirty="0">
                <a:solidFill>
                  <a:srgbClr val="FF0000"/>
                </a:solidFill>
              </a:rPr>
              <a:t>Proje çıktısının ticarileşme / ekonomik yarara dönüşme potansiyelini değerlendirerek;</a:t>
            </a:r>
          </a:p>
          <a:p>
            <a:r>
              <a:rPr lang="tr-TR" sz="2000" dirty="0">
                <a:solidFill>
                  <a:srgbClr val="FF0000"/>
                </a:solidFill>
              </a:rPr>
              <a:t>Hedeflenen kullanım alanları, yurtiçi ve yurtdışı pazarların büyüklüğü, </a:t>
            </a:r>
            <a:r>
              <a:rPr lang="tr-TR" sz="2000" dirty="0" err="1">
                <a:solidFill>
                  <a:srgbClr val="FF0000"/>
                </a:solidFill>
              </a:rPr>
              <a:t>sözkonusu</a:t>
            </a:r>
            <a:r>
              <a:rPr lang="tr-TR" sz="2000" dirty="0">
                <a:solidFill>
                  <a:srgbClr val="FF0000"/>
                </a:solidFill>
              </a:rPr>
              <a:t> pazarlara erişim stratejisi, olası müşteriler ve rakiplerin mevcut pazar payları hakkında bilgi veriniz. (En fazla 3.000 karakter</a:t>
            </a:r>
            <a:r>
              <a:rPr lang="tr-TR" sz="2000" dirty="0" smtClean="0">
                <a:solidFill>
                  <a:srgbClr val="FF0000"/>
                </a:solidFill>
              </a:rPr>
              <a:t>)</a:t>
            </a:r>
          </a:p>
          <a:p>
            <a:endParaRPr lang="tr-TR" sz="2000" dirty="0">
              <a:solidFill>
                <a:srgbClr val="FF0000"/>
              </a:solidFill>
            </a:endParaRPr>
          </a:p>
          <a:p>
            <a:pPr marL="0" indent="0" algn="just">
              <a:buNone/>
            </a:pPr>
            <a:r>
              <a:rPr lang="tr-TR" sz="2000" dirty="0"/>
              <a:t>Proje öncelikle yurtiçi pazarı hedeflemektedir. Geliştirilen ürünü hedef tüketici gruplarına tanıtabilmek amacıyla sosyal medya, radyo ve TV’de </a:t>
            </a:r>
            <a:r>
              <a:rPr lang="tr-TR" sz="2000" dirty="0" err="1"/>
              <a:t>bloggerların</a:t>
            </a:r>
            <a:r>
              <a:rPr lang="tr-TR" sz="2000" dirty="0"/>
              <a:t> ve konu ile ilgili uzmanların görüşlerine yer verecek programlar organize edilecek sosyal medya etkin bir biçimde kullanılacaktır. </a:t>
            </a:r>
          </a:p>
          <a:p>
            <a:pPr marL="0" indent="0">
              <a:buNone/>
            </a:pPr>
            <a:r>
              <a:rPr lang="tr-TR" sz="2000" dirty="0"/>
              <a:t> </a:t>
            </a:r>
          </a:p>
          <a:p>
            <a:pPr marL="0" indent="0" algn="just">
              <a:buNone/>
            </a:pPr>
            <a:r>
              <a:rPr lang="tr-TR" sz="2000" dirty="0"/>
              <a:t>Yüksek Basınç Uygulaması ile minimal olarak işlenmiş ve fonksiyonel bileşen içeriği zenginleştirilmiş </a:t>
            </a:r>
            <a:r>
              <a:rPr lang="tr-TR" sz="2000" dirty="0" err="1"/>
              <a:t>yayıkaltı</a:t>
            </a:r>
            <a:r>
              <a:rPr lang="tr-TR" sz="2000" dirty="0"/>
              <a:t> içeceği ülkemizde bulunmayan bir üründür. Bu ürün üst </a:t>
            </a:r>
            <a:r>
              <a:rPr lang="tr-TR" sz="2000" dirty="0" err="1"/>
              <a:t>segment</a:t>
            </a:r>
            <a:r>
              <a:rPr lang="tr-TR" sz="2000" dirty="0"/>
              <a:t> içecek olarak pazara sunulacaktır</a:t>
            </a:r>
            <a:endParaRPr lang="tr-TR" sz="2000" dirty="0">
              <a:solidFill>
                <a:srgbClr val="FF0000"/>
              </a:solidFill>
            </a:endParaRPr>
          </a:p>
        </p:txBody>
      </p:sp>
    </p:spTree>
    <p:extLst>
      <p:ext uri="{BB962C8B-B14F-4D97-AF65-F5344CB8AC3E}">
        <p14:creationId xmlns:p14="http://schemas.microsoft.com/office/powerpoint/2010/main" val="338782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6685" y="1040014"/>
            <a:ext cx="10515600" cy="4351338"/>
          </a:xfrm>
        </p:spPr>
        <p:txBody>
          <a:bodyPr/>
          <a:lstStyle/>
          <a:p>
            <a:r>
              <a:rPr lang="tr-TR" sz="2000" dirty="0">
                <a:solidFill>
                  <a:srgbClr val="FF0000"/>
                </a:solidFill>
              </a:rPr>
              <a:t>Çıktının ticarileşmesi / ekonomik getiri sağlar hale gelmesi için ilave yatırım ihtiyacı varsa, önemli maliyet kalemlerini ve bu maliyetlerin nasıl karşılanacağını / finanse edileceğini açıklayınız. Ticarileştirme sürecinin kimlerce ve nasıl yöneteceğini ve bu kişilerin konuya ilişkin deneyimlerini özetleyiniz</a:t>
            </a:r>
            <a:r>
              <a:rPr lang="tr-TR" sz="2000" dirty="0" smtClean="0">
                <a:solidFill>
                  <a:srgbClr val="FF0000"/>
                </a:solidFill>
              </a:rPr>
              <a:t>.</a:t>
            </a:r>
          </a:p>
          <a:p>
            <a:endParaRPr lang="tr-TR" dirty="0"/>
          </a:p>
          <a:p>
            <a:r>
              <a:rPr lang="tr-TR" dirty="0"/>
              <a:t>Proje çıktısının ticarileşmesi /ekonomik getiri sağlar hale gelmesi için;</a:t>
            </a:r>
          </a:p>
          <a:p>
            <a:r>
              <a:rPr lang="tr-TR" dirty="0" smtClean="0"/>
              <a:t>X </a:t>
            </a:r>
            <a:r>
              <a:rPr lang="tr-TR" dirty="0"/>
              <a:t>İlave Yatırım İhtiyacı </a:t>
            </a:r>
            <a:r>
              <a:rPr lang="tr-TR" dirty="0" err="1"/>
              <a:t>YOKtur</a:t>
            </a:r>
            <a:r>
              <a:rPr lang="tr-TR" dirty="0"/>
              <a:t>.</a:t>
            </a:r>
          </a:p>
          <a:p>
            <a:r>
              <a:rPr lang="tr-TR" dirty="0"/>
              <a:t>X İlave Yatırım İhtiyacı </a:t>
            </a:r>
            <a:r>
              <a:rPr lang="tr-TR" dirty="0" err="1"/>
              <a:t>VARdır</a:t>
            </a:r>
            <a:r>
              <a:rPr lang="tr-TR" dirty="0"/>
              <a:t>.</a:t>
            </a:r>
          </a:p>
          <a:p>
            <a:endParaRPr lang="tr-TR" dirty="0"/>
          </a:p>
        </p:txBody>
      </p:sp>
    </p:spTree>
    <p:extLst>
      <p:ext uri="{BB962C8B-B14F-4D97-AF65-F5344CB8AC3E}">
        <p14:creationId xmlns:p14="http://schemas.microsoft.com/office/powerpoint/2010/main" val="474310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sz="2000" dirty="0"/>
              <a:t>Projenin en büyük girdi maliyetlerini pilot ölçekli </a:t>
            </a:r>
            <a:r>
              <a:rPr lang="tr-TR" sz="2000" dirty="0" err="1"/>
              <a:t>Mikrofiltrasyon-ultrafiltrasyon</a:t>
            </a:r>
            <a:r>
              <a:rPr lang="tr-TR" sz="2000" dirty="0"/>
              <a:t> cihazı ile Yüksek Basınç cihazı oluşturmaktadır. Firmamız belirli bir satış hacmine ulaşana değin </a:t>
            </a:r>
            <a:r>
              <a:rPr lang="tr-TR" sz="2000" dirty="0" err="1"/>
              <a:t>mikrofiltrasyon-ultrafiltrasyon</a:t>
            </a:r>
            <a:r>
              <a:rPr lang="tr-TR" sz="2000" dirty="0"/>
              <a:t> uygulamaları fason üretim yoluyla gerçekleştirilecektir. Bir anlamda hammadde ön işlemleri için fason anlaşması gerçekleştirilecektir. Bu cihazlara sahiplik konusunda ülkemiz süt endüstrisi geniş bir seçenek sunmaktadır. Dolayısıyla fason üretim açısından bir sorun beklenmemektedir. Yüksek basınç cihazı ise yurtdışından leasing yoluyla sağlanacaktır. Üretim faaliyetimizin birinci yılının sonunda ticari başarının öngörülerimiz ile paralel seyretmesi durumunda şirketimiz sermaye artırımına giderek Yüksek Basınç ve membran </a:t>
            </a:r>
            <a:r>
              <a:rPr lang="tr-TR" sz="2000" dirty="0" err="1"/>
              <a:t>filtrasyon</a:t>
            </a:r>
            <a:r>
              <a:rPr lang="tr-TR" sz="2000" dirty="0"/>
              <a:t> cihaz ekipmanlarını satın almayı planlamaktadır. Bu süreçte yatırım teşvik (KOSGEB vb..) uygulamalarından yararlanılması da planlanmaktadır. </a:t>
            </a:r>
          </a:p>
        </p:txBody>
      </p:sp>
    </p:spTree>
    <p:extLst>
      <p:ext uri="{BB962C8B-B14F-4D97-AF65-F5344CB8AC3E}">
        <p14:creationId xmlns:p14="http://schemas.microsoft.com/office/powerpoint/2010/main" val="1149448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725734"/>
            <a:ext cx="10515600" cy="755337"/>
          </a:xfrm>
        </p:spPr>
        <p:txBody>
          <a:bodyPr>
            <a:normAutofit fontScale="90000"/>
          </a:bodyPr>
          <a:lstStyle/>
          <a:p>
            <a:r>
              <a:rPr lang="tr-TR" sz="3600" b="1" dirty="0"/>
              <a:t>Ekonomik Getiri </a:t>
            </a:r>
            <a:r>
              <a:rPr lang="tr-TR" sz="3600" b="1" dirty="0" smtClean="0"/>
              <a:t>Tahmini</a:t>
            </a:r>
            <a:br>
              <a:rPr lang="tr-TR" sz="3600" b="1" dirty="0" smtClean="0"/>
            </a:br>
            <a:r>
              <a:rPr lang="tr-TR" sz="2200" dirty="0" smtClean="0">
                <a:solidFill>
                  <a:srgbClr val="FF0000"/>
                </a:solidFill>
              </a:rPr>
              <a:t>(</a:t>
            </a:r>
            <a:r>
              <a:rPr lang="tr-TR" sz="2200" dirty="0" err="1" smtClean="0">
                <a:solidFill>
                  <a:srgbClr val="FF0000"/>
                </a:solidFill>
              </a:rPr>
              <a:t>Poje</a:t>
            </a:r>
            <a:r>
              <a:rPr lang="tr-TR" sz="2200" dirty="0" smtClean="0">
                <a:solidFill>
                  <a:srgbClr val="FF0000"/>
                </a:solidFill>
              </a:rPr>
              <a:t> </a:t>
            </a:r>
            <a:r>
              <a:rPr lang="tr-TR" sz="2200" dirty="0">
                <a:solidFill>
                  <a:srgbClr val="FF0000"/>
                </a:solidFill>
              </a:rPr>
              <a:t>çıktısı belirli bir sektör ya da müşteri kitlesini hedefleyerek pazara sunulacak bir “ürün” ise (a) bölümünü, tek bir müşteri talebi doğrultusunda (müşteriye özel) geliştirilecek bir ürün ya da süreç ise (b) bölümünü, pazara sunulmayacak, sadece kuruluşunuz tarafından kullanılacak yeni ya da iyileştirilmiş bir süreç veya ürün ise (c) bölümünü doldurunuz.)</a:t>
            </a:r>
            <a:r>
              <a:rPr lang="tr-TR" sz="3600" dirty="0"/>
              <a:t/>
            </a:r>
            <a:br>
              <a:rPr lang="tr-TR" sz="3600" dirty="0"/>
            </a:br>
            <a:endParaRPr lang="tr-TR" sz="3600" dirty="0"/>
          </a:p>
        </p:txBody>
      </p:sp>
      <p:sp>
        <p:nvSpPr>
          <p:cNvPr id="3" name="İçerik Yer Tutucusu 2"/>
          <p:cNvSpPr>
            <a:spLocks noGrp="1"/>
          </p:cNvSpPr>
          <p:nvPr>
            <p:ph idx="1"/>
          </p:nvPr>
        </p:nvSpPr>
        <p:spPr>
          <a:xfrm>
            <a:off x="838200" y="2276386"/>
            <a:ext cx="10515600" cy="4351338"/>
          </a:xfrm>
        </p:spPr>
        <p:txBody>
          <a:bodyPr>
            <a:normAutofit/>
          </a:bodyPr>
          <a:lstStyle/>
          <a:p>
            <a:pPr marL="0" indent="0">
              <a:buNone/>
            </a:pPr>
            <a:r>
              <a:rPr lang="tr-TR" sz="2400" dirty="0" smtClean="0"/>
              <a:t>O</a:t>
            </a:r>
            <a:r>
              <a:rPr lang="tr-TR" sz="2400" dirty="0" smtClean="0"/>
              <a:t> </a:t>
            </a:r>
            <a:r>
              <a:rPr lang="tr-TR" sz="2400" dirty="0"/>
              <a:t>a) Pazara sunulacak.</a:t>
            </a:r>
          </a:p>
          <a:p>
            <a:pPr marL="0" indent="0">
              <a:buNone/>
            </a:pPr>
            <a:r>
              <a:rPr lang="tr-TR" sz="2400" dirty="0"/>
              <a:t>O b) Tek bir müşteri için geliştirilecek.</a:t>
            </a:r>
          </a:p>
          <a:p>
            <a:pPr marL="0" indent="0">
              <a:buNone/>
            </a:pPr>
            <a:r>
              <a:rPr lang="tr-TR" sz="2400" dirty="0"/>
              <a:t>O b-1) Müşteri talebinin tekrarlanması </a:t>
            </a:r>
            <a:r>
              <a:rPr lang="tr-TR" sz="2400" dirty="0" err="1"/>
              <a:t>beklenMEmektedir</a:t>
            </a:r>
            <a:r>
              <a:rPr lang="tr-TR" sz="2400" dirty="0"/>
              <a:t>.</a:t>
            </a:r>
          </a:p>
          <a:p>
            <a:pPr marL="0" indent="0">
              <a:buNone/>
            </a:pPr>
            <a:r>
              <a:rPr lang="tr-TR" sz="2400" dirty="0"/>
              <a:t>O b-2) Müşteri talebinin sürekliliği beklenmektedir.</a:t>
            </a:r>
          </a:p>
          <a:p>
            <a:pPr marL="0" indent="0">
              <a:buNone/>
            </a:pPr>
            <a:r>
              <a:rPr lang="tr-TR" sz="2400" dirty="0"/>
              <a:t>O c) Kuruluş içinde kullanılacak.</a:t>
            </a:r>
          </a:p>
          <a:p>
            <a:endParaRPr lang="tr-TR" sz="2400" dirty="0"/>
          </a:p>
        </p:txBody>
      </p:sp>
    </p:spTree>
    <p:extLst>
      <p:ext uri="{BB962C8B-B14F-4D97-AF65-F5344CB8AC3E}">
        <p14:creationId xmlns:p14="http://schemas.microsoft.com/office/powerpoint/2010/main" val="427080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nvGraphicFramePr>
        <p:xfrm>
          <a:off x="5872480" y="3790982"/>
          <a:ext cx="447040" cy="408305"/>
        </p:xfrm>
        <a:graphic>
          <a:graphicData uri="http://schemas.openxmlformats.org/drawingml/2006/table">
            <a:tbl>
              <a:tblPr firstRow="1" firstCol="1" bandRow="1">
                <a:tableStyleId>{5C22544A-7EE6-4342-B048-85BDC9FD1C3A}</a:tableStyleId>
              </a:tblPr>
              <a:tblGrid>
                <a:gridCol w="447040"/>
              </a:tblGrid>
              <a:tr h="0">
                <a:tc>
                  <a:txBody>
                    <a:bodyPr/>
                    <a:lstStyle/>
                    <a:p>
                      <a:pPr marL="457200" algn="l">
                        <a:lnSpc>
                          <a:spcPct val="115000"/>
                        </a:lnSpc>
                        <a:spcAft>
                          <a:spcPts val="0"/>
                        </a:spcAft>
                      </a:pPr>
                      <a:r>
                        <a:rPr lang="tr-TR" sz="12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2162125498"/>
              </p:ext>
            </p:extLst>
          </p:nvPr>
        </p:nvGraphicFramePr>
        <p:xfrm>
          <a:off x="0" y="1101630"/>
          <a:ext cx="11578106" cy="4310698"/>
        </p:xfrm>
        <a:graphic>
          <a:graphicData uri="http://schemas.openxmlformats.org/drawingml/2006/table">
            <a:tbl>
              <a:tblPr firstRow="1" firstCol="1" bandRow="1">
                <a:tableStyleId>{5C22544A-7EE6-4342-B048-85BDC9FD1C3A}</a:tableStyleId>
              </a:tblPr>
              <a:tblGrid>
                <a:gridCol w="6601605"/>
                <a:gridCol w="1520259"/>
                <a:gridCol w="1555614"/>
                <a:gridCol w="1900628"/>
              </a:tblGrid>
              <a:tr h="585502">
                <a:tc>
                  <a:txBody>
                    <a:bodyPr/>
                    <a:lstStyle/>
                    <a:p>
                      <a:pPr marL="457200">
                        <a:lnSpc>
                          <a:spcPct val="115000"/>
                        </a:lnSpc>
                        <a:spcAft>
                          <a:spcPts val="0"/>
                        </a:spcAft>
                      </a:pPr>
                      <a:r>
                        <a:rPr lang="tr-TR" sz="1600" dirty="0">
                          <a:effectLst/>
                        </a:rPr>
                        <a:t>Proje tamamlandıktan sonra kuruluşunuzun;</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tr-TR" sz="1600">
                          <a:effectLst/>
                        </a:rPr>
                        <a:t>1.Yıl sonu</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tr-TR" sz="1600">
                          <a:effectLst/>
                        </a:rPr>
                        <a:t>3.Yıl sonu</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tr-TR" sz="1600">
                          <a:effectLst/>
                        </a:rPr>
                        <a:t>5. Yıl ve sonrası</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20866">
                <a:tc>
                  <a:txBody>
                    <a:bodyPr/>
                    <a:lstStyle/>
                    <a:p>
                      <a:pPr marL="457200">
                        <a:lnSpc>
                          <a:spcPct val="115000"/>
                        </a:lnSpc>
                        <a:spcAft>
                          <a:spcPts val="0"/>
                        </a:spcAft>
                      </a:pPr>
                      <a:r>
                        <a:rPr lang="tr-TR" sz="1600">
                          <a:effectLst/>
                        </a:rPr>
                        <a:t>Beklenen yurtiçi toplam satış hasılatı (TL)</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800" dirty="0">
                          <a:effectLst/>
                        </a:rPr>
                        <a:t>1.693.536,98</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800">
                          <a:effectLst/>
                        </a:rPr>
                        <a:t>2.687.525,20</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800">
                          <a:effectLst/>
                        </a:rPr>
                        <a:t>4.862.132,33</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20866">
                <a:tc>
                  <a:txBody>
                    <a:bodyPr/>
                    <a:lstStyle/>
                    <a:p>
                      <a:pPr marL="457200">
                        <a:lnSpc>
                          <a:spcPct val="115000"/>
                        </a:lnSpc>
                        <a:spcAft>
                          <a:spcPts val="0"/>
                        </a:spcAft>
                      </a:pPr>
                      <a:r>
                        <a:rPr lang="tr-TR" sz="1600" dirty="0">
                          <a:effectLst/>
                        </a:rPr>
                        <a:t>Beklenen yurtdışı toplam satış (ihracat) hasılatı (TL)</a:t>
                      </a:r>
                      <a:r>
                        <a:rPr lang="tr-TR" sz="1600" baseline="30000" dirty="0">
                          <a:effectLst/>
                        </a:rPr>
                        <a:t>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800">
                          <a:effectLst/>
                        </a:rPr>
                        <a:t> </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800" dirty="0">
                          <a:effectLst/>
                        </a:rPr>
                        <a:t> </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800">
                          <a:effectLst/>
                        </a:rPr>
                        <a:t> </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20866">
                <a:tc>
                  <a:txBody>
                    <a:bodyPr/>
                    <a:lstStyle/>
                    <a:p>
                      <a:pPr marL="457200">
                        <a:lnSpc>
                          <a:spcPct val="115000"/>
                        </a:lnSpc>
                        <a:spcAft>
                          <a:spcPts val="0"/>
                        </a:spcAft>
                      </a:pPr>
                      <a:r>
                        <a:rPr lang="tr-TR" sz="1600">
                          <a:effectLst/>
                        </a:rPr>
                        <a:t>Yurtiçi satış hasılatında beklenen artış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800">
                          <a:effectLst/>
                        </a:rPr>
                        <a:t>100</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800" dirty="0">
                          <a:effectLst/>
                        </a:rPr>
                        <a:t>58,6</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800">
                          <a:effectLst/>
                        </a:rPr>
                        <a:t>80,9</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20866">
                <a:tc>
                  <a:txBody>
                    <a:bodyPr/>
                    <a:lstStyle/>
                    <a:p>
                      <a:pPr marL="457200">
                        <a:lnSpc>
                          <a:spcPct val="115000"/>
                        </a:lnSpc>
                        <a:spcAft>
                          <a:spcPts val="0"/>
                        </a:spcAft>
                      </a:pPr>
                      <a:r>
                        <a:rPr lang="tr-TR" sz="1600">
                          <a:effectLst/>
                        </a:rPr>
                        <a:t>Yurtdışı satış hasılatında beklenen artış (%)</a:t>
                      </a:r>
                      <a:r>
                        <a:rPr lang="tr-TR" sz="1600" baseline="30000">
                          <a:effectLst/>
                        </a:rPr>
                        <a:t>(*)</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800">
                          <a:effectLst/>
                        </a:rPr>
                        <a:t> </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800" dirty="0">
                          <a:effectLst/>
                        </a:rPr>
                        <a:t> </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800" dirty="0">
                          <a:effectLst/>
                        </a:rPr>
                        <a:t> </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20866">
                <a:tc>
                  <a:txBody>
                    <a:bodyPr/>
                    <a:lstStyle/>
                    <a:p>
                      <a:pPr marL="457200">
                        <a:lnSpc>
                          <a:spcPct val="115000"/>
                        </a:lnSpc>
                        <a:spcAft>
                          <a:spcPts val="0"/>
                        </a:spcAft>
                      </a:pPr>
                      <a:r>
                        <a:rPr lang="tr-TR" sz="1600">
                          <a:effectLst/>
                        </a:rPr>
                        <a:t>Yurtiçi pazar payında beklenen artış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800">
                          <a:effectLst/>
                        </a:rPr>
                        <a:t>100</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800">
                          <a:effectLst/>
                        </a:rPr>
                        <a:t>50</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1800" dirty="0">
                          <a:effectLst/>
                        </a:rPr>
                        <a:t>66</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20866">
                <a:tc>
                  <a:txBody>
                    <a:bodyPr/>
                    <a:lstStyle/>
                    <a:p>
                      <a:pPr marL="457200">
                        <a:lnSpc>
                          <a:spcPct val="115000"/>
                        </a:lnSpc>
                        <a:spcAft>
                          <a:spcPts val="0"/>
                        </a:spcAft>
                      </a:pPr>
                      <a:r>
                        <a:rPr lang="tr-TR" sz="1600">
                          <a:effectLst/>
                        </a:rPr>
                        <a:t>Yurtdışı pazar payında beklenen artış (%)</a:t>
                      </a:r>
                      <a:r>
                        <a:rPr lang="tr-TR" sz="1600" baseline="30000">
                          <a:effectLst/>
                        </a:rPr>
                        <a:t>(*)</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tr-TR" sz="1600">
                          <a:effectLst/>
                        </a:rPr>
                        <a:t>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tr-TR" sz="1600">
                          <a:effectLst/>
                        </a:rPr>
                        <a:t>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tr-TR" sz="1600" dirty="0">
                          <a:effectLst/>
                        </a:rPr>
                        <a:t>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6" name="Rectangle 1"/>
          <p:cNvSpPr>
            <a:spLocks noChangeArrowheads="1"/>
          </p:cNvSpPr>
          <p:nvPr/>
        </p:nvSpPr>
        <p:spPr bwMode="auto">
          <a:xfrm>
            <a:off x="2110756" y="0"/>
            <a:ext cx="772705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Proje başlangıcından itibaren yurtiçi pazara çıkış süresi (Ay):</a:t>
            </a:r>
            <a:endParaRPr kumimoji="0" lang="tr-TR" sz="16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Proje başlangıcından itibaren yurtdışı pazara çıkış süresi (Ay)</a:t>
            </a:r>
            <a:r>
              <a:rPr kumimoji="0" lang="tr-TR" b="0" i="0" u="none" strike="noStrike" cap="none" normalizeH="0" baseline="30000" dirty="0" smtClean="0">
                <a:ln>
                  <a:noFill/>
                </a:ln>
                <a:solidFill>
                  <a:schemeClr val="tx1"/>
                </a:solidFill>
                <a:effectLst/>
                <a:latin typeface="Arial" panose="020B0604020202020204" pitchFamily="34" charset="0"/>
                <a:ea typeface="Times New Roman" panose="02020603050405020304" pitchFamily="18" charset="0"/>
              </a:rPr>
              <a:t>(*)</a:t>
            </a:r>
            <a:r>
              <a:rPr kumimoji="0" lang="tr-TR"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t>
            </a:r>
            <a:endParaRPr kumimoji="0" lang="tr-TR" sz="16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30000" dirty="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 </a:t>
            </a:r>
            <a:r>
              <a:rPr kumimoji="0" lang="tr-TR"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Proje çıktısının yurtdışı pazarlara da sunulması hedefleniyorsa doldurulacaktır.</a:t>
            </a:r>
            <a:r>
              <a:rPr kumimoji="0" lang="tr-TR" sz="1600" b="0" i="0" u="none" strike="noStrike" cap="none" normalizeH="0" baseline="0" dirty="0" smtClean="0">
                <a:ln>
                  <a:noFill/>
                </a:ln>
                <a:solidFill>
                  <a:schemeClr val="tx1"/>
                </a:solidFill>
                <a:effectLst/>
              </a:rPr>
              <a:t> </a:t>
            </a:r>
            <a:endParaRPr kumimoji="0" lang="tr-TR" sz="2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0332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9411" y="386367"/>
            <a:ext cx="10515600" cy="6181858"/>
          </a:xfrm>
        </p:spPr>
        <p:txBody>
          <a:bodyPr>
            <a:normAutofit fontScale="77500" lnSpcReduction="20000"/>
          </a:bodyPr>
          <a:lstStyle/>
          <a:p>
            <a:r>
              <a:rPr lang="tr-TR" dirty="0"/>
              <a:t>2017, 2018 ve 2019 yılı (ilk 10 ayı) verilerine göre ülkemizde üretilen tereyağı miktarı sırasıyla 59.446 ton, 65.857 ton ve 62.030 tondur. Aynı yıllardaki ithalat değerleri ise 9.752 ton, 10.065 ton ve 5.064 tondur (Türkiye Et ve Süt Kurumu, 2019). </a:t>
            </a:r>
            <a:endParaRPr lang="tr-TR" dirty="0" smtClean="0"/>
          </a:p>
          <a:p>
            <a:r>
              <a:rPr lang="tr-TR" dirty="0" smtClean="0"/>
              <a:t>Tereyağı </a:t>
            </a:r>
            <a:r>
              <a:rPr lang="tr-TR" dirty="0"/>
              <a:t>üretiminde açığa çıkan </a:t>
            </a:r>
            <a:r>
              <a:rPr lang="tr-TR" dirty="0" err="1"/>
              <a:t>yayıkaltı</a:t>
            </a:r>
            <a:r>
              <a:rPr lang="tr-TR" dirty="0"/>
              <a:t> miktarı da yaklaşık üretilen tereyağına eşdeğerdir (verim 1:1 oranında). Bu verilerden hareketle yıllık </a:t>
            </a:r>
            <a:r>
              <a:rPr lang="tr-TR" dirty="0" err="1"/>
              <a:t>yayıkaltı</a:t>
            </a:r>
            <a:r>
              <a:rPr lang="tr-TR" dirty="0"/>
              <a:t> suyu üretimimizin de yaklaşık 60.000 ton dolayında olduğu varsayılmaktadır. </a:t>
            </a:r>
            <a:endParaRPr lang="tr-TR" dirty="0" smtClean="0"/>
          </a:p>
          <a:p>
            <a:r>
              <a:rPr lang="tr-TR" dirty="0" smtClean="0"/>
              <a:t>Ülkemizde </a:t>
            </a:r>
            <a:r>
              <a:rPr lang="tr-TR" dirty="0"/>
              <a:t>ağırlıklı olarak fermente kremadan tereyağı üretimi gerçekleştirildiği için açığa çıkan </a:t>
            </a:r>
            <a:r>
              <a:rPr lang="tr-TR" dirty="0" err="1"/>
              <a:t>yayıkaltı</a:t>
            </a:r>
            <a:r>
              <a:rPr lang="tr-TR" dirty="0"/>
              <a:t> asidik karaktere sahiptir ve </a:t>
            </a:r>
            <a:r>
              <a:rPr lang="tr-TR" dirty="0" err="1"/>
              <a:t>peyniraltı</a:t>
            </a:r>
            <a:r>
              <a:rPr lang="tr-TR" dirty="0"/>
              <a:t> suyu ile karşılaştırıldığında genellikle gıda üretim girdisi olarak kullanımı çok sınırlıdır. Dolayısıyla </a:t>
            </a:r>
            <a:r>
              <a:rPr lang="tr-TR" dirty="0" err="1"/>
              <a:t>yayıkaltı</a:t>
            </a:r>
            <a:r>
              <a:rPr lang="tr-TR" dirty="0"/>
              <a:t> bazlı ürünler pazarında bir rekabet ortamı bulunmamaktadır. </a:t>
            </a:r>
            <a:endParaRPr lang="tr-TR" dirty="0" smtClean="0"/>
          </a:p>
          <a:p>
            <a:r>
              <a:rPr lang="tr-TR" dirty="0" err="1" smtClean="0"/>
              <a:t>EBRD</a:t>
            </a:r>
            <a:r>
              <a:rPr lang="tr-TR" dirty="0" smtClean="0"/>
              <a:t> </a:t>
            </a:r>
            <a:r>
              <a:rPr lang="tr-TR" dirty="0"/>
              <a:t>raporlarına göre ülkemizde tereyağı ve sürülebilir yağlar pazarının büyüme hızı %8 dolayındadır ve 2023 yılı ciro öngörüsü 2.2 milyar TL’dir. </a:t>
            </a:r>
            <a:r>
              <a:rPr lang="tr-TR" dirty="0" err="1"/>
              <a:t>Yayıkaltı</a:t>
            </a:r>
            <a:r>
              <a:rPr lang="tr-TR" dirty="0"/>
              <a:t> bazlı içecekler ülkemiz tüketicileri için nispeten yenidir. Bu nedenle ürünün tüketici kitlesi tarafından kabul sürecini etkin kılabilmek amacıyla reklam ve pazarlama çalışmalarına ayrı bir önem verilmesi gerekecektir. Bu durum ilk yıl için ilave masraf oluşmasına ve değişken giderlerin artmasına neden olacaktır.</a:t>
            </a:r>
          </a:p>
          <a:p>
            <a:r>
              <a:rPr lang="tr-TR" dirty="0"/>
              <a:t>Projenin tamamlanmasını takip eden ilk yıl beklenen toplam hasılat 1.693.536,98 TL olup bunu 3 ve 5. yıllarda sırasıyla 2.687.525,20 TL ve 4.862.132,33 TL’lik hasılat beklentileri izlemektedir. </a:t>
            </a:r>
          </a:p>
          <a:p>
            <a:r>
              <a:rPr lang="tr-TR" dirty="0"/>
              <a:t>Benzer bir ürün pazarda olmadığından ilk yıl pazar payımız %100 olarak tanımlanmış olup izleyen yıllarda üretim miktarımızda artış ancak pazar payımızda kısmi azalma öngörülmektedir.</a:t>
            </a:r>
          </a:p>
        </p:txBody>
      </p:sp>
    </p:spTree>
    <p:extLst>
      <p:ext uri="{BB962C8B-B14F-4D97-AF65-F5344CB8AC3E}">
        <p14:creationId xmlns:p14="http://schemas.microsoft.com/office/powerpoint/2010/main" val="1437939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400" b="1" dirty="0"/>
              <a:t>Kâra Geçiş Noktası</a:t>
            </a:r>
            <a:r>
              <a:rPr lang="tr-TR" sz="2400" dirty="0"/>
              <a:t/>
            </a:r>
            <a:br>
              <a:rPr lang="tr-TR" sz="2400" dirty="0"/>
            </a:br>
            <a:r>
              <a:rPr lang="tr-TR" sz="2000" dirty="0">
                <a:solidFill>
                  <a:srgbClr val="FF0000"/>
                </a:solidFill>
              </a:rPr>
              <a:t>Proje için harcanan kaynağın ne kadar sürede ve nasıl geri kazanılacağını açıklayınız. Proje başlangıcından itibaren kâra geçiş süresini –hesaplamalarınızla birlikte- belirtiniz</a:t>
            </a:r>
          </a:p>
        </p:txBody>
      </p:sp>
      <p:sp>
        <p:nvSpPr>
          <p:cNvPr id="3" name="İçerik Yer Tutucusu 2"/>
          <p:cNvSpPr>
            <a:spLocks noGrp="1"/>
          </p:cNvSpPr>
          <p:nvPr>
            <p:ph idx="1"/>
          </p:nvPr>
        </p:nvSpPr>
        <p:spPr>
          <a:xfrm>
            <a:off x="838200" y="1825625"/>
            <a:ext cx="10515600" cy="4910026"/>
          </a:xfrm>
        </p:spPr>
        <p:txBody>
          <a:bodyPr>
            <a:noAutofit/>
          </a:bodyPr>
          <a:lstStyle/>
          <a:p>
            <a:pPr algn="just">
              <a:lnSpc>
                <a:spcPct val="150000"/>
              </a:lnSpc>
            </a:pPr>
            <a:r>
              <a:rPr lang="tr-TR" sz="1800" dirty="0" err="1"/>
              <a:t>Yayıkaltı</a:t>
            </a:r>
            <a:r>
              <a:rPr lang="tr-TR" sz="1800" dirty="0"/>
              <a:t> suyunun tonu 45 TL civarındadır (0,045 TL/kg). Bu tutarın üzerine %10 dolayında bir toplama ve nakliye masrafı ilave edildiğinde hammadde maliyeti 0,0495 TL/kg olarak hesaplanmaktadır. Membran teknolojilerinin işletme maliyeti kg birim fiyatına yaklaşık %18-</a:t>
            </a:r>
            <a:r>
              <a:rPr lang="tr-TR" sz="1800" dirty="0" err="1"/>
              <a:t>23’lük</a:t>
            </a:r>
            <a:r>
              <a:rPr lang="tr-TR" sz="1800" dirty="0"/>
              <a:t> bir pay ilave etmeyi zorunlu kılmaktadır. Diğer gider kalemleri sırasıyla: 0.5 TL/kg yüksek basınç gideri, 0.08 TL/kg amortisman, %6 pazarlama maliyeti, 0,90 TL/kg ambalaj, 0.25 TL/kg depolama, 0.23 TL/kg nakliye ve %8 KDV’dir. Yüksek Basınç cihazının kurulum maliyeti 200.000 Euro (200.000 x 6,52 TL 17.12.2019 itibariyle) olup bu tutar 5 yıllık periyoda yayıldığında üretilen içecek birim kg başına sabit maliyet 2021, 2022, 2023, 2024 ve 2025 yılları için sırasıyla 0,73 TL, 0,58 TL, 0,48 TL, 0,28 TL, 0,23 TL olarak hesaplanmıştır. Proje sonunda ısıl işlem uygulanması gerektiğinde ise </a:t>
            </a:r>
            <a:r>
              <a:rPr lang="tr-TR" sz="1800" dirty="0" err="1"/>
              <a:t>0.15TL</a:t>
            </a:r>
            <a:r>
              <a:rPr lang="tr-TR" sz="1800" dirty="0"/>
              <a:t>/kg ısıl işlem maliyeti (plakalı ısı değiştirici enerji gideri + CIP temizlik) ilave edilecektir. Bu durumda 2021 yılı sonu itibariyle günlük 1 ton üretim ile başlanacağı varsayıldığında ilk yıl için yıllık sabit gider tutarının 152.424 TL, yıllık değişken gider tutarının 514.620 TL ve toplam hasılatın 1.693.536,98 TL, vergi öncesi toplam gelirin ise 846.768,49 TL olacağı hesaplanmıştır. </a:t>
            </a:r>
          </a:p>
          <a:p>
            <a:pPr algn="just">
              <a:lnSpc>
                <a:spcPct val="150000"/>
              </a:lnSpc>
            </a:pPr>
            <a:endParaRPr lang="tr-TR" sz="1800" dirty="0"/>
          </a:p>
        </p:txBody>
      </p:sp>
    </p:spTree>
    <p:extLst>
      <p:ext uri="{BB962C8B-B14F-4D97-AF65-F5344CB8AC3E}">
        <p14:creationId xmlns:p14="http://schemas.microsoft.com/office/powerpoint/2010/main" val="1133446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3060612601"/>
              </p:ext>
            </p:extLst>
          </p:nvPr>
        </p:nvGraphicFramePr>
        <p:xfrm>
          <a:off x="0" y="2108402"/>
          <a:ext cx="12192002" cy="2468880"/>
        </p:xfrm>
        <a:graphic>
          <a:graphicData uri="http://schemas.openxmlformats.org/drawingml/2006/table">
            <a:tbl>
              <a:tblPr>
                <a:tableStyleId>{5C22544A-7EE6-4342-B048-85BDC9FD1C3A}</a:tableStyleId>
              </a:tblPr>
              <a:tblGrid>
                <a:gridCol w="379206"/>
                <a:gridCol w="758414"/>
                <a:gridCol w="531388"/>
                <a:gridCol w="531388"/>
                <a:gridCol w="718498"/>
                <a:gridCol w="608727"/>
                <a:gridCol w="478998"/>
                <a:gridCol w="471514"/>
                <a:gridCol w="578790"/>
                <a:gridCol w="596902"/>
                <a:gridCol w="892483"/>
                <a:gridCol w="698540"/>
                <a:gridCol w="621202"/>
                <a:gridCol w="681075"/>
                <a:gridCol w="411639"/>
                <a:gridCol w="478998"/>
                <a:gridCol w="478998"/>
                <a:gridCol w="540885"/>
                <a:gridCol w="876151"/>
                <a:gridCol w="858206"/>
              </a:tblGrid>
              <a:tr h="297367">
                <a:tc>
                  <a:txBody>
                    <a:bodyPr/>
                    <a:lstStyle/>
                    <a:p>
                      <a:pPr algn="l" fontAlgn="b"/>
                      <a:r>
                        <a:rPr lang="tr-TR" sz="900" u="none" strike="noStrike">
                          <a:effectLst/>
                        </a:rPr>
                        <a:t>Yıllar</a:t>
                      </a:r>
                      <a:endParaRPr lang="tr-TR" sz="9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tr-TR" sz="900" u="none" strike="noStrike">
                          <a:effectLst/>
                        </a:rPr>
                        <a:t>Toplam üretim (Lt/gün)</a:t>
                      </a:r>
                      <a:endParaRPr lang="tr-TR" sz="9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tr-TR" sz="900" u="none" strike="noStrike">
                          <a:effectLst/>
                        </a:rPr>
                        <a:t>Yüksek basınç gideri</a:t>
                      </a:r>
                      <a:endParaRPr lang="tr-TR" sz="9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tr-TR" sz="900" u="none" strike="noStrike">
                          <a:effectLst/>
                        </a:rPr>
                        <a:t>Amortisman</a:t>
                      </a:r>
                      <a:endParaRPr lang="tr-TR" sz="9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tr-TR" sz="900" u="none" strike="noStrike">
                          <a:effectLst/>
                        </a:rPr>
                        <a:t>1000 mL süt maliyeti</a:t>
                      </a:r>
                      <a:endParaRPr lang="tr-TR" sz="9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tr-TR" sz="900" u="none" strike="noStrike">
                          <a:effectLst/>
                        </a:rPr>
                        <a:t>Ambalaj</a:t>
                      </a:r>
                      <a:endParaRPr lang="tr-TR" sz="9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tr-TR" sz="900" u="none" strike="noStrike">
                          <a:effectLst/>
                        </a:rPr>
                        <a:t>Depo</a:t>
                      </a:r>
                      <a:endParaRPr lang="tr-TR" sz="9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tr-TR" sz="900" u="none" strike="noStrike">
                          <a:effectLst/>
                        </a:rPr>
                        <a:t>Nakliye</a:t>
                      </a:r>
                      <a:endParaRPr lang="tr-TR" sz="9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tr-TR" sz="900" u="none" strike="noStrike">
                          <a:effectLst/>
                        </a:rPr>
                        <a:t>Değişken gider</a:t>
                      </a:r>
                      <a:endParaRPr lang="tr-TR" sz="9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tr-TR" sz="900" u="none" strike="noStrike">
                          <a:effectLst/>
                        </a:rPr>
                        <a:t>Yıllık sabit gider</a:t>
                      </a:r>
                      <a:endParaRPr lang="tr-TR" sz="9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tr-TR" sz="900" u="none" strike="noStrike">
                          <a:effectLst/>
                        </a:rPr>
                        <a:t>Yıllık değişken gider</a:t>
                      </a:r>
                      <a:endParaRPr lang="tr-TR" sz="9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tr-TR" sz="900" u="none" strike="noStrike">
                          <a:effectLst/>
                        </a:rPr>
                        <a:t>Toplam gider (sabit + değişken)</a:t>
                      </a:r>
                      <a:endParaRPr lang="tr-TR" sz="9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tr-TR" sz="900" u="none" strike="noStrike">
                          <a:effectLst/>
                        </a:rPr>
                        <a:t>Pazarlama maliyeti (%6)</a:t>
                      </a:r>
                      <a:endParaRPr lang="tr-TR" sz="9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tr-TR" sz="900" u="none" strike="noStrike">
                          <a:effectLst/>
                        </a:rPr>
                        <a:t>Toplam maliyet (TL/kg)</a:t>
                      </a:r>
                      <a:endParaRPr lang="tr-TR" sz="9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tr-TR" sz="900" u="none" strike="noStrike">
                          <a:effectLst/>
                        </a:rPr>
                        <a:t>%8 KDV </a:t>
                      </a:r>
                      <a:endParaRPr lang="tr-TR" sz="9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tr-TR" sz="900" u="none" strike="noStrike">
                          <a:effectLst/>
                        </a:rPr>
                        <a:t>Toplam  maliyet (KDV dahil)</a:t>
                      </a:r>
                      <a:endParaRPr lang="tr-TR" sz="9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tr-TR" sz="900" u="none" strike="noStrike">
                          <a:effectLst/>
                        </a:rPr>
                        <a:t>Fabrika çıkış fiyatı</a:t>
                      </a:r>
                      <a:endParaRPr lang="tr-TR" sz="9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tr-TR" sz="900" u="none" strike="noStrike">
                          <a:effectLst/>
                        </a:rPr>
                        <a:t>Toplam maliyet (TL/yıl)</a:t>
                      </a:r>
                      <a:endParaRPr lang="tr-TR" sz="9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tr-TR" sz="900" u="none" strike="noStrike">
                          <a:effectLst/>
                        </a:rPr>
                        <a:t>Toplam Hasılat (TL/yıl)</a:t>
                      </a:r>
                      <a:endParaRPr lang="tr-TR" sz="9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tr-TR" sz="900" u="none" strike="noStrike">
                          <a:effectLst/>
                        </a:rPr>
                        <a:t>Toplam Gelir (vergilendirilmemiş)</a:t>
                      </a:r>
                      <a:endParaRPr lang="tr-TR" sz="900" b="1" i="0" u="none" strike="noStrike">
                        <a:solidFill>
                          <a:srgbClr val="000000"/>
                        </a:solidFill>
                        <a:effectLst/>
                        <a:latin typeface="Calibri" panose="020F0502020204030204" pitchFamily="34" charset="0"/>
                      </a:endParaRPr>
                    </a:p>
                  </a:txBody>
                  <a:tcPr marL="0" marR="0" marT="0" marB="0" anchor="b"/>
                </a:tc>
              </a:tr>
              <a:tr h="129290">
                <a:tc>
                  <a:txBody>
                    <a:bodyPr/>
                    <a:lstStyle/>
                    <a:p>
                      <a:pPr algn="r" fontAlgn="b"/>
                      <a:r>
                        <a:rPr lang="tr-TR" sz="1050" u="none" strike="noStrike">
                          <a:effectLst/>
                        </a:rPr>
                        <a:t>2021</a:t>
                      </a:r>
                      <a:endParaRPr lang="tr-TR" sz="105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750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0,500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0,080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5,000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tr-TR" sz="1050" u="none" strike="noStrike">
                          <a:effectLst/>
                        </a:rPr>
                        <a:t>1,250</a:t>
                      </a:r>
                      <a:endParaRPr lang="tr-TR" sz="105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tr-TR" sz="1050" u="none" strike="noStrike" dirty="0">
                          <a:effectLst/>
                        </a:rPr>
                        <a:t>0,250</a:t>
                      </a:r>
                      <a:endParaRPr lang="tr-TR" sz="105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0,940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tr-TR" sz="1050" u="none" strike="noStrike">
                          <a:effectLst/>
                        </a:rPr>
                        <a:t>7,440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tr-TR" sz="1050" u="none" strike="noStrike">
                          <a:effectLst/>
                        </a:rPr>
                        <a:t>156.600,0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tr-TR" sz="1050" u="none" strike="noStrike">
                          <a:effectLst/>
                        </a:rPr>
                        <a:t>2.008.800,0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8,020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0,481</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8,501</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0,680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9,181</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11,293</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2.478.949,92</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3.049.108,40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570.158,48</a:t>
                      </a:r>
                      <a:endParaRPr lang="tr-TR" sz="1050" b="0" i="0" u="none" strike="noStrike">
                        <a:solidFill>
                          <a:srgbClr val="000000"/>
                        </a:solidFill>
                        <a:effectLst/>
                        <a:latin typeface="Calibri" panose="020F0502020204030204" pitchFamily="34" charset="0"/>
                      </a:endParaRPr>
                    </a:p>
                  </a:txBody>
                  <a:tcPr marL="0" marR="0" marT="0" marB="0" anchor="b"/>
                </a:tc>
              </a:tr>
              <a:tr h="129290">
                <a:tc>
                  <a:txBody>
                    <a:bodyPr/>
                    <a:lstStyle/>
                    <a:p>
                      <a:pPr algn="r" fontAlgn="b"/>
                      <a:r>
                        <a:rPr lang="tr-TR" sz="1050" u="none" strike="noStrike">
                          <a:effectLst/>
                        </a:rPr>
                        <a:t>2022</a:t>
                      </a:r>
                      <a:endParaRPr lang="tr-TR" sz="105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750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0,550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0,080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5,500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tr-TR" sz="1050" u="none" strike="noStrike">
                          <a:effectLst/>
                        </a:rPr>
                        <a:t>1,375</a:t>
                      </a:r>
                      <a:endParaRPr lang="tr-TR" sz="105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tr-TR" sz="1050" u="none" strike="noStrike">
                          <a:effectLst/>
                        </a:rPr>
                        <a:t>0,275</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1,034</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tr-TR" sz="1050" u="none" strike="noStrike">
                          <a:effectLst/>
                        </a:rPr>
                        <a:t>8,184</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tr-TR" sz="1050" u="none" strike="noStrike">
                          <a:effectLst/>
                        </a:rPr>
                        <a:t>170.100,0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tr-TR" sz="1050" u="none" strike="noStrike">
                          <a:effectLst/>
                        </a:rPr>
                        <a:t>2.209.680,0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8,814</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0,529</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9,343</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0,747</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10,090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12,411</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2.724.372,14</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3.350.977,74</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626.605,59</a:t>
                      </a:r>
                      <a:endParaRPr lang="tr-TR" sz="1050" b="0" i="0" u="none" strike="noStrike">
                        <a:solidFill>
                          <a:srgbClr val="000000"/>
                        </a:solidFill>
                        <a:effectLst/>
                        <a:latin typeface="Calibri" panose="020F0502020204030204" pitchFamily="34" charset="0"/>
                      </a:endParaRPr>
                    </a:p>
                  </a:txBody>
                  <a:tcPr marL="0" marR="0" marT="0" marB="0" anchor="b"/>
                </a:tc>
              </a:tr>
              <a:tr h="129290">
                <a:tc>
                  <a:txBody>
                    <a:bodyPr/>
                    <a:lstStyle/>
                    <a:p>
                      <a:pPr algn="r" fontAlgn="b"/>
                      <a:r>
                        <a:rPr lang="tr-TR" sz="1050" u="none" strike="noStrike">
                          <a:effectLst/>
                        </a:rPr>
                        <a:t>2023</a:t>
                      </a:r>
                      <a:endParaRPr lang="tr-TR" sz="105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1000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0,600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0,080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6,000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tr-TR" sz="1050" u="none" strike="noStrike">
                          <a:effectLst/>
                        </a:rPr>
                        <a:t>1,513</a:t>
                      </a:r>
                      <a:endParaRPr lang="tr-TR" sz="105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tr-TR" sz="1050" u="none" strike="noStrike">
                          <a:effectLst/>
                        </a:rPr>
                        <a:t>0,303</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1,137</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tr-TR" sz="1050" u="none" strike="noStrike">
                          <a:effectLst/>
                        </a:rPr>
                        <a:t>8,952</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tr-TR" sz="1050" u="none" strike="noStrike">
                          <a:effectLst/>
                        </a:rPr>
                        <a:t>244.800,0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tr-TR" sz="1050" u="none" strike="noStrike">
                          <a:effectLst/>
                        </a:rPr>
                        <a:t>3.222.864,0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9,632</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0,578</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10,210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0,817</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11,027</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13,563</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2.977.336,31</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4.882.831,55</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1.905.495,24</a:t>
                      </a:r>
                      <a:endParaRPr lang="tr-TR" sz="1050" b="0" i="0" u="none" strike="noStrike">
                        <a:solidFill>
                          <a:srgbClr val="000000"/>
                        </a:solidFill>
                        <a:effectLst/>
                        <a:latin typeface="Calibri" panose="020F0502020204030204" pitchFamily="34" charset="0"/>
                      </a:endParaRPr>
                    </a:p>
                  </a:txBody>
                  <a:tcPr marL="0" marR="0" marT="0" marB="0" anchor="b"/>
                </a:tc>
              </a:tr>
              <a:tr h="129290">
                <a:tc>
                  <a:txBody>
                    <a:bodyPr/>
                    <a:lstStyle/>
                    <a:p>
                      <a:pPr algn="r" fontAlgn="b"/>
                      <a:r>
                        <a:rPr lang="tr-TR" sz="1050" u="none" strike="noStrike">
                          <a:effectLst/>
                        </a:rPr>
                        <a:t>2024</a:t>
                      </a:r>
                      <a:endParaRPr lang="tr-TR" sz="105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1000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0,660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0,080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6,600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tr-TR" sz="1050" u="none" strike="noStrike">
                          <a:effectLst/>
                        </a:rPr>
                        <a:t>1,664</a:t>
                      </a:r>
                      <a:endParaRPr lang="tr-TR" sz="105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tr-TR" sz="1050" u="none" strike="noStrike">
                          <a:effectLst/>
                        </a:rPr>
                        <a:t>0,333</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1,251</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tr-TR" sz="1050" u="none" strike="noStrike">
                          <a:effectLst/>
                        </a:rPr>
                        <a:t>9,848</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tr-TR" sz="1050" u="none" strike="noStrike">
                          <a:effectLst/>
                        </a:rPr>
                        <a:t>266.400,0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tr-TR" sz="1050" u="none" strike="noStrike">
                          <a:effectLst/>
                        </a:rPr>
                        <a:t>3.545.150,4</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10,588</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0,635</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11,223</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0,898</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12,121</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14,908</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3.272.597,17</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5.367.059,36</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2.094.462,19</a:t>
                      </a:r>
                      <a:endParaRPr lang="tr-TR" sz="1050" b="0" i="0" u="none" strike="noStrike">
                        <a:solidFill>
                          <a:srgbClr val="000000"/>
                        </a:solidFill>
                        <a:effectLst/>
                        <a:latin typeface="Calibri" panose="020F0502020204030204" pitchFamily="34" charset="0"/>
                      </a:endParaRPr>
                    </a:p>
                  </a:txBody>
                  <a:tcPr marL="0" marR="0" marT="0" marB="0" anchor="b"/>
                </a:tc>
              </a:tr>
              <a:tr h="129290">
                <a:tc>
                  <a:txBody>
                    <a:bodyPr/>
                    <a:lstStyle/>
                    <a:p>
                      <a:pPr algn="r" fontAlgn="b"/>
                      <a:r>
                        <a:rPr lang="tr-TR" sz="1050" u="none" strike="noStrike">
                          <a:effectLst/>
                        </a:rPr>
                        <a:t>2025</a:t>
                      </a:r>
                      <a:endParaRPr lang="tr-TR" sz="105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1500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0,730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0,080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7,250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tr-TR" sz="1050" u="none" strike="noStrike">
                          <a:effectLst/>
                        </a:rPr>
                        <a:t>1,830</a:t>
                      </a:r>
                      <a:endParaRPr lang="tr-TR" sz="105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tr-TR" sz="1050" u="none" strike="noStrike">
                          <a:effectLst/>
                        </a:rPr>
                        <a:t>0,366</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1,376</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tr-TR" sz="1050" u="none" strike="noStrike">
                          <a:effectLst/>
                        </a:rPr>
                        <a:t>10,822</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tr-TR" sz="1050" u="none" strike="noStrike">
                          <a:effectLst/>
                        </a:rPr>
                        <a:t>437.400,0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tr-TR" sz="1050" u="none" strike="noStrike">
                          <a:effectLst/>
                        </a:rPr>
                        <a:t>5.844.098,2</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11,632</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0,698</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12,330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0,986</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13,317</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16,380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3.595.529,55</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8.845.002,69</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5.249.473,14</a:t>
                      </a:r>
                      <a:endParaRPr lang="tr-TR" sz="1050" b="0" i="0" u="none" strike="noStrike">
                        <a:solidFill>
                          <a:srgbClr val="000000"/>
                        </a:solidFill>
                        <a:effectLst/>
                        <a:latin typeface="Calibri" panose="020F0502020204030204" pitchFamily="34" charset="0"/>
                      </a:endParaRPr>
                    </a:p>
                  </a:txBody>
                  <a:tcPr marL="0" marR="0" marT="0" marB="0" anchor="b"/>
                </a:tc>
              </a:tr>
              <a:tr h="129290">
                <a:tc>
                  <a:txBody>
                    <a:bodyPr/>
                    <a:lstStyle/>
                    <a:p>
                      <a:pPr algn="r" fontAlgn="b"/>
                      <a:r>
                        <a:rPr lang="tr-TR" sz="1050" u="none" strike="noStrike">
                          <a:effectLst/>
                        </a:rPr>
                        <a:t>2026</a:t>
                      </a:r>
                      <a:endParaRPr lang="tr-TR" sz="105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1500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0,800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0,080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8,000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tr-TR" sz="1050" u="none" strike="noStrike">
                          <a:effectLst/>
                        </a:rPr>
                        <a:t>2,013</a:t>
                      </a:r>
                      <a:endParaRPr lang="tr-TR" sz="105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tr-TR" sz="1050" u="none" strike="noStrike">
                          <a:effectLst/>
                        </a:rPr>
                        <a:t>0,403</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1,514</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tr-TR" sz="1050" u="none" strike="noStrike">
                          <a:effectLst/>
                        </a:rPr>
                        <a:t>11,930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tr-TR" sz="1050" u="none" strike="noStrike">
                          <a:effectLst/>
                        </a:rPr>
                        <a:t>475.200,0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tr-TR" sz="1050" u="none" strike="noStrike">
                          <a:effectLst/>
                        </a:rPr>
                        <a:t>6.442.008,0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12,810</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0,769</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13,578</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1,086</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14,664</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18,037</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3.959.409,85</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a:effectLst/>
                        </a:rPr>
                        <a:t>9.740.148,22</a:t>
                      </a:r>
                      <a:endParaRPr lang="tr-TR" sz="105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tr-TR" sz="1050" u="none" strike="noStrike" dirty="0">
                          <a:effectLst/>
                        </a:rPr>
                        <a:t>5.780.738,37</a:t>
                      </a:r>
                      <a:endParaRPr lang="tr-TR" sz="1050" b="0" i="0" u="none" strike="noStrike" dirty="0">
                        <a:solidFill>
                          <a:srgbClr val="000000"/>
                        </a:solidFill>
                        <a:effectLst/>
                        <a:latin typeface="Calibri" panose="020F0502020204030204" pitchFamily="34" charset="0"/>
                      </a:endParaRPr>
                    </a:p>
                  </a:txBody>
                  <a:tcPr marL="0" marR="0" marT="0" marB="0" anchor="b"/>
                </a:tc>
              </a:tr>
            </a:tbl>
          </a:graphicData>
        </a:graphic>
      </p:graphicFrame>
      <p:sp>
        <p:nvSpPr>
          <p:cNvPr id="5" name="Metin kutusu 4"/>
          <p:cNvSpPr txBox="1"/>
          <p:nvPr/>
        </p:nvSpPr>
        <p:spPr>
          <a:xfrm>
            <a:off x="0" y="1558344"/>
            <a:ext cx="6349285" cy="369332"/>
          </a:xfrm>
          <a:prstGeom prst="rect">
            <a:avLst/>
          </a:prstGeom>
          <a:noFill/>
        </p:spPr>
        <p:txBody>
          <a:bodyPr wrap="square" rtlCol="0">
            <a:spAutoFit/>
          </a:bodyPr>
          <a:lstStyle/>
          <a:p>
            <a:r>
              <a:rPr lang="tr-TR" b="1" dirty="0" smtClean="0">
                <a:solidFill>
                  <a:srgbClr val="FF0000"/>
                </a:solidFill>
              </a:rPr>
              <a:t>Maliyet Hesabı</a:t>
            </a:r>
            <a:endParaRPr lang="tr-TR" b="1" dirty="0">
              <a:solidFill>
                <a:srgbClr val="FF0000"/>
              </a:solidFill>
            </a:endParaRPr>
          </a:p>
        </p:txBody>
      </p:sp>
    </p:spTree>
    <p:extLst>
      <p:ext uri="{BB962C8B-B14F-4D97-AF65-F5344CB8AC3E}">
        <p14:creationId xmlns:p14="http://schemas.microsoft.com/office/powerpoint/2010/main" val="248575418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TotalTime>
  <Words>1148</Words>
  <Application>Microsoft Office PowerPoint</Application>
  <PresentationFormat>Geniş ekran</PresentationFormat>
  <Paragraphs>225</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Calibri Light</vt:lpstr>
      <vt:lpstr>Symbol</vt:lpstr>
      <vt:lpstr>Times New Roman</vt:lpstr>
      <vt:lpstr>Office Teması</vt:lpstr>
      <vt:lpstr>PowerPoint Sunusu</vt:lpstr>
      <vt:lpstr>D. PROJENİN EKONOMİK YARARA VE ULUSAL KAZANIMA DÖNÜŞEBİLİRLİĞİ  D.1 Ekonomik Öngörüler </vt:lpstr>
      <vt:lpstr>PowerPoint Sunusu</vt:lpstr>
      <vt:lpstr>PowerPoint Sunusu</vt:lpstr>
      <vt:lpstr>Ekonomik Getiri Tahmini (Poje çıktısı belirli bir sektör ya da müşteri kitlesini hedefleyerek pazara sunulacak bir “ürün” ise (a) bölümünü, tek bir müşteri talebi doğrultusunda (müşteriye özel) geliştirilecek bir ürün ya da süreç ise (b) bölümünü, pazara sunulmayacak, sadece kuruluşunuz tarafından kullanılacak yeni ya da iyileştirilmiş bir süreç veya ürün ise (c) bölümünü doldurunuz.) </vt:lpstr>
      <vt:lpstr>PowerPoint Sunusu</vt:lpstr>
      <vt:lpstr>PowerPoint Sunusu</vt:lpstr>
      <vt:lpstr>Kâra Geçiş Noktası Proje için harcanan kaynağın ne kadar sürede ve nasıl geri kazanılacağını açıklayınız. Proje başlangıcından itibaren kâra geçiş süresini –hesaplamalarınızla birlikte- belirtiniz</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süt</dc:creator>
  <cp:lastModifiedBy>süt</cp:lastModifiedBy>
  <cp:revision>5</cp:revision>
  <dcterms:created xsi:type="dcterms:W3CDTF">2021-05-17T06:09:09Z</dcterms:created>
  <dcterms:modified xsi:type="dcterms:W3CDTF">2021-05-17T07:24:10Z</dcterms:modified>
</cp:coreProperties>
</file>