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60" r:id="rId1"/>
    <p:sldMasterId id="2147483673" r:id="rId2"/>
    <p:sldMasterId id="2147483689" r:id="rId3"/>
  </p:sldMasterIdLst>
  <p:notesMasterIdLst>
    <p:notesMasterId r:id="rId14"/>
  </p:notesMasterIdLst>
  <p:handoutMasterIdLst>
    <p:handoutMasterId r:id="rId15"/>
  </p:handoutMasterIdLst>
  <p:sldIdLst>
    <p:sldId id="668" r:id="rId4"/>
    <p:sldId id="710" r:id="rId5"/>
    <p:sldId id="712" r:id="rId6"/>
    <p:sldId id="713" r:id="rId7"/>
    <p:sldId id="714" r:id="rId8"/>
    <p:sldId id="715" r:id="rId9"/>
    <p:sldId id="716" r:id="rId10"/>
    <p:sldId id="717" r:id="rId11"/>
    <p:sldId id="718" r:id="rId12"/>
    <p:sldId id="711" r:id="rId13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5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3FAE"/>
    <a:srgbClr val="47176C"/>
    <a:srgbClr val="4616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173" autoAdjust="0"/>
    <p:restoredTop sz="94660"/>
  </p:normalViewPr>
  <p:slideViewPr>
    <p:cSldViewPr snapToGrid="0">
      <p:cViewPr varScale="1">
        <p:scale>
          <a:sx n="86" d="100"/>
          <a:sy n="86" d="100"/>
        </p:scale>
        <p:origin x="1692" y="96"/>
      </p:cViewPr>
      <p:guideLst>
        <p:guide orient="horz" pos="2160"/>
        <p:guide pos="2857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4" d="100"/>
          <a:sy n="64" d="100"/>
        </p:scale>
        <p:origin x="3390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7.xml"/><Relationship Id="rId19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EB3403-51FA-4010-975A-92E4C2B0B2A1}" type="datetimeFigureOut">
              <a:rPr lang="tr-TR" smtClean="0"/>
              <a:t>27.02.2020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25271F-2A3F-44CE-9661-3F380E12CB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520782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88CA5-4B52-431F-9D0B-7834703D4155}" type="datetimeFigureOut">
              <a:rPr lang="en-US" smtClean="0"/>
              <a:t>2/27/2020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85FB67-13BD-4A07-A42B-F2DDB568A1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5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100">
                <a:solidFill>
                  <a:schemeClr val="tx2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C2E16-D5DA-4D9C-92CB-3D0DDCA7AE5C}" type="datetime1">
              <a:rPr lang="en-US" smtClean="0"/>
              <a:t>2/27/2020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3771400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21E8-F963-4E7B-98CE-B76E5E287BD9}" type="datetime1">
              <a:rPr lang="en-US" smtClean="0"/>
              <a:t>2/27/2020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8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71BD1-7858-4A7D-AB54-A4451F562A85}" type="datetime1">
              <a:rPr lang="en-US" smtClean="0"/>
              <a:t>2/27/2020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87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100">
                <a:solidFill>
                  <a:schemeClr val="tx2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93B4-1CC8-466C-AC69-8C4EAAC07B96}" type="datetime1">
              <a:rPr lang="en-US" smtClean="0"/>
              <a:t>2/27/2020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8324808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254B-BB82-4C80-A262-98BD5C0B4A90}" type="datetime1">
              <a:rPr lang="en-US" smtClean="0"/>
              <a:t>2/27/2020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5713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405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5901-25EF-4B6B-8217-40AE73B567A5}" type="datetime1">
              <a:rPr lang="en-US" smtClean="0"/>
              <a:t>2/27/2020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26198684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C9F5-99EE-46C1-925D-08171F3997F5}" type="datetime1">
              <a:rPr lang="en-US" smtClean="0"/>
              <a:t>2/27/2020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4804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CB38C-929A-4885-8B3A-FB2E643FA28D}" type="datetime1">
              <a:rPr lang="en-US" smtClean="0"/>
              <a:t>2/27/2020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9294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DAA0-B6AA-4ACD-9FB1-17185E43A90D}" type="datetime1">
              <a:rPr lang="en-US" smtClean="0"/>
              <a:t>2/27/2020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69024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F1EA-F52B-42F5-8478-0AF9BFD7E958}" type="datetime1">
              <a:rPr lang="en-US" smtClean="0"/>
              <a:t>2/27/2020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75535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1800"/>
            </a:lvl1pPr>
            <a:lvl2pPr>
              <a:defRPr sz="165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1575">
                <a:solidFill>
                  <a:schemeClr val="tx2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E4876-F515-4632-ACBF-711C6699D7F1}" type="datetime1">
              <a:rPr lang="en-US" smtClean="0"/>
              <a:t>2/27/2020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4458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0348" y="213719"/>
            <a:ext cx="6781800" cy="1600200"/>
          </a:xfrm>
        </p:spPr>
        <p:txBody>
          <a:bodyPr>
            <a:normAutofit/>
          </a:bodyPr>
          <a:lstStyle>
            <a:lvl1pPr algn="ctr">
              <a:defRPr lang="tr-TR" sz="1800" b="1" kern="1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003703"/>
            <a:ext cx="7543800" cy="3886200"/>
          </a:xfrm>
        </p:spPr>
        <p:txBody>
          <a:bodyPr/>
          <a:lstStyle>
            <a:lvl1pPr marL="205740" indent="-205740">
              <a:buClrTx/>
              <a:buFont typeface="Wingdings" panose="05000000000000000000" pitchFamily="2" charset="2"/>
              <a:buChar char="Ø"/>
              <a:defRPr sz="1500">
                <a:solidFill>
                  <a:schemeClr val="tx1"/>
                </a:solidFill>
              </a:defRPr>
            </a:lvl1pPr>
            <a:lvl2pPr marL="445770" indent="-205740">
              <a:buClrTx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2pPr>
            <a:lvl3pPr marL="651510" indent="-171450">
              <a:buClrTx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3pPr>
            <a:lvl4pPr marL="857250" indent="-171450">
              <a:buClrTx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4pPr>
            <a:lvl5pPr marL="1028700" indent="-171450">
              <a:buClrTx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tr-TR" dirty="0" smtClean="0"/>
              <a:t>Asıl metin stillerini düzenle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3B4-353A-43F0-919E-C9E766A5124A}" type="datetime1">
              <a:rPr lang="en-US" smtClean="0"/>
              <a:t>2/27/2020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14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tr-TR" smtClean="0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930EE-5137-4864-99E0-78D0AA38347E}" type="datetime1">
              <a:rPr lang="en-US" smtClean="0"/>
              <a:t>2/27/2020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47969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37A8-D33E-4B0E-8235-475DB97D5147}" type="datetime1">
              <a:rPr lang="en-US" smtClean="0"/>
              <a:t>2/27/2020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43762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6E1F-70EC-4C9F-84B9-309ABB33F145}" type="datetime1">
              <a:rPr lang="en-US" smtClean="0"/>
              <a:t>2/27/2020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74391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F65B9-AF3F-4168-8F3A-EA905B549768}" type="datetime1">
              <a:rPr lang="en-US" smtClean="0"/>
              <a:t>2/27/2020</a:t>
            </a:fld>
            <a:endParaRPr lang="tr-TR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C9CEF-1B2B-47A9-B112-A53E035B6F7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06933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7AFE2-252A-473E-B74B-445E14A41A1C}" type="datetime1">
              <a:rPr lang="en-US" smtClean="0"/>
              <a:t>2/27/2020</a:t>
            </a:fld>
            <a:endParaRPr lang="tr-T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C2CDE-511F-4CCA-A6CE-70569E99ECA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389097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457200" y="1600202"/>
            <a:ext cx="8229600" cy="4530725"/>
          </a:xfrm>
        </p:spPr>
        <p:txBody>
          <a:bodyPr/>
          <a:lstStyle/>
          <a:p>
            <a:pPr lvl="0"/>
            <a:r>
              <a:rPr lang="tr-TR" noProof="0" smtClean="0"/>
              <a:t>Tablo eklemek için simgeyi tıklatın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4C5B5-B0BC-4A99-9668-7AA50979CB18}" type="datetime1">
              <a:rPr lang="en-US" smtClean="0"/>
              <a:t>2/27/2020</a:t>
            </a:fld>
            <a:endParaRPr lang="tr-T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94B09-DDCA-463B-A0FD-22507150290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52489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2"/>
            <a:ext cx="4038600" cy="2189163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8200" y="1600202"/>
            <a:ext cx="4038600" cy="2189163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4A527-8F12-4586-8896-F9A7002F02D4}" type="datetime1">
              <a:rPr lang="en-US" smtClean="0"/>
              <a:t>2/27/2020</a:t>
            </a:fld>
            <a:endParaRPr lang="tr-TR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E3CA1-1F67-46BC-B6F2-EBF60CBDD86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63434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410935" y="1299507"/>
            <a:ext cx="78867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 dirty="0" smtClean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410935" y="370117"/>
            <a:ext cx="78867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 dirty="0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181988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22005629"/>
      </p:ext>
    </p:extLst>
  </p:cSld>
  <p:clrMapOvr>
    <a:masterClrMapping/>
  </p:clrMapOvr>
  <p:hf sldNum="0" hdr="0" dt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66800" y="1981200"/>
            <a:ext cx="7543800" cy="4114800"/>
          </a:xfrm>
          <a:prstGeom prst="rect">
            <a:avLst/>
          </a:prstGeom>
        </p:spPr>
        <p:txBody>
          <a:bodyPr/>
          <a:lstStyle>
            <a:lvl1pPr marL="1714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143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tr-TR" dirty="0" smtClean="0"/>
              <a:t>Asıl metin stillerini düzenle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tr-TR" dirty="0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xfrm>
            <a:off x="1066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419913B4-353A-43F0-919E-C9E766A5124A}" type="datetime1">
              <a:rPr lang="en-US" smtClean="0"/>
              <a:t>2/27/2020</a:t>
            </a:fld>
            <a:endParaRPr lang="en-US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7056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52684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405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12512-3B4A-4C0D-950D-6FFEACF07EB0}" type="datetime1">
              <a:rPr lang="en-US" smtClean="0"/>
              <a:t>2/27/2020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8011062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3B4-353A-43F0-919E-C9E766A5124A}" type="datetime1">
              <a:rPr lang="en-US" smtClean="0"/>
              <a:t>2/27/2020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86513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19078-E88E-432E-B463-E382E09B18DC}" type="datetime1">
              <a:rPr lang="en-US" smtClean="0"/>
              <a:t>2/27/2020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64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8A8-F742-4F69-A35B-1B28FBF07202}" type="datetime1">
              <a:rPr lang="en-US" smtClean="0"/>
              <a:t>2/27/2020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377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0540-C812-4A10-A4A2-8F2918206376}" type="datetime1">
              <a:rPr lang="en-US" smtClean="0"/>
              <a:t>2/27/2020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2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DDDF-7A43-4041-A150-A5265DD17B5B}" type="datetime1">
              <a:rPr lang="en-US" smtClean="0"/>
              <a:t>2/27/2020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81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1800"/>
            </a:lvl1pPr>
            <a:lvl2pPr>
              <a:defRPr sz="165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1575">
                <a:solidFill>
                  <a:schemeClr val="tx2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B923B-C384-40AA-8590-01472514B94D}" type="datetime1">
              <a:rPr lang="en-US" smtClean="0"/>
              <a:t>2/27/2020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325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tr-TR" smtClean="0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0B27-1C63-4458-A0DE-D05A3D5ED342}" type="datetime1">
              <a:rPr lang="en-US" smtClean="0"/>
              <a:t>2/27/2020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20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2.jpe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D5BA3AE7-9ECF-44E5-AA35-A658ADA8F751}" type="datetime1">
              <a:rPr lang="en-US" smtClean="0"/>
              <a:t>2/27/2020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632827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dt="0"/>
  <p:txStyles>
    <p:titleStyle>
      <a:lvl1pPr algn="l" defTabSz="685800" rtl="0" eaLnBrk="1" latinLnBrk="0" hangingPunct="1">
        <a:spcBef>
          <a:spcPct val="0"/>
        </a:spcBef>
        <a:buNone/>
        <a:defRPr sz="405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0574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44577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50" kern="1200">
          <a:solidFill>
            <a:schemeClr val="tx2"/>
          </a:solidFill>
          <a:latin typeface="+mn-lt"/>
          <a:ea typeface="+mn-ea"/>
          <a:cs typeface="+mn-cs"/>
        </a:defRPr>
      </a:lvl2pPr>
      <a:lvl3pPr marL="65151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500" kern="1200">
          <a:solidFill>
            <a:schemeClr val="tx2"/>
          </a:solidFill>
          <a:latin typeface="+mn-lt"/>
          <a:ea typeface="+mn-ea"/>
          <a:cs typeface="+mn-cs"/>
        </a:defRPr>
      </a:lvl3pPr>
      <a:lvl4pPr marL="85725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>
          <a:solidFill>
            <a:schemeClr val="tx2"/>
          </a:solidFill>
          <a:latin typeface="+mn-lt"/>
          <a:ea typeface="+mn-ea"/>
          <a:cs typeface="+mn-cs"/>
        </a:defRPr>
      </a:lvl4pPr>
      <a:lvl5pPr marL="102870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23444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1426464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164592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185166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39369955-C8A4-4023-9F6B-3A82C0FA9480}" type="datetime1">
              <a:rPr lang="en-US" smtClean="0"/>
              <a:t>2/27/2020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94172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</p:sldLayoutIdLst>
  <p:hf sldNum="0" hdr="0" dt="0"/>
  <p:txStyles>
    <p:titleStyle>
      <a:lvl1pPr algn="l" defTabSz="685800" rtl="0" eaLnBrk="1" latinLnBrk="0" hangingPunct="1">
        <a:spcBef>
          <a:spcPct val="0"/>
        </a:spcBef>
        <a:buNone/>
        <a:defRPr sz="405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0574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44577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50" kern="1200">
          <a:solidFill>
            <a:schemeClr val="tx2"/>
          </a:solidFill>
          <a:latin typeface="+mn-lt"/>
          <a:ea typeface="+mn-ea"/>
          <a:cs typeface="+mn-cs"/>
        </a:defRPr>
      </a:lvl2pPr>
      <a:lvl3pPr marL="65151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500" kern="1200">
          <a:solidFill>
            <a:schemeClr val="tx2"/>
          </a:solidFill>
          <a:latin typeface="+mn-lt"/>
          <a:ea typeface="+mn-ea"/>
          <a:cs typeface="+mn-cs"/>
        </a:defRPr>
      </a:lvl3pPr>
      <a:lvl4pPr marL="85725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>
          <a:solidFill>
            <a:schemeClr val="tx2"/>
          </a:solidFill>
          <a:latin typeface="+mn-lt"/>
          <a:ea typeface="+mn-ea"/>
          <a:cs typeface="+mn-cs"/>
        </a:defRPr>
      </a:lvl4pPr>
      <a:lvl5pPr marL="102870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23444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1426464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164592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185166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91126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15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3429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685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0287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171450" indent="-171450" algn="l" rtl="0" eaLnBrk="1" fontAlgn="base" hangingPunct="1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503198" y="1533155"/>
            <a:ext cx="8137603" cy="16681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GGY 107 </a:t>
            </a:r>
            <a:br>
              <a:rPr lang="tr-TR" sz="3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tr-TR" sz="32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İŞLETME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Dikdörtgen 12"/>
          <p:cNvSpPr/>
          <p:nvPr/>
        </p:nvSpPr>
        <p:spPr>
          <a:xfrm>
            <a:off x="503198" y="4382651"/>
            <a:ext cx="84797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tr-TR" sz="16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Doç</a:t>
            </a:r>
            <a:r>
              <a:rPr lang="tr-TR" sz="16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Dr. Erol DEMİR</a:t>
            </a:r>
          </a:p>
          <a:p>
            <a:pPr algn="ctr">
              <a:spcAft>
                <a:spcPts val="0"/>
              </a:spcAft>
            </a:pPr>
            <a:r>
              <a:rPr lang="tr-TR" sz="16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Ankara Üniversitesi UBF Gayrimenkul Geliştirme ve Yönetimi Bölümü </a:t>
            </a:r>
            <a:endParaRPr lang="tr-TR" sz="1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4511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1093239"/>
            <a:ext cx="8517837" cy="4387260"/>
          </a:xfrm>
        </p:spPr>
        <p:txBody>
          <a:bodyPr anchor="t">
            <a:noAutofit/>
          </a:bodyPr>
          <a:lstStyle/>
          <a:p>
            <a:pPr lvl="1" algn="just">
              <a:lnSpc>
                <a:spcPct val="100000"/>
              </a:lnSpc>
            </a:pPr>
            <a:r>
              <a:rPr lang="tr-TR" dirty="0" smtClean="0"/>
              <a:t>Aktepe E. 2007. Genel </a:t>
            </a:r>
            <a:r>
              <a:rPr lang="tr-TR" dirty="0"/>
              <a:t>İşletme, </a:t>
            </a:r>
            <a:r>
              <a:rPr lang="tr-TR" dirty="0" smtClean="0"/>
              <a:t>Nobel </a:t>
            </a:r>
            <a:r>
              <a:rPr lang="tr-TR" dirty="0"/>
              <a:t>Yayın Dağıtım, </a:t>
            </a:r>
            <a:r>
              <a:rPr lang="tr-TR" dirty="0" smtClean="0"/>
              <a:t>İstanbul.</a:t>
            </a:r>
          </a:p>
          <a:p>
            <a:pPr lvl="1" algn="just">
              <a:lnSpc>
                <a:spcPct val="100000"/>
              </a:lnSpc>
            </a:pPr>
            <a:r>
              <a:rPr lang="tr-TR" dirty="0"/>
              <a:t>Demir Uslu Y. 2017. Modern İşletme, Eğitim Yayınevi, İstanbul</a:t>
            </a:r>
          </a:p>
          <a:p>
            <a:pPr lvl="1" algn="just">
              <a:lnSpc>
                <a:spcPct val="100000"/>
              </a:lnSpc>
            </a:pPr>
            <a:r>
              <a:rPr lang="tr-TR" dirty="0" err="1" smtClean="0"/>
              <a:t>Onal</a:t>
            </a:r>
            <a:r>
              <a:rPr lang="tr-TR" dirty="0" smtClean="0"/>
              <a:t> G. 1995. İşletme </a:t>
            </a:r>
            <a:r>
              <a:rPr lang="tr-TR" dirty="0"/>
              <a:t>Yönetimi ve Organizasyonu, </a:t>
            </a:r>
            <a:r>
              <a:rPr lang="tr-TR" dirty="0" smtClean="0"/>
              <a:t>Marmara </a:t>
            </a:r>
            <a:r>
              <a:rPr lang="tr-TR" dirty="0"/>
              <a:t>Üniversitesi Sosyal Bilimler Enstitüsü, </a:t>
            </a:r>
            <a:r>
              <a:rPr lang="tr-TR" dirty="0" smtClean="0"/>
              <a:t>İstanbul.</a:t>
            </a:r>
            <a:endParaRPr lang="tr-TR" dirty="0"/>
          </a:p>
          <a:p>
            <a:pPr lvl="1" algn="just">
              <a:lnSpc>
                <a:spcPct val="100000"/>
              </a:lnSpc>
            </a:pPr>
            <a:r>
              <a:rPr lang="tr-TR" dirty="0" smtClean="0"/>
              <a:t>Yozgat O. 1992. İşletme </a:t>
            </a:r>
            <a:r>
              <a:rPr lang="tr-TR" dirty="0"/>
              <a:t>Yönetimi</a:t>
            </a:r>
            <a:r>
              <a:rPr lang="tr-TR" dirty="0" smtClean="0"/>
              <a:t>,, </a:t>
            </a:r>
            <a:r>
              <a:rPr lang="tr-TR" dirty="0"/>
              <a:t>Marmara Üniversitesi Nihat Sayar Eğitim Vakfı, </a:t>
            </a:r>
            <a:r>
              <a:rPr lang="tr-TR" dirty="0" smtClean="0"/>
              <a:t>İstanbul</a:t>
            </a:r>
            <a:r>
              <a:rPr lang="tr-TR" dirty="0"/>
              <a:t>.</a:t>
            </a:r>
          </a:p>
          <a:p>
            <a:pPr lvl="1" algn="just">
              <a:lnSpc>
                <a:spcPct val="100000"/>
              </a:lnSpc>
            </a:pPr>
            <a:endParaRPr lang="tr-TR" dirty="0" smtClean="0"/>
          </a:p>
          <a:p>
            <a:pPr marL="0" indent="0" algn="just">
              <a:lnSpc>
                <a:spcPct val="100000"/>
              </a:lnSpc>
              <a:buNone/>
            </a:pPr>
            <a:endParaRPr lang="tr-TR" dirty="0" smtClean="0"/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8" name="Dikdörtgen 7"/>
          <p:cNvSpPr/>
          <p:nvPr/>
        </p:nvSpPr>
        <p:spPr>
          <a:xfrm>
            <a:off x="313080" y="583015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Kaynakça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2261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8" name="Dikdörtgen 7"/>
          <p:cNvSpPr/>
          <p:nvPr/>
        </p:nvSpPr>
        <p:spPr>
          <a:xfrm>
            <a:off x="246173" y="694527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İşletme iktisadında üretim ve maliyet fonksiyon modelleri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5" name="İçerik Yer Tutucusu 2"/>
          <p:cNvSpPr>
            <a:spLocks noGrp="1"/>
          </p:cNvSpPr>
          <p:nvPr>
            <p:ph idx="1"/>
          </p:nvPr>
        </p:nvSpPr>
        <p:spPr>
          <a:xfrm>
            <a:off x="367990" y="1702461"/>
            <a:ext cx="8077200" cy="3259832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Üretim fonksiyonu, </a:t>
            </a:r>
            <a:r>
              <a:rPr lang="tr-TR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tedarik</a:t>
            </a:r>
            <a:r>
              <a:rPr lang="tr-TR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piyasalarından </a:t>
            </a:r>
            <a:r>
              <a:rPr lang="tr-TR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temin</a:t>
            </a:r>
            <a:r>
              <a:rPr lang="tr-TR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edilen üretim faktörlerinin </a:t>
            </a:r>
            <a:r>
              <a:rPr lang="tr-TR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ürüne</a:t>
            </a:r>
            <a:r>
              <a:rPr lang="tr-TR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dönüştürülmesi </a:t>
            </a:r>
            <a:r>
              <a:rPr lang="tr-TR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sürecini</a:t>
            </a:r>
            <a:r>
              <a:rPr lang="tr-TR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kapsamaktadır.</a:t>
            </a:r>
          </a:p>
        </p:txBody>
      </p:sp>
    </p:spTree>
    <p:extLst>
      <p:ext uri="{BB962C8B-B14F-4D97-AF65-F5344CB8AC3E}">
        <p14:creationId xmlns:p14="http://schemas.microsoft.com/office/powerpoint/2010/main" val="1777736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8" name="Dikdörtgen 7"/>
          <p:cNvSpPr/>
          <p:nvPr/>
        </p:nvSpPr>
        <p:spPr>
          <a:xfrm>
            <a:off x="246173" y="694527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İşletme iktisadında üretim ve maliyet fonksiyon modelleri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6" name="İçerik Yer Tutucusu 2"/>
          <p:cNvSpPr>
            <a:spLocks noGrp="1"/>
          </p:cNvSpPr>
          <p:nvPr>
            <p:ph idx="1"/>
          </p:nvPr>
        </p:nvSpPr>
        <p:spPr>
          <a:xfrm>
            <a:off x="400738" y="1432229"/>
            <a:ext cx="8363272" cy="4555976"/>
          </a:xfrm>
        </p:spPr>
        <p:txBody>
          <a:bodyPr/>
          <a:lstStyle/>
          <a:p>
            <a:endParaRPr lang="tr-TR" dirty="0"/>
          </a:p>
          <a:p>
            <a:endParaRPr lang="tr-TR" dirty="0"/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Üretim Yönetimi: </a:t>
            </a:r>
            <a:r>
              <a:rPr lang="tr-TR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İnsanların ihtiyaçlarını karşılayacak </a:t>
            </a:r>
            <a:r>
              <a:rPr lang="tr-TR" sz="2800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mal ve hizmetlerin </a:t>
            </a:r>
            <a:r>
              <a:rPr lang="tr-TR" sz="28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 iyi kalitede</a:t>
            </a:r>
            <a:r>
              <a:rPr lang="tr-TR" sz="2800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en </a:t>
            </a:r>
            <a:r>
              <a:rPr lang="tr-TR" sz="28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düşük maliyetle</a:t>
            </a:r>
            <a:r>
              <a:rPr lang="tr-TR" sz="2800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tr-TR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üretim</a:t>
            </a:r>
            <a:r>
              <a:rPr lang="tr-TR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ini sağlamaya yönelik faaliyetlerin </a:t>
            </a:r>
            <a:r>
              <a:rPr lang="tr-TR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planlanma</a:t>
            </a:r>
            <a:r>
              <a:rPr lang="tr-TR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sı, </a:t>
            </a:r>
            <a:r>
              <a:rPr lang="tr-TR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organize edilme</a:t>
            </a:r>
            <a:r>
              <a:rPr lang="tr-TR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si, </a:t>
            </a:r>
            <a:r>
              <a:rPr lang="tr-TR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yönlendirilme</a:t>
            </a:r>
            <a:r>
              <a:rPr lang="tr-TR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si, </a:t>
            </a:r>
            <a:r>
              <a:rPr lang="tr-TR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koordinasyon</a:t>
            </a:r>
            <a:r>
              <a:rPr lang="tr-TR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 ve </a:t>
            </a:r>
            <a:r>
              <a:rPr lang="tr-TR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kontrolü</a:t>
            </a:r>
            <a:r>
              <a:rPr lang="tr-TR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dür. 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92451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8" name="Dikdörtgen 7"/>
          <p:cNvSpPr/>
          <p:nvPr/>
        </p:nvSpPr>
        <p:spPr>
          <a:xfrm>
            <a:off x="246173" y="694527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İşletme iktisadında üretim ve maliyet fonksiyon modelleri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5" name="İçerik Yer Tutucusu 2"/>
          <p:cNvSpPr>
            <a:spLocks noGrp="1"/>
          </p:cNvSpPr>
          <p:nvPr>
            <p:ph idx="1"/>
          </p:nvPr>
        </p:nvSpPr>
        <p:spPr>
          <a:xfrm>
            <a:off x="457200" y="1340768"/>
            <a:ext cx="8363272" cy="5256584"/>
          </a:xfrm>
        </p:spPr>
        <p:txBody>
          <a:bodyPr/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Üretim sürecinde;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Hangi ürünlerden,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Hangi zamanlarda,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 kadar üretilecek?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Üretilen </a:t>
            </a:r>
            <a:r>
              <a:rPr lang="tr-TR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Söz konusu ürünlerden;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Hangi zamanlarda,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 kadar satış yapılacak?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 </a:t>
            </a:r>
            <a:r>
              <a:rPr lang="tr-T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sorulara doğru cevap verebilmek esastır.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 </a:t>
            </a:r>
            <a:r>
              <a:rPr lang="tr-T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itibarla; Üretim planına geçmeden önce </a:t>
            </a:r>
            <a:r>
              <a:rPr lang="tr-TR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 piyasa araştırması </a:t>
            </a:r>
            <a:r>
              <a:rPr lang="tr-T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yapılmalıdır. Bu araştırma sonucunda işletmenin içinde bulunduğu; </a:t>
            </a:r>
            <a:r>
              <a:rPr lang="tr-TR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rekabet</a:t>
            </a:r>
            <a:r>
              <a:rPr lang="tr-T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durumu, </a:t>
            </a:r>
            <a:r>
              <a:rPr lang="tr-TR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kapasite</a:t>
            </a:r>
            <a:r>
              <a:rPr lang="tr-T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durumu, </a:t>
            </a:r>
            <a:r>
              <a:rPr lang="tr-TR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finansal</a:t>
            </a:r>
            <a:r>
              <a:rPr lang="tr-T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şartlar dikkate alınarak </a:t>
            </a:r>
            <a:r>
              <a:rPr lang="tr-TR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 satış planlaması </a:t>
            </a:r>
            <a:r>
              <a:rPr lang="tr-TR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yapılmalıdır.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tr-TR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929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8" name="Dikdörtgen 7"/>
          <p:cNvSpPr/>
          <p:nvPr/>
        </p:nvSpPr>
        <p:spPr>
          <a:xfrm>
            <a:off x="246173" y="694527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İşletme iktisadında üretim ve maliyet fonksiyon modelleri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5" name="İçerik Yer Tutucusu 2"/>
          <p:cNvSpPr>
            <a:spLocks noGrp="1"/>
          </p:cNvSpPr>
          <p:nvPr>
            <p:ph idx="1"/>
          </p:nvPr>
        </p:nvSpPr>
        <p:spPr>
          <a:xfrm>
            <a:off x="457200" y="1484185"/>
            <a:ext cx="8435280" cy="3979912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İktisadilik prensibinin bir gereği olarak üretim fonksiyonuna konu olan </a:t>
            </a:r>
            <a:r>
              <a:rPr lang="tr-TR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işletmecilik faaliyetleri</a:t>
            </a:r>
            <a:r>
              <a:rPr lang="tr-TR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en düşük maliyetle gerçekleştirilmelidir.</a:t>
            </a:r>
            <a:r>
              <a:rPr lang="tr-TR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tr-TR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Üretim bölümü </a:t>
            </a:r>
            <a:r>
              <a:rPr lang="tr-TR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için </a:t>
            </a:r>
            <a:r>
              <a:rPr lang="tr-TR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satış fiyatı </a:t>
            </a:r>
            <a:r>
              <a:rPr lang="tr-TR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genellikle bir </a:t>
            </a:r>
            <a:r>
              <a:rPr lang="tr-TR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veri</a:t>
            </a:r>
            <a:r>
              <a:rPr lang="tr-TR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olarak kabul edildiğinden, </a:t>
            </a:r>
            <a:r>
              <a:rPr lang="tr-TR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maliyet </a:t>
            </a:r>
            <a:r>
              <a:rPr lang="tr-TR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minimizasyonu</a:t>
            </a:r>
            <a:r>
              <a:rPr lang="tr-TR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amacı tüm işletme seviyesinde geçerli olan kar maksimizasyonu amacına da uygun düşmektedir.</a:t>
            </a:r>
          </a:p>
        </p:txBody>
      </p:sp>
    </p:spTree>
    <p:extLst>
      <p:ext uri="{BB962C8B-B14F-4D97-AF65-F5344CB8AC3E}">
        <p14:creationId xmlns:p14="http://schemas.microsoft.com/office/powerpoint/2010/main" val="733880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8" name="Dikdörtgen 7"/>
          <p:cNvSpPr/>
          <p:nvPr/>
        </p:nvSpPr>
        <p:spPr>
          <a:xfrm>
            <a:off x="246173" y="694527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İşletme iktisadında üretim ve maliyet fonksiyon modelleri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5" name="İçerik Yer Tutucusu 2"/>
          <p:cNvSpPr>
            <a:spLocks noGrp="1"/>
          </p:cNvSpPr>
          <p:nvPr>
            <p:ph idx="1"/>
          </p:nvPr>
        </p:nvSpPr>
        <p:spPr>
          <a:xfrm>
            <a:off x="512956" y="1326767"/>
            <a:ext cx="8363272" cy="4752528"/>
          </a:xfrm>
        </p:spPr>
        <p:txBody>
          <a:bodyPr/>
          <a:lstStyle/>
          <a:p>
            <a:pPr marL="0" indent="0">
              <a:buNone/>
            </a:pPr>
            <a:r>
              <a:rPr lang="tr-TR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İş Akımı Planı </a:t>
            </a:r>
            <a:r>
              <a:rPr lang="tr-TR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(üretim sürecinin planlanması)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tr-TR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tr-TR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Üretim programında;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-hangi </a:t>
            </a:r>
            <a:r>
              <a:rPr lang="tr-TR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makinalar,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-hangi </a:t>
            </a:r>
            <a:r>
              <a:rPr lang="tr-TR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sırayla,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-hangi </a:t>
            </a:r>
            <a:r>
              <a:rPr lang="tr-TR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zamanlarda,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-hangi </a:t>
            </a:r>
            <a:r>
              <a:rPr lang="tr-TR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miktarlarda,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üretim</a:t>
            </a:r>
            <a:r>
              <a:rPr lang="tr-TR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yapacaklardır?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57646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8" name="Dikdörtgen 7"/>
          <p:cNvSpPr/>
          <p:nvPr/>
        </p:nvSpPr>
        <p:spPr>
          <a:xfrm>
            <a:off x="246173" y="694527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İşletme iktisadında üretim ve maliyet fonksiyon modelleri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5" name="İçerik Yer Tutucusu 2"/>
          <p:cNvSpPr>
            <a:spLocks noGrp="1"/>
          </p:cNvSpPr>
          <p:nvPr>
            <p:ph idx="1"/>
          </p:nvPr>
        </p:nvSpPr>
        <p:spPr>
          <a:xfrm>
            <a:off x="457200" y="1340768"/>
            <a:ext cx="8363272" cy="5060032"/>
          </a:xfrm>
        </p:spPr>
        <p:txBody>
          <a:bodyPr/>
          <a:lstStyle/>
          <a:p>
            <a:pPr marL="0" indent="0">
              <a:buNone/>
            </a:pPr>
            <a:r>
              <a:rPr lang="tr-TR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İş Akımı Planı </a:t>
            </a:r>
            <a:r>
              <a:rPr lang="tr-TR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(üretim sürecinin planlanması)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400" b="1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Atölye </a:t>
            </a:r>
            <a:r>
              <a:rPr lang="tr-TR" sz="24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tipi üretim</a:t>
            </a:r>
            <a:r>
              <a:rPr lang="tr-TR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tr-T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İş akımı planı, özellikle </a:t>
            </a:r>
            <a:r>
              <a:rPr lang="tr-TR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atölye tipi üretim </a:t>
            </a:r>
            <a:r>
              <a:rPr lang="tr-T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tarzında büyük önem taşır. Çünkü buralarda siparişe göre üretim yapılmakta ve her siparişin üretimine yönelik </a:t>
            </a:r>
            <a:r>
              <a:rPr lang="tr-TR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zaman</a:t>
            </a:r>
            <a:r>
              <a:rPr lang="tr-T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ve </a:t>
            </a:r>
            <a:r>
              <a:rPr lang="tr-TR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mekan</a:t>
            </a:r>
            <a:r>
              <a:rPr lang="tr-T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düzenlemesi özel olarak yapılmaktadır.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400" b="1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Kitle </a:t>
            </a:r>
            <a:r>
              <a:rPr lang="tr-TR" sz="24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üretimi;</a:t>
            </a:r>
            <a:r>
              <a:rPr lang="tr-T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(akan iş sistemi veya hat tipi üretim tarzı) </a:t>
            </a:r>
            <a:r>
              <a:rPr lang="tr-T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 sistemde;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-tek bir ürün çeşidi üretilmekte ve piyasaya sunulmaktadır,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-siparişe göre değil piyasaya yönelik olarak üretim yapılmaktadır,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-hep aynı ürün üretildiğinden mekan düzenlemesine ihtiyaç duyulmaz,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-özel amaçlı spesiyal makinalar tercih edilir,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-üretimin verimliliği atölye tipine göre daha yüksektir,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tr-TR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tr-TR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520384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8" name="Dikdörtgen 7"/>
          <p:cNvSpPr/>
          <p:nvPr/>
        </p:nvSpPr>
        <p:spPr>
          <a:xfrm>
            <a:off x="246173" y="694527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İşletme iktisadında üretim ve maliyet fonksiyon modelleri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5" name="İçerik Yer Tutucusu 2"/>
          <p:cNvSpPr>
            <a:spLocks noGrp="1"/>
          </p:cNvSpPr>
          <p:nvPr>
            <p:ph idx="1"/>
          </p:nvPr>
        </p:nvSpPr>
        <p:spPr>
          <a:xfrm>
            <a:off x="457200" y="404664"/>
            <a:ext cx="8077200" cy="5996136"/>
          </a:xfrm>
        </p:spPr>
        <p:txBody>
          <a:bodyPr/>
          <a:lstStyle/>
          <a:p>
            <a:endParaRPr lang="tr-TR" dirty="0"/>
          </a:p>
          <a:p>
            <a:pPr marL="0" indent="0" algn="just">
              <a:buNone/>
            </a:pPr>
            <a:r>
              <a:rPr lang="tr-TR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Serbest piyasa sisteminde işletmeler faaliyetlerinde belirli bir takım kurallar uygulayarak başarılı olabilirler. </a:t>
            </a:r>
          </a:p>
          <a:p>
            <a:pPr marL="0" indent="0" algn="just">
              <a:buNone/>
            </a:pPr>
            <a:r>
              <a:rPr lang="tr-TR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Kar = Pazardaki Fiyat - Maliyet</a:t>
            </a:r>
          </a:p>
          <a:p>
            <a:pPr marL="0" indent="0" algn="just">
              <a:buNone/>
            </a:pPr>
            <a:r>
              <a:rPr lang="tr-TR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işletmeler </a:t>
            </a:r>
            <a:r>
              <a:rPr lang="tr-TR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verimli çalışarak maliyetlerini düşürdüğü oranda kar payları yükselir. </a:t>
            </a:r>
          </a:p>
        </p:txBody>
      </p:sp>
    </p:spTree>
    <p:extLst>
      <p:ext uri="{BB962C8B-B14F-4D97-AF65-F5344CB8AC3E}">
        <p14:creationId xmlns:p14="http://schemas.microsoft.com/office/powerpoint/2010/main" val="1977294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8" name="Dikdörtgen 7"/>
          <p:cNvSpPr/>
          <p:nvPr/>
        </p:nvSpPr>
        <p:spPr>
          <a:xfrm>
            <a:off x="246173" y="694527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İşletme iktisadında üretim ve maliyet fonksiyon modelleri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5" name="İçerik Yer Tutucusu 2"/>
          <p:cNvSpPr>
            <a:spLocks noGrp="1"/>
          </p:cNvSpPr>
          <p:nvPr>
            <p:ph idx="1"/>
          </p:nvPr>
        </p:nvSpPr>
        <p:spPr>
          <a:xfrm>
            <a:off x="542794" y="1498538"/>
            <a:ext cx="8221216" cy="3744416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Maliyet,</a:t>
            </a:r>
            <a:r>
              <a:rPr lang="tr-T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bir amaca </a:t>
            </a:r>
            <a:r>
              <a:rPr lang="tr-TR" sz="2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(işletmeler için satış geliri) </a:t>
            </a:r>
            <a:r>
              <a:rPr lang="tr-T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ulaşmak için katlanılan ekonomik fedakarlıkların </a:t>
            </a:r>
            <a:r>
              <a:rPr lang="tr-TR" sz="2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(külfet) </a:t>
            </a:r>
            <a:r>
              <a:rPr lang="tr-T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tümüdür.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tr-TR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Sabit Maliyet, </a:t>
            </a:r>
            <a:r>
              <a:rPr lang="tr-T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kısa dönemde işletmenin üretim seviyesine bağlı olmayan giderlerdir. İşletmenin üretim miktarı artsa da, azalsa da  miktarı değişmeyen kaçınılmaz giderlerdir</a:t>
            </a:r>
            <a:r>
              <a:rPr lang="tr-TR" sz="2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(Bina, makina, teçhizat giderleri vb.).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tr-TR" sz="2000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Değişken Maliyet, </a:t>
            </a:r>
            <a:r>
              <a:rPr lang="tr-T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toplam üretim hacmindeki artış veya azalmaya göre değişen maliyettir </a:t>
            </a:r>
            <a:r>
              <a:rPr lang="tr-TR" sz="2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(Hammadde ve işçilik maliyetleri vb.).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tr-TR" sz="2000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Toplam Maliyet, </a:t>
            </a:r>
            <a:r>
              <a:rPr lang="tr-T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toplam sabit maliyet ile toplam değişken maliyetlerin toplanması ile elde edilir. 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tr-TR" sz="2400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tr-TR" sz="2400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4504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konomi">
  <a:themeElements>
    <a:clrScheme name="Gazete kağıdı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zete kağıdı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konomi" id="{14396F44-94C0-4BF2-8333-266569A57D02}" vid="{03703BF9-DFA0-42C9-89F9-C03DE1C4A071}"/>
    </a:ext>
  </a:extLst>
</a:theme>
</file>

<file path=ppt/theme/theme2.xml><?xml version="1.0" encoding="utf-8"?>
<a:theme xmlns:a="http://schemas.openxmlformats.org/drawingml/2006/main" name="1_Rics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.t." id="{413A7544-DC64-4FD9-B67F-E82A6B382656}" vid="{2993C0EF-C761-423D-BA24-A50FC7959470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ekonomi</Template>
  <TotalTime>17137</TotalTime>
  <Words>538</Words>
  <Application>Microsoft Office PowerPoint</Application>
  <PresentationFormat>Ekran Gösterisi (4:3)</PresentationFormat>
  <Paragraphs>72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10</vt:i4>
      </vt:variant>
    </vt:vector>
  </HeadingPairs>
  <TitlesOfParts>
    <vt:vector size="19" baseType="lpstr">
      <vt:lpstr>MS PGothic</vt:lpstr>
      <vt:lpstr>Arial</vt:lpstr>
      <vt:lpstr>Calibri</vt:lpstr>
      <vt:lpstr>Tahoma</vt:lpstr>
      <vt:lpstr>Times New Roman</vt:lpstr>
      <vt:lpstr>Wingdings</vt:lpstr>
      <vt:lpstr>ekonomi</vt:lpstr>
      <vt:lpstr>1_Rics</vt:lpstr>
      <vt:lpstr>h.t.</vt:lpstr>
      <vt:lpstr>PowerPoint Sunusu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UYGULAMALI BİLİMLER FAKÜLTESİ GAYRİMENKUL GELİŞTİRME VE YÖNETİMİ BÖLÜMÜ</dc:title>
  <dc:creator>sibel</dc:creator>
  <cp:lastModifiedBy>gizem ulusoy</cp:lastModifiedBy>
  <cp:revision>878</cp:revision>
  <cp:lastPrinted>2016-10-24T07:53:35Z</cp:lastPrinted>
  <dcterms:created xsi:type="dcterms:W3CDTF">2016-09-18T09:35:24Z</dcterms:created>
  <dcterms:modified xsi:type="dcterms:W3CDTF">2020-02-27T12:10:55Z</dcterms:modified>
</cp:coreProperties>
</file>