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70" r:id="rId6"/>
    <p:sldId id="261" r:id="rId7"/>
    <p:sldId id="262" r:id="rId8"/>
    <p:sldId id="263" r:id="rId9"/>
    <p:sldId id="264" r:id="rId10"/>
    <p:sldId id="265" r:id="rId11"/>
    <p:sldId id="266" r:id="rId12"/>
    <p:sldId id="267" r:id="rId13"/>
    <p:sldId id="268" r:id="rId14"/>
    <p:sldId id="269" r:id="rId15"/>
    <p:sldId id="316" r:id="rId16"/>
    <p:sldId id="317"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0"/>
            <a:ext cx="12192000" cy="6858000"/>
            <a:chOff x="0" y="0"/>
            <a:chExt cx="5760" cy="4320"/>
          </a:xfrm>
        </p:grpSpPr>
        <p:sp>
          <p:nvSpPr>
            <p:cNvPr id="4096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64"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grpSp>
          <p:nvGrpSpPr>
            <p:cNvPr id="40965" name="Group 5"/>
            <p:cNvGrpSpPr>
              <a:grpSpLocks/>
            </p:cNvGrpSpPr>
            <p:nvPr/>
          </p:nvGrpSpPr>
          <p:grpSpPr bwMode="auto">
            <a:xfrm>
              <a:off x="0" y="672"/>
              <a:ext cx="1806" cy="1989"/>
              <a:chOff x="0" y="672"/>
              <a:chExt cx="1806" cy="1989"/>
            </a:xfrm>
          </p:grpSpPr>
          <p:sp>
            <p:nvSpPr>
              <p:cNvPr id="40966"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67"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68"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69"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70"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71"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72"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73"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74"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75"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grpSp>
      </p:grpSp>
      <p:sp>
        <p:nvSpPr>
          <p:cNvPr id="40976" name="Rectangle 16"/>
          <p:cNvSpPr>
            <a:spLocks noGrp="1" noChangeArrowheads="1"/>
          </p:cNvSpPr>
          <p:nvPr>
            <p:ph type="dt" sz="half" idx="2"/>
          </p:nvPr>
        </p:nvSpPr>
        <p:spPr>
          <a:xfrm>
            <a:off x="609600" y="6248400"/>
            <a:ext cx="2844800" cy="457200"/>
          </a:xfrm>
        </p:spPr>
        <p:txBody>
          <a:bodyPr/>
          <a:lstStyle>
            <a:lvl1pPr>
              <a:defRPr/>
            </a:lvl1pPr>
          </a:lstStyle>
          <a:p>
            <a:endParaRPr lang="tr-TR" altLang="tr-TR">
              <a:solidFill>
                <a:srgbClr val="000000"/>
              </a:solidFill>
            </a:endParaRPr>
          </a:p>
        </p:txBody>
      </p:sp>
      <p:sp>
        <p:nvSpPr>
          <p:cNvPr id="40977" name="Rectangle 17"/>
          <p:cNvSpPr>
            <a:spLocks noGrp="1" noChangeArrowheads="1"/>
          </p:cNvSpPr>
          <p:nvPr>
            <p:ph type="ftr" sz="quarter" idx="3"/>
          </p:nvPr>
        </p:nvSpPr>
        <p:spPr/>
        <p:txBody>
          <a:bodyPr/>
          <a:lstStyle>
            <a:lvl1pPr>
              <a:defRPr/>
            </a:lvl1pPr>
          </a:lstStyle>
          <a:p>
            <a:endParaRPr lang="tr-TR" altLang="tr-TR">
              <a:solidFill>
                <a:srgbClr val="000000"/>
              </a:solidFill>
            </a:endParaRPr>
          </a:p>
        </p:txBody>
      </p:sp>
      <p:sp>
        <p:nvSpPr>
          <p:cNvPr id="40978" name="Rectangle 18"/>
          <p:cNvSpPr>
            <a:spLocks noGrp="1" noChangeArrowheads="1"/>
          </p:cNvSpPr>
          <p:nvPr>
            <p:ph type="sldNum" sz="quarter" idx="4"/>
          </p:nvPr>
        </p:nvSpPr>
        <p:spPr/>
        <p:txBody>
          <a:bodyPr/>
          <a:lstStyle>
            <a:lvl1pPr>
              <a:defRPr/>
            </a:lvl1pPr>
          </a:lstStyle>
          <a:p>
            <a:fld id="{3BDE9BF7-DE41-4C21-9A9B-23618C613959}" type="slidenum">
              <a:rPr lang="tr-TR" altLang="tr-TR">
                <a:solidFill>
                  <a:srgbClr val="000000"/>
                </a:solidFill>
              </a:rPr>
              <a:pPr/>
              <a:t>‹#›</a:t>
            </a:fld>
            <a:endParaRPr lang="tr-TR" altLang="tr-TR">
              <a:solidFill>
                <a:srgbClr val="000000"/>
              </a:solidFill>
            </a:endParaRPr>
          </a:p>
        </p:txBody>
      </p:sp>
      <p:sp>
        <p:nvSpPr>
          <p:cNvPr id="40979"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pPr lvl="0"/>
            <a:r>
              <a:rPr lang="tr-TR" altLang="tr-TR" noProof="0"/>
              <a:t>Click to edit Master title style</a:t>
            </a:r>
          </a:p>
        </p:txBody>
      </p:sp>
      <p:sp>
        <p:nvSpPr>
          <p:cNvPr id="40980" name="Rectangle 20"/>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3400"/>
            </a:lvl1pPr>
          </a:lstStyle>
          <a:p>
            <a:pPr lvl="0"/>
            <a:r>
              <a:rPr lang="tr-TR" altLang="tr-TR" noProof="0"/>
              <a:t>Click to edit Master subtitle style</a:t>
            </a:r>
          </a:p>
        </p:txBody>
      </p:sp>
    </p:spTree>
    <p:extLst>
      <p:ext uri="{BB962C8B-B14F-4D97-AF65-F5344CB8AC3E}">
        <p14:creationId xmlns:p14="http://schemas.microsoft.com/office/powerpoint/2010/main" val="117940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1"/>
          </p:nvPr>
        </p:nvSpPr>
        <p:spPr/>
        <p:txBody>
          <a:bodyPr/>
          <a:lstStyle>
            <a:lvl1pPr>
              <a:defRPr/>
            </a:lvl1pPr>
          </a:lstStyle>
          <a:p>
            <a:fld id="{A9CAC53A-2002-484E-87AD-D993B0A25D1C}" type="slidenum">
              <a:rPr lang="tr-TR" altLang="tr-TR">
                <a:solidFill>
                  <a:srgbClr val="000000"/>
                </a:solidFill>
              </a:rPr>
              <a:pPr/>
              <a:t>‹#›</a:t>
            </a:fld>
            <a:endParaRPr lang="tr-TR" altLang="tr-TR">
              <a:solidFill>
                <a:srgbClr val="000000"/>
              </a:solidFill>
            </a:endParaRPr>
          </a:p>
        </p:txBody>
      </p:sp>
      <p:sp>
        <p:nvSpPr>
          <p:cNvPr id="6" name="Veri Yer Tutucusu 5"/>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282287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457200"/>
            <a:ext cx="2743200" cy="54102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457200"/>
            <a:ext cx="8026400" cy="54102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1"/>
          </p:nvPr>
        </p:nvSpPr>
        <p:spPr/>
        <p:txBody>
          <a:bodyPr/>
          <a:lstStyle>
            <a:lvl1pPr>
              <a:defRPr/>
            </a:lvl1pPr>
          </a:lstStyle>
          <a:p>
            <a:fld id="{AAEF8B98-83D4-468D-B5DC-77DD8BA2293A}" type="slidenum">
              <a:rPr lang="tr-TR" altLang="tr-TR">
                <a:solidFill>
                  <a:srgbClr val="000000"/>
                </a:solidFill>
              </a:rPr>
              <a:pPr/>
              <a:t>‹#›</a:t>
            </a:fld>
            <a:endParaRPr lang="tr-TR" altLang="tr-TR">
              <a:solidFill>
                <a:srgbClr val="000000"/>
              </a:solidFill>
            </a:endParaRPr>
          </a:p>
        </p:txBody>
      </p:sp>
      <p:sp>
        <p:nvSpPr>
          <p:cNvPr id="6" name="Veri Yer Tutucusu 5"/>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998677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Başlık ve Metin Üzerind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457200"/>
            <a:ext cx="10972800" cy="1371600"/>
          </a:xfrm>
        </p:spPr>
        <p:txBody>
          <a:bodyPr/>
          <a:lstStyle/>
          <a:p>
            <a:r>
              <a:rPr lang="tr-TR"/>
              <a:t>Asıl başlık stili için tıklatın</a:t>
            </a:r>
          </a:p>
        </p:txBody>
      </p:sp>
      <p:sp>
        <p:nvSpPr>
          <p:cNvPr id="3" name="İçerik Yer Tutucusu 2"/>
          <p:cNvSpPr>
            <a:spLocks noGrp="1"/>
          </p:cNvSpPr>
          <p:nvPr>
            <p:ph sz="half" idx="1"/>
          </p:nvPr>
        </p:nvSpPr>
        <p:spPr>
          <a:xfrm>
            <a:off x="609600" y="1981200"/>
            <a:ext cx="10972800" cy="18669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09600" y="4000500"/>
            <a:ext cx="10972800" cy="18669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Altbilgi Yer Tutucusu 4"/>
          <p:cNvSpPr>
            <a:spLocks noGrp="1"/>
          </p:cNvSpPr>
          <p:nvPr>
            <p:ph type="ftr" sz="quarter" idx="10"/>
          </p:nvPr>
        </p:nvSpPr>
        <p:spPr>
          <a:xfrm>
            <a:off x="4165600" y="6248400"/>
            <a:ext cx="3860800" cy="457200"/>
          </a:xfrm>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1"/>
          </p:nvPr>
        </p:nvSpPr>
        <p:spPr>
          <a:xfrm>
            <a:off x="8737600" y="6248400"/>
            <a:ext cx="2844800" cy="457200"/>
          </a:xfrm>
        </p:spPr>
        <p:txBody>
          <a:bodyPr/>
          <a:lstStyle>
            <a:lvl1pPr>
              <a:defRPr/>
            </a:lvl1pPr>
          </a:lstStyle>
          <a:p>
            <a:fld id="{4E90BE67-E83C-4A1C-9451-B228C62D7474}" type="slidenum">
              <a:rPr lang="tr-TR" altLang="tr-TR">
                <a:solidFill>
                  <a:srgbClr val="000000"/>
                </a:solidFill>
              </a:rPr>
              <a:pPr/>
              <a:t>‹#›</a:t>
            </a:fld>
            <a:endParaRPr lang="tr-TR" altLang="tr-TR">
              <a:solidFill>
                <a:srgbClr val="000000"/>
              </a:solidFill>
            </a:endParaRPr>
          </a:p>
        </p:txBody>
      </p:sp>
      <p:sp>
        <p:nvSpPr>
          <p:cNvPr id="7" name="Veri Yer Tutucusu 6"/>
          <p:cNvSpPr>
            <a:spLocks noGrp="1"/>
          </p:cNvSpPr>
          <p:nvPr>
            <p:ph type="dt" sz="half" idx="12"/>
          </p:nvPr>
        </p:nvSpPr>
        <p:spPr>
          <a:xfrm>
            <a:off x="609600" y="6245225"/>
            <a:ext cx="2844800" cy="476250"/>
          </a:xfrm>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1063167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457200"/>
            <a:ext cx="10972800" cy="1371600"/>
          </a:xfrm>
        </p:spPr>
        <p:txBody>
          <a:bodyPr/>
          <a:lstStyle/>
          <a:p>
            <a:r>
              <a:rPr lang="tr-TR"/>
              <a:t>Asıl başlık stili için tıklatın</a:t>
            </a:r>
          </a:p>
        </p:txBody>
      </p:sp>
      <p:sp>
        <p:nvSpPr>
          <p:cNvPr id="3" name="Metin Yer Tutucusu 2"/>
          <p:cNvSpPr>
            <a:spLocks noGrp="1"/>
          </p:cNvSpPr>
          <p:nvPr>
            <p:ph type="body" sz="half" idx="1"/>
          </p:nvPr>
        </p:nvSpPr>
        <p:spPr>
          <a:xfrm>
            <a:off x="609600" y="1981200"/>
            <a:ext cx="5384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6197600" y="1981200"/>
            <a:ext cx="5384800" cy="18669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6197600" y="4000500"/>
            <a:ext cx="5384800" cy="18669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10"/>
          </p:nvPr>
        </p:nvSpPr>
        <p:spPr>
          <a:xfrm>
            <a:off x="4165600" y="6248400"/>
            <a:ext cx="3860800" cy="457200"/>
          </a:xfrm>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1"/>
          </p:nvPr>
        </p:nvSpPr>
        <p:spPr>
          <a:xfrm>
            <a:off x="8737600" y="6248400"/>
            <a:ext cx="2844800" cy="457200"/>
          </a:xfrm>
        </p:spPr>
        <p:txBody>
          <a:bodyPr/>
          <a:lstStyle>
            <a:lvl1pPr>
              <a:defRPr/>
            </a:lvl1pPr>
          </a:lstStyle>
          <a:p>
            <a:fld id="{C909A8BC-9010-43DF-A7C1-4FF5EB03B19A}" type="slidenum">
              <a:rPr lang="tr-TR" altLang="tr-TR">
                <a:solidFill>
                  <a:srgbClr val="000000"/>
                </a:solidFill>
              </a:rPr>
              <a:pPr/>
              <a:t>‹#›</a:t>
            </a:fld>
            <a:endParaRPr lang="tr-TR" altLang="tr-TR">
              <a:solidFill>
                <a:srgbClr val="000000"/>
              </a:solidFill>
            </a:endParaRPr>
          </a:p>
        </p:txBody>
      </p:sp>
      <p:sp>
        <p:nvSpPr>
          <p:cNvPr id="8" name="Veri Yer Tutucusu 7"/>
          <p:cNvSpPr>
            <a:spLocks noGrp="1"/>
          </p:cNvSpPr>
          <p:nvPr>
            <p:ph type="dt" sz="half" idx="12"/>
          </p:nvPr>
        </p:nvSpPr>
        <p:spPr>
          <a:xfrm>
            <a:off x="609600" y="6245225"/>
            <a:ext cx="2844800" cy="476250"/>
          </a:xfrm>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391893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457200"/>
            <a:ext cx="10972800" cy="1371600"/>
          </a:xfrm>
        </p:spPr>
        <p:txBody>
          <a:bodyPr/>
          <a:lstStyle/>
          <a:p>
            <a:r>
              <a:rPr lang="tr-TR"/>
              <a:t>Asıl başlık stili için tıklatın</a:t>
            </a:r>
          </a:p>
        </p:txBody>
      </p:sp>
      <p:sp>
        <p:nvSpPr>
          <p:cNvPr id="3" name="Metin Yer Tutucusu 2"/>
          <p:cNvSpPr>
            <a:spLocks noGrp="1"/>
          </p:cNvSpPr>
          <p:nvPr>
            <p:ph type="body" sz="half" idx="1"/>
          </p:nvPr>
        </p:nvSpPr>
        <p:spPr>
          <a:xfrm>
            <a:off x="609600" y="1981200"/>
            <a:ext cx="5384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981200"/>
            <a:ext cx="5384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Altbilgi Yer Tutucusu 4"/>
          <p:cNvSpPr>
            <a:spLocks noGrp="1"/>
          </p:cNvSpPr>
          <p:nvPr>
            <p:ph type="ftr" sz="quarter" idx="10"/>
          </p:nvPr>
        </p:nvSpPr>
        <p:spPr>
          <a:xfrm>
            <a:off x="4165600" y="6248400"/>
            <a:ext cx="3860800" cy="457200"/>
          </a:xfrm>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1"/>
          </p:nvPr>
        </p:nvSpPr>
        <p:spPr>
          <a:xfrm>
            <a:off x="8737600" y="6248400"/>
            <a:ext cx="2844800" cy="457200"/>
          </a:xfrm>
        </p:spPr>
        <p:txBody>
          <a:bodyPr/>
          <a:lstStyle>
            <a:lvl1pPr>
              <a:defRPr/>
            </a:lvl1pPr>
          </a:lstStyle>
          <a:p>
            <a:fld id="{E45DD441-9A2B-401E-A2B3-AE1698F01B93}" type="slidenum">
              <a:rPr lang="tr-TR" altLang="tr-TR">
                <a:solidFill>
                  <a:srgbClr val="000000"/>
                </a:solidFill>
              </a:rPr>
              <a:pPr/>
              <a:t>‹#›</a:t>
            </a:fld>
            <a:endParaRPr lang="tr-TR" altLang="tr-TR">
              <a:solidFill>
                <a:srgbClr val="000000"/>
              </a:solidFill>
            </a:endParaRPr>
          </a:p>
        </p:txBody>
      </p:sp>
      <p:sp>
        <p:nvSpPr>
          <p:cNvPr id="7" name="Veri Yer Tutucusu 6"/>
          <p:cNvSpPr>
            <a:spLocks noGrp="1"/>
          </p:cNvSpPr>
          <p:nvPr>
            <p:ph type="dt" sz="half" idx="12"/>
          </p:nvPr>
        </p:nvSpPr>
        <p:spPr>
          <a:xfrm>
            <a:off x="609600" y="6245225"/>
            <a:ext cx="2844800" cy="476250"/>
          </a:xfrm>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4258856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457200"/>
            <a:ext cx="10972800" cy="1371600"/>
          </a:xfrm>
        </p:spPr>
        <p:txBody>
          <a:bodyPr/>
          <a:lstStyle/>
          <a:p>
            <a:r>
              <a:rPr lang="tr-TR"/>
              <a:t>Asıl başlık stili için tıklatın</a:t>
            </a:r>
          </a:p>
        </p:txBody>
      </p:sp>
      <p:sp>
        <p:nvSpPr>
          <p:cNvPr id="3" name="Tablo Yer Tutucusu 2"/>
          <p:cNvSpPr>
            <a:spLocks noGrp="1"/>
          </p:cNvSpPr>
          <p:nvPr>
            <p:ph type="tbl" idx="1"/>
          </p:nvPr>
        </p:nvSpPr>
        <p:spPr>
          <a:xfrm>
            <a:off x="609600" y="1981200"/>
            <a:ext cx="10972800" cy="3886200"/>
          </a:xfrm>
        </p:spPr>
        <p:txBody>
          <a:bodyPr/>
          <a:lstStyle/>
          <a:p>
            <a:endParaRPr lang="tr-TR"/>
          </a:p>
        </p:txBody>
      </p:sp>
      <p:sp>
        <p:nvSpPr>
          <p:cNvPr id="4" name="Altbilgi Yer Tutucusu 3"/>
          <p:cNvSpPr>
            <a:spLocks noGrp="1"/>
          </p:cNvSpPr>
          <p:nvPr>
            <p:ph type="ftr" sz="quarter" idx="10"/>
          </p:nvPr>
        </p:nvSpPr>
        <p:spPr>
          <a:xfrm>
            <a:off x="4165600" y="6248400"/>
            <a:ext cx="3860800" cy="457200"/>
          </a:xfrm>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1"/>
          </p:nvPr>
        </p:nvSpPr>
        <p:spPr>
          <a:xfrm>
            <a:off x="8737600" y="6248400"/>
            <a:ext cx="2844800" cy="457200"/>
          </a:xfrm>
        </p:spPr>
        <p:txBody>
          <a:bodyPr/>
          <a:lstStyle>
            <a:lvl1pPr>
              <a:defRPr/>
            </a:lvl1pPr>
          </a:lstStyle>
          <a:p>
            <a:fld id="{CCF18D28-D39E-4E98-9D7B-7CD142ABE010}" type="slidenum">
              <a:rPr lang="tr-TR" altLang="tr-TR">
                <a:solidFill>
                  <a:srgbClr val="000000"/>
                </a:solidFill>
              </a:rPr>
              <a:pPr/>
              <a:t>‹#›</a:t>
            </a:fld>
            <a:endParaRPr lang="tr-TR" altLang="tr-TR">
              <a:solidFill>
                <a:srgbClr val="000000"/>
              </a:solidFill>
            </a:endParaRPr>
          </a:p>
        </p:txBody>
      </p:sp>
      <p:sp>
        <p:nvSpPr>
          <p:cNvPr id="6" name="Veri Yer Tutucusu 5"/>
          <p:cNvSpPr>
            <a:spLocks noGrp="1"/>
          </p:cNvSpPr>
          <p:nvPr>
            <p:ph type="dt" sz="half" idx="12"/>
          </p:nvPr>
        </p:nvSpPr>
        <p:spPr>
          <a:xfrm>
            <a:off x="609600" y="6245225"/>
            <a:ext cx="2844800" cy="476250"/>
          </a:xfrm>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339754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1"/>
          </p:nvPr>
        </p:nvSpPr>
        <p:spPr/>
        <p:txBody>
          <a:bodyPr/>
          <a:lstStyle>
            <a:lvl1pPr>
              <a:defRPr/>
            </a:lvl1pPr>
          </a:lstStyle>
          <a:p>
            <a:fld id="{39A41123-8E5A-4F03-8B44-F818358B79E3}" type="slidenum">
              <a:rPr lang="tr-TR" altLang="tr-TR">
                <a:solidFill>
                  <a:srgbClr val="000000"/>
                </a:solidFill>
              </a:rPr>
              <a:pPr/>
              <a:t>‹#›</a:t>
            </a:fld>
            <a:endParaRPr lang="tr-TR" altLang="tr-TR">
              <a:solidFill>
                <a:srgbClr val="000000"/>
              </a:solidFill>
            </a:endParaRPr>
          </a:p>
        </p:txBody>
      </p:sp>
      <p:sp>
        <p:nvSpPr>
          <p:cNvPr id="6" name="Veri Yer Tutucusu 5"/>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294560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Altbilgi Yer Tutucusu 3"/>
          <p:cNvSpPr>
            <a:spLocks noGrp="1"/>
          </p:cNvSpPr>
          <p:nvPr>
            <p:ph type="ftr" sz="quarter" idx="10"/>
          </p:nvPr>
        </p:nvSpPr>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1"/>
          </p:nvPr>
        </p:nvSpPr>
        <p:spPr/>
        <p:txBody>
          <a:bodyPr/>
          <a:lstStyle>
            <a:lvl1pPr>
              <a:defRPr/>
            </a:lvl1pPr>
          </a:lstStyle>
          <a:p>
            <a:fld id="{C1DD7FCB-7D60-4C72-A903-71C8933D6BCE}" type="slidenum">
              <a:rPr lang="tr-TR" altLang="tr-TR">
                <a:solidFill>
                  <a:srgbClr val="000000"/>
                </a:solidFill>
              </a:rPr>
              <a:pPr/>
              <a:t>‹#›</a:t>
            </a:fld>
            <a:endParaRPr lang="tr-TR" altLang="tr-TR">
              <a:solidFill>
                <a:srgbClr val="000000"/>
              </a:solidFill>
            </a:endParaRPr>
          </a:p>
        </p:txBody>
      </p:sp>
      <p:sp>
        <p:nvSpPr>
          <p:cNvPr id="6" name="Veri Yer Tutucusu 5"/>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63668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981200"/>
            <a:ext cx="5384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981200"/>
            <a:ext cx="5384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Altbilgi Yer Tutucusu 4"/>
          <p:cNvSpPr>
            <a:spLocks noGrp="1"/>
          </p:cNvSpPr>
          <p:nvPr>
            <p:ph type="ftr" sz="quarter" idx="10"/>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1"/>
          </p:nvPr>
        </p:nvSpPr>
        <p:spPr/>
        <p:txBody>
          <a:bodyPr/>
          <a:lstStyle>
            <a:lvl1pPr>
              <a:defRPr/>
            </a:lvl1pPr>
          </a:lstStyle>
          <a:p>
            <a:fld id="{738E1841-8391-4B7F-8C3E-105F7E49F4D1}" type="slidenum">
              <a:rPr lang="tr-TR" altLang="tr-TR">
                <a:solidFill>
                  <a:srgbClr val="000000"/>
                </a:solidFill>
              </a:rPr>
              <a:pPr/>
              <a:t>‹#›</a:t>
            </a:fld>
            <a:endParaRPr lang="tr-TR" altLang="tr-TR">
              <a:solidFill>
                <a:srgbClr val="000000"/>
              </a:solidFill>
            </a:endParaRPr>
          </a:p>
        </p:txBody>
      </p:sp>
      <p:sp>
        <p:nvSpPr>
          <p:cNvPr id="7" name="Veri Yer Tutucusu 6"/>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330049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Altbilgi Yer Tutucusu 6"/>
          <p:cNvSpPr>
            <a:spLocks noGrp="1"/>
          </p:cNvSpPr>
          <p:nvPr>
            <p:ph type="ftr" sz="quarter" idx="10"/>
          </p:nvPr>
        </p:nvSpPr>
        <p:spPr/>
        <p:txBody>
          <a:bodyPr/>
          <a:lstStyle>
            <a:lvl1pPr>
              <a:defRPr/>
            </a:lvl1pPr>
          </a:lstStyle>
          <a:p>
            <a:endParaRPr lang="tr-TR" altLang="tr-TR">
              <a:solidFill>
                <a:srgbClr val="000000"/>
              </a:solidFill>
            </a:endParaRPr>
          </a:p>
        </p:txBody>
      </p:sp>
      <p:sp>
        <p:nvSpPr>
          <p:cNvPr id="8" name="Slayt Numarası Yer Tutucusu 7"/>
          <p:cNvSpPr>
            <a:spLocks noGrp="1"/>
          </p:cNvSpPr>
          <p:nvPr>
            <p:ph type="sldNum" sz="quarter" idx="11"/>
          </p:nvPr>
        </p:nvSpPr>
        <p:spPr/>
        <p:txBody>
          <a:bodyPr/>
          <a:lstStyle>
            <a:lvl1pPr>
              <a:defRPr/>
            </a:lvl1pPr>
          </a:lstStyle>
          <a:p>
            <a:fld id="{1EF34F1C-59A3-4180-971B-233638DF09C5}" type="slidenum">
              <a:rPr lang="tr-TR" altLang="tr-TR">
                <a:solidFill>
                  <a:srgbClr val="000000"/>
                </a:solidFill>
              </a:rPr>
              <a:pPr/>
              <a:t>‹#›</a:t>
            </a:fld>
            <a:endParaRPr lang="tr-TR" altLang="tr-TR">
              <a:solidFill>
                <a:srgbClr val="000000"/>
              </a:solidFill>
            </a:endParaRPr>
          </a:p>
        </p:txBody>
      </p:sp>
      <p:sp>
        <p:nvSpPr>
          <p:cNvPr id="9" name="Veri Yer Tutucusu 8"/>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317476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Altbilgi Yer Tutucusu 2"/>
          <p:cNvSpPr>
            <a:spLocks noGrp="1"/>
          </p:cNvSpPr>
          <p:nvPr>
            <p:ph type="ftr" sz="quarter" idx="10"/>
          </p:nvPr>
        </p:nvSpPr>
        <p:spPr/>
        <p:txBody>
          <a:bodyPr/>
          <a:lstStyle>
            <a:lvl1pPr>
              <a:defRPr/>
            </a:lvl1pPr>
          </a:lstStyle>
          <a:p>
            <a:endParaRPr lang="tr-TR" altLang="tr-TR">
              <a:solidFill>
                <a:srgbClr val="000000"/>
              </a:solidFill>
            </a:endParaRPr>
          </a:p>
        </p:txBody>
      </p:sp>
      <p:sp>
        <p:nvSpPr>
          <p:cNvPr id="4" name="Slayt Numarası Yer Tutucusu 3"/>
          <p:cNvSpPr>
            <a:spLocks noGrp="1"/>
          </p:cNvSpPr>
          <p:nvPr>
            <p:ph type="sldNum" sz="quarter" idx="11"/>
          </p:nvPr>
        </p:nvSpPr>
        <p:spPr/>
        <p:txBody>
          <a:bodyPr/>
          <a:lstStyle>
            <a:lvl1pPr>
              <a:defRPr/>
            </a:lvl1pPr>
          </a:lstStyle>
          <a:p>
            <a:fld id="{6226AF6E-807C-4D6B-A571-31C0834ACCCE}" type="slidenum">
              <a:rPr lang="tr-TR" altLang="tr-TR">
                <a:solidFill>
                  <a:srgbClr val="000000"/>
                </a:solidFill>
              </a:rPr>
              <a:pPr/>
              <a:t>‹#›</a:t>
            </a:fld>
            <a:endParaRPr lang="tr-TR" altLang="tr-TR">
              <a:solidFill>
                <a:srgbClr val="000000"/>
              </a:solidFill>
            </a:endParaRPr>
          </a:p>
        </p:txBody>
      </p:sp>
      <p:sp>
        <p:nvSpPr>
          <p:cNvPr id="5" name="Veri Yer Tutucusu 4"/>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287913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bilgi Yer Tutucusu 1"/>
          <p:cNvSpPr>
            <a:spLocks noGrp="1"/>
          </p:cNvSpPr>
          <p:nvPr>
            <p:ph type="ftr" sz="quarter" idx="10"/>
          </p:nvPr>
        </p:nvSpPr>
        <p:spPr/>
        <p:txBody>
          <a:bodyPr/>
          <a:lstStyle>
            <a:lvl1pPr>
              <a:defRPr/>
            </a:lvl1pPr>
          </a:lstStyle>
          <a:p>
            <a:endParaRPr lang="tr-TR" altLang="tr-TR">
              <a:solidFill>
                <a:srgbClr val="000000"/>
              </a:solidFill>
            </a:endParaRPr>
          </a:p>
        </p:txBody>
      </p:sp>
      <p:sp>
        <p:nvSpPr>
          <p:cNvPr id="3" name="Slayt Numarası Yer Tutucusu 2"/>
          <p:cNvSpPr>
            <a:spLocks noGrp="1"/>
          </p:cNvSpPr>
          <p:nvPr>
            <p:ph type="sldNum" sz="quarter" idx="11"/>
          </p:nvPr>
        </p:nvSpPr>
        <p:spPr/>
        <p:txBody>
          <a:bodyPr/>
          <a:lstStyle>
            <a:lvl1pPr>
              <a:defRPr/>
            </a:lvl1pPr>
          </a:lstStyle>
          <a:p>
            <a:fld id="{0FD9898A-E446-453E-A82B-26853BAA343A}" type="slidenum">
              <a:rPr lang="tr-TR" altLang="tr-TR">
                <a:solidFill>
                  <a:srgbClr val="000000"/>
                </a:solidFill>
              </a:rPr>
              <a:pPr/>
              <a:t>‹#›</a:t>
            </a:fld>
            <a:endParaRPr lang="tr-TR" altLang="tr-TR">
              <a:solidFill>
                <a:srgbClr val="000000"/>
              </a:solidFill>
            </a:endParaRPr>
          </a:p>
        </p:txBody>
      </p:sp>
      <p:sp>
        <p:nvSpPr>
          <p:cNvPr id="4" name="Veri Yer Tutucusu 3"/>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3813194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1"/>
          </p:nvPr>
        </p:nvSpPr>
        <p:spPr/>
        <p:txBody>
          <a:bodyPr/>
          <a:lstStyle>
            <a:lvl1pPr>
              <a:defRPr/>
            </a:lvl1pPr>
          </a:lstStyle>
          <a:p>
            <a:fld id="{2B2EC0E9-EB65-46AE-B2B0-00464DC601FF}" type="slidenum">
              <a:rPr lang="tr-TR" altLang="tr-TR">
                <a:solidFill>
                  <a:srgbClr val="000000"/>
                </a:solidFill>
              </a:rPr>
              <a:pPr/>
              <a:t>‹#›</a:t>
            </a:fld>
            <a:endParaRPr lang="tr-TR" altLang="tr-TR">
              <a:solidFill>
                <a:srgbClr val="000000"/>
              </a:solidFill>
            </a:endParaRPr>
          </a:p>
        </p:txBody>
      </p:sp>
      <p:sp>
        <p:nvSpPr>
          <p:cNvPr id="7" name="Veri Yer Tutucusu 6"/>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293927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1"/>
          </p:nvPr>
        </p:nvSpPr>
        <p:spPr/>
        <p:txBody>
          <a:bodyPr/>
          <a:lstStyle>
            <a:lvl1pPr>
              <a:defRPr/>
            </a:lvl1pPr>
          </a:lstStyle>
          <a:p>
            <a:fld id="{56F3F466-D0BD-40B6-8F4D-5E978B82304E}" type="slidenum">
              <a:rPr lang="tr-TR" altLang="tr-TR">
                <a:solidFill>
                  <a:srgbClr val="000000"/>
                </a:solidFill>
              </a:rPr>
              <a:pPr/>
              <a:t>‹#›</a:t>
            </a:fld>
            <a:endParaRPr lang="tr-TR" altLang="tr-TR">
              <a:solidFill>
                <a:srgbClr val="000000"/>
              </a:solidFill>
            </a:endParaRPr>
          </a:p>
        </p:txBody>
      </p:sp>
      <p:sp>
        <p:nvSpPr>
          <p:cNvPr id="7" name="Veri Yer Tutucusu 6"/>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102585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pPr>
            <a:endParaRPr lang="tr-TR" altLang="tr-TR">
              <a:solidFill>
                <a:srgbClr val="000000"/>
              </a:solidFill>
            </a:endParaRPr>
          </a:p>
        </p:txBody>
      </p:sp>
      <p:sp>
        <p:nvSpPr>
          <p:cNvPr id="39939" name="Rectangle 3"/>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pPr fontAlgn="base">
              <a:spcBef>
                <a:spcPct val="0"/>
              </a:spcBef>
              <a:spcAft>
                <a:spcPct val="0"/>
              </a:spcAft>
            </a:pPr>
            <a:fld id="{459A1998-9385-473B-A154-80A9BBBD716F}" type="slidenum">
              <a:rPr lang="tr-TR" altLang="tr-TR">
                <a:solidFill>
                  <a:srgbClr val="000000"/>
                </a:solidFill>
              </a:rPr>
              <a:pPr fontAlgn="base">
                <a:spcBef>
                  <a:spcPct val="0"/>
                </a:spcBef>
                <a:spcAft>
                  <a:spcPct val="0"/>
                </a:spcAft>
              </a:pPr>
              <a:t>‹#›</a:t>
            </a:fld>
            <a:endParaRPr lang="tr-TR" altLang="tr-TR">
              <a:solidFill>
                <a:srgbClr val="000000"/>
              </a:solidFill>
            </a:endParaRPr>
          </a:p>
        </p:txBody>
      </p:sp>
      <p:grpSp>
        <p:nvGrpSpPr>
          <p:cNvPr id="39940" name="Group 4"/>
          <p:cNvGrpSpPr>
            <a:grpSpLocks/>
          </p:cNvGrpSpPr>
          <p:nvPr/>
        </p:nvGrpSpPr>
        <p:grpSpPr bwMode="auto">
          <a:xfrm>
            <a:off x="0" y="0"/>
            <a:ext cx="12192000" cy="546100"/>
            <a:chOff x="0" y="0"/>
            <a:chExt cx="5760" cy="344"/>
          </a:xfrm>
        </p:grpSpPr>
        <p:sp>
          <p:nvSpPr>
            <p:cNvPr id="399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399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3994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1800">
                <a:solidFill>
                  <a:srgbClr val="666699"/>
                </a:solidFill>
              </a:endParaRPr>
            </a:p>
          </p:txBody>
        </p:sp>
        <p:sp>
          <p:nvSpPr>
            <p:cNvPr id="3994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1800">
                <a:solidFill>
                  <a:srgbClr val="666699"/>
                </a:solidFill>
              </a:endParaRPr>
            </a:p>
          </p:txBody>
        </p:sp>
        <p:sp>
          <p:nvSpPr>
            <p:cNvPr id="3994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1800">
                <a:solidFill>
                  <a:srgbClr val="9999CC"/>
                </a:solidFill>
              </a:endParaRPr>
            </a:p>
          </p:txBody>
        </p:sp>
        <p:sp>
          <p:nvSpPr>
            <p:cNvPr id="3994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1800">
                <a:solidFill>
                  <a:srgbClr val="666699"/>
                </a:solidFill>
              </a:endParaRPr>
            </a:p>
          </p:txBody>
        </p:sp>
        <p:sp>
          <p:nvSpPr>
            <p:cNvPr id="3994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3994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1800">
                <a:solidFill>
                  <a:srgbClr val="9999CC"/>
                </a:solidFill>
              </a:endParaRPr>
            </a:p>
          </p:txBody>
        </p:sp>
        <p:sp>
          <p:nvSpPr>
            <p:cNvPr id="3994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1800">
                <a:solidFill>
                  <a:srgbClr val="9999CC"/>
                </a:solidFill>
              </a:endParaRPr>
            </a:p>
          </p:txBody>
        </p:sp>
      </p:grpSp>
      <p:sp>
        <p:nvSpPr>
          <p:cNvPr id="39950" name="Rectangle 14"/>
          <p:cNvSpPr>
            <a:spLocks noGrp="1" noChangeArrowheads="1"/>
          </p:cNvSpPr>
          <p:nvPr>
            <p:ph type="title"/>
          </p:nvPr>
        </p:nvSpPr>
        <p:spPr bwMode="auto">
          <a:xfrm>
            <a:off x="609600" y="4572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Click to edit Master title style</a:t>
            </a:r>
          </a:p>
        </p:txBody>
      </p:sp>
      <p:sp>
        <p:nvSpPr>
          <p:cNvPr id="39951" name="Rectangle 15"/>
          <p:cNvSpPr>
            <a:spLocks noGrp="1" noChangeArrowheads="1"/>
          </p:cNvSpPr>
          <p:nvPr>
            <p:ph type="body" idx="1"/>
          </p:nvPr>
        </p:nvSpPr>
        <p:spPr bwMode="auto">
          <a:xfrm>
            <a:off x="609600" y="1981200"/>
            <a:ext cx="1097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Click to edit Master text styles</a:t>
            </a:r>
          </a:p>
          <a:p>
            <a:pPr lvl="1"/>
            <a:r>
              <a:rPr lang="tr-TR" altLang="tr-TR"/>
              <a:t>Second level</a:t>
            </a:r>
          </a:p>
          <a:p>
            <a:pPr lvl="2"/>
            <a:r>
              <a:rPr lang="tr-TR" altLang="tr-TR"/>
              <a:t>Third level</a:t>
            </a:r>
          </a:p>
          <a:p>
            <a:pPr lvl="3"/>
            <a:r>
              <a:rPr lang="tr-TR" altLang="tr-TR"/>
              <a:t>Fourth level</a:t>
            </a:r>
          </a:p>
          <a:p>
            <a:pPr lvl="4"/>
            <a:r>
              <a:rPr lang="tr-TR" altLang="tr-TR"/>
              <a:t>Fifth level</a:t>
            </a:r>
          </a:p>
        </p:txBody>
      </p:sp>
      <p:sp>
        <p:nvSpPr>
          <p:cNvPr id="39952" name="Rectangle 1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fontAlgn="base">
              <a:spcBef>
                <a:spcPct val="0"/>
              </a:spcBef>
              <a:spcAft>
                <a:spcPct val="0"/>
              </a:spcAft>
            </a:pPr>
            <a:endParaRPr lang="tr-TR" altLang="tr-TR">
              <a:solidFill>
                <a:srgbClr val="000000"/>
              </a:solidFill>
            </a:endParaRPr>
          </a:p>
        </p:txBody>
      </p:sp>
    </p:spTree>
    <p:extLst>
      <p:ext uri="{BB962C8B-B14F-4D97-AF65-F5344CB8AC3E}">
        <p14:creationId xmlns:p14="http://schemas.microsoft.com/office/powerpoint/2010/main" val="3347766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oleObject" Target="../embeddings/oleObject4.bin"/><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208213" y="1916113"/>
            <a:ext cx="8229600" cy="1371600"/>
          </a:xfrm>
        </p:spPr>
        <p:txBody>
          <a:bodyPr/>
          <a:lstStyle/>
          <a:p>
            <a:r>
              <a:rPr lang="tr-TR" altLang="tr-TR"/>
              <a:t>ARTIFICIAL PROPAGATION</a:t>
            </a:r>
          </a:p>
        </p:txBody>
      </p:sp>
      <p:pic>
        <p:nvPicPr>
          <p:cNvPr id="1065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2314" y="4724400"/>
            <a:ext cx="2871787"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314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981200" y="457200"/>
            <a:ext cx="8229600" cy="884238"/>
          </a:xfrm>
        </p:spPr>
        <p:txBody>
          <a:bodyPr/>
          <a:lstStyle/>
          <a:p>
            <a:r>
              <a:rPr lang="tr-TR" altLang="tr-TR" sz="2400" b="1"/>
              <a:t>EGG COLLECTION</a:t>
            </a:r>
          </a:p>
        </p:txBody>
      </p:sp>
      <p:sp>
        <p:nvSpPr>
          <p:cNvPr id="58371" name="Rectangle 3"/>
          <p:cNvSpPr>
            <a:spLocks noGrp="1" noChangeArrowheads="1"/>
          </p:cNvSpPr>
          <p:nvPr>
            <p:ph type="body" idx="1"/>
          </p:nvPr>
        </p:nvSpPr>
        <p:spPr>
          <a:xfrm>
            <a:off x="1992313" y="1341438"/>
            <a:ext cx="8229600" cy="3886200"/>
          </a:xfrm>
        </p:spPr>
        <p:txBody>
          <a:bodyPr/>
          <a:lstStyle/>
          <a:p>
            <a:pPr>
              <a:lnSpc>
                <a:spcPct val="80000"/>
              </a:lnSpc>
            </a:pPr>
            <a:r>
              <a:rPr lang="tr-TR" altLang="tr-TR" sz="2000"/>
              <a:t>Eggs are removed manually from females by applying pressure from the pelvic fins to the vent area or by air spawning, causing the fish less stress and producing cleaner, healthier eggs. </a:t>
            </a:r>
          </a:p>
          <a:p>
            <a:pPr lvl="1">
              <a:lnSpc>
                <a:spcPct val="80000"/>
              </a:lnSpc>
            </a:pPr>
            <a:r>
              <a:rPr lang="tr-TR" altLang="tr-TR" sz="1400"/>
              <a:t>Insertion of a hypodermic needle about 10 mm into the body cavity near the pelvic fins and air pressure (2 psi) expels the eggs. The air is removed from the body cavity by massaging the sides of the fish. </a:t>
            </a:r>
          </a:p>
          <a:p>
            <a:pPr>
              <a:lnSpc>
                <a:spcPct val="80000"/>
              </a:lnSpc>
            </a:pPr>
            <a:r>
              <a:rPr lang="tr-TR" altLang="tr-TR" sz="2000"/>
              <a:t>Up to 2000 eggs/kg body weight are collected in a dry pan and kept dry, improving fertilization.</a:t>
            </a:r>
          </a:p>
          <a:p>
            <a:pPr>
              <a:lnSpc>
                <a:spcPct val="80000"/>
              </a:lnSpc>
            </a:pPr>
            <a:r>
              <a:rPr lang="tr-TR" altLang="tr-TR" sz="2000"/>
              <a:t>Farmer should be attempting to always have a fresh set of 3-year-old females ready for stripping </a:t>
            </a:r>
            <a:r>
              <a:rPr lang="tr-TR" altLang="tr-TR" sz="2000" b="1"/>
              <a:t>annually.</a:t>
            </a:r>
          </a:p>
        </p:txBody>
      </p:sp>
      <p:pic>
        <p:nvPicPr>
          <p:cNvPr id="583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3860800"/>
            <a:ext cx="4411662"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6639" y="3860800"/>
            <a:ext cx="4427537"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34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tr-TR" altLang="tr-TR" sz="3200" b="1"/>
              <a:t>Egg collection from carp</a:t>
            </a:r>
          </a:p>
        </p:txBody>
      </p:sp>
      <p:sp>
        <p:nvSpPr>
          <p:cNvPr id="72707" name="Rectangle 3"/>
          <p:cNvSpPr>
            <a:spLocks noGrp="1" noChangeArrowheads="1"/>
          </p:cNvSpPr>
          <p:nvPr>
            <p:ph type="body" idx="1"/>
          </p:nvPr>
        </p:nvSpPr>
        <p:spPr>
          <a:xfrm>
            <a:off x="1981200" y="1484313"/>
            <a:ext cx="8686800" cy="3313112"/>
          </a:xfrm>
        </p:spPr>
        <p:txBody>
          <a:bodyPr/>
          <a:lstStyle/>
          <a:p>
            <a:r>
              <a:rPr lang="tr-TR" altLang="tr-TR" sz="2400"/>
              <a:t>Eggs were collected by hand stripping 10-12 h after a double injection of 2-4 mg/kg of CPE (or 1000-1500 IU/kg HCG). </a:t>
            </a:r>
          </a:p>
          <a:p>
            <a:r>
              <a:rPr lang="tr-TR" altLang="tr-TR" sz="2400"/>
              <a:t>For example, the first injection, 10% (0.4 mg/kg) CPE was given 10 h before the second (3.6 mg/kg</a:t>
            </a:r>
            <a:r>
              <a:rPr lang="tr-TR" altLang="tr-TR" sz="2800"/>
              <a:t>). </a:t>
            </a:r>
          </a:p>
        </p:txBody>
      </p:sp>
      <p:pic>
        <p:nvPicPr>
          <p:cNvPr id="727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5814" y="4025901"/>
            <a:ext cx="3887787"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5889" y="4025900"/>
            <a:ext cx="3887787"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31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tr-TR" altLang="tr-TR" sz="2000" b="1"/>
              <a:t>FERTILIZATION TECHNIQUES</a:t>
            </a:r>
          </a:p>
        </p:txBody>
      </p:sp>
      <p:sp>
        <p:nvSpPr>
          <p:cNvPr id="46083" name="Rectangle 3"/>
          <p:cNvSpPr>
            <a:spLocks noGrp="1" noChangeArrowheads="1"/>
          </p:cNvSpPr>
          <p:nvPr>
            <p:ph type="body" sz="half" idx="1"/>
          </p:nvPr>
        </p:nvSpPr>
        <p:spPr>
          <a:xfrm>
            <a:off x="1992313" y="1773239"/>
            <a:ext cx="8424862" cy="2376487"/>
          </a:xfrm>
        </p:spPr>
        <p:txBody>
          <a:bodyPr/>
          <a:lstStyle/>
          <a:p>
            <a:pPr>
              <a:lnSpc>
                <a:spcPct val="80000"/>
              </a:lnSpc>
            </a:pPr>
            <a:r>
              <a:rPr lang="tr-TR" altLang="tr-TR" sz="1800" b="1"/>
              <a:t>WET INSEMINATION:</a:t>
            </a:r>
            <a:r>
              <a:rPr lang="tr-TR" altLang="tr-TR" sz="1800"/>
              <a:t> Stripped eggs are emptied into a bowl which contains a quantity of water</a:t>
            </a:r>
          </a:p>
          <a:p>
            <a:pPr>
              <a:lnSpc>
                <a:spcPct val="80000"/>
              </a:lnSpc>
            </a:pPr>
            <a:endParaRPr lang="tr-TR" altLang="tr-TR" sz="1800" b="1"/>
          </a:p>
          <a:p>
            <a:pPr>
              <a:lnSpc>
                <a:spcPct val="80000"/>
              </a:lnSpc>
            </a:pPr>
            <a:r>
              <a:rPr lang="tr-TR" altLang="tr-TR" sz="1800" b="1"/>
              <a:t>DRY INSEMINATION:</a:t>
            </a:r>
            <a:r>
              <a:rPr lang="tr-TR" altLang="tr-TR" sz="1800"/>
              <a:t> The bowl contains no water in the dry method. Thus the eggs reside only in ovarian fluid after expulsion.</a:t>
            </a:r>
          </a:p>
          <a:p>
            <a:pPr>
              <a:lnSpc>
                <a:spcPct val="80000"/>
              </a:lnSpc>
            </a:pPr>
            <a:endParaRPr lang="tr-TR" altLang="tr-TR" sz="1800"/>
          </a:p>
          <a:p>
            <a:pPr lvl="1">
              <a:lnSpc>
                <a:spcPct val="80000"/>
              </a:lnSpc>
            </a:pPr>
            <a:r>
              <a:rPr lang="tr-TR" altLang="tr-TR" sz="1600"/>
              <a:t>There is some controversy as to whether egg stripping should be done dry or wet. </a:t>
            </a:r>
            <a:endParaRPr lang="tr-TR" altLang="tr-TR" sz="1600" b="1"/>
          </a:p>
          <a:p>
            <a:pPr lvl="1">
              <a:lnSpc>
                <a:spcPct val="80000"/>
              </a:lnSpc>
            </a:pPr>
            <a:r>
              <a:rPr lang="tr-TR" altLang="tr-TR" sz="1600"/>
              <a:t>It is generally believed that an expert stripper using the dry method can secure a higher degree of successful fertilization than by using the wet method.</a:t>
            </a:r>
          </a:p>
          <a:p>
            <a:pPr>
              <a:lnSpc>
                <a:spcPct val="80000"/>
              </a:lnSpc>
            </a:pPr>
            <a:endParaRPr lang="tr-TR" altLang="tr-TR" sz="1600"/>
          </a:p>
        </p:txBody>
      </p:sp>
      <p:pic>
        <p:nvPicPr>
          <p:cNvPr id="46085" name="Picture 5" descr="auto0"/>
          <p:cNvPicPr>
            <a:picLocks noGrp="1" noChangeAspect="1" noChangeArrowheads="1"/>
          </p:cNvPicPr>
          <p:nvPr>
            <p:ph sz="quarter" idx="3"/>
          </p:nvPr>
        </p:nvPicPr>
        <p:blipFill>
          <a:blip r:embed="rId2">
            <a:lum bright="-18000"/>
            <a:extLst>
              <a:ext uri="{28A0092B-C50C-407E-A947-70E740481C1C}">
                <a14:useLocalDpi xmlns:a14="http://schemas.microsoft.com/office/drawing/2010/main" val="0"/>
              </a:ext>
            </a:extLst>
          </a:blip>
          <a:srcRect/>
          <a:stretch>
            <a:fillRect/>
          </a:stretch>
        </p:blipFill>
        <p:spPr>
          <a:xfrm>
            <a:off x="2674939" y="4508501"/>
            <a:ext cx="3025775" cy="2009775"/>
          </a:xfrm>
          <a:noFill/>
          <a:ln/>
        </p:spPr>
      </p:pic>
      <p:pic>
        <p:nvPicPr>
          <p:cNvPr id="46086" name="Picture 6" descr="auto0"/>
          <p:cNvPicPr>
            <a:picLocks noChangeAspect="1" noChangeArrowheads="1"/>
          </p:cNvPicPr>
          <p:nvPr/>
        </p:nvPicPr>
        <p:blipFill>
          <a:blip r:embed="rId3">
            <a:lum bright="-12000"/>
            <a:extLst>
              <a:ext uri="{28A0092B-C50C-407E-A947-70E740481C1C}">
                <a14:useLocalDpi xmlns:a14="http://schemas.microsoft.com/office/drawing/2010/main" val="0"/>
              </a:ext>
            </a:extLst>
          </a:blip>
          <a:srcRect b="52307"/>
          <a:stretch>
            <a:fillRect/>
          </a:stretch>
        </p:blipFill>
        <p:spPr bwMode="auto">
          <a:xfrm>
            <a:off x="6600826" y="4508501"/>
            <a:ext cx="3071813"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43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81200" y="457201"/>
            <a:ext cx="8229600" cy="1027113"/>
          </a:xfrm>
        </p:spPr>
        <p:txBody>
          <a:bodyPr/>
          <a:lstStyle/>
          <a:p>
            <a:r>
              <a:rPr lang="tr-TR" altLang="tr-TR" sz="2400" b="1" dirty="0"/>
              <a:t>FERTILIZATION</a:t>
            </a:r>
            <a:br>
              <a:rPr lang="tr-TR" altLang="tr-TR" sz="2400" b="1" dirty="0"/>
            </a:br>
            <a:r>
              <a:rPr lang="tr-TR" altLang="tr-TR" sz="2400" b="1" dirty="0"/>
              <a:t>Trout</a:t>
            </a:r>
          </a:p>
        </p:txBody>
      </p:sp>
      <p:sp>
        <p:nvSpPr>
          <p:cNvPr id="59395" name="Rectangle 3"/>
          <p:cNvSpPr>
            <a:spLocks noGrp="1" noChangeArrowheads="1"/>
          </p:cNvSpPr>
          <p:nvPr>
            <p:ph type="body" idx="1"/>
          </p:nvPr>
        </p:nvSpPr>
        <p:spPr>
          <a:xfrm>
            <a:off x="1981200" y="1557338"/>
            <a:ext cx="8229600" cy="5300662"/>
          </a:xfrm>
        </p:spPr>
        <p:txBody>
          <a:bodyPr/>
          <a:lstStyle/>
          <a:p>
            <a:pPr>
              <a:lnSpc>
                <a:spcPct val="80000"/>
              </a:lnSpc>
            </a:pPr>
            <a:r>
              <a:rPr lang="tr-TR" altLang="tr-TR" sz="2000" dirty="0" err="1"/>
              <a:t>Milt</a:t>
            </a:r>
            <a:r>
              <a:rPr lang="tr-TR" altLang="tr-TR" sz="2000" dirty="0"/>
              <a:t> </a:t>
            </a:r>
            <a:r>
              <a:rPr lang="tr-TR" altLang="tr-TR" sz="2000" dirty="0" err="1"/>
              <a:t>from</a:t>
            </a:r>
            <a:r>
              <a:rPr lang="tr-TR" altLang="tr-TR" sz="2000" dirty="0"/>
              <a:t> </a:t>
            </a:r>
            <a:r>
              <a:rPr lang="tr-TR" altLang="tr-TR" sz="2000" dirty="0" err="1"/>
              <a:t>more</a:t>
            </a:r>
            <a:r>
              <a:rPr lang="tr-TR" altLang="tr-TR" sz="2000" dirty="0"/>
              <a:t> </a:t>
            </a:r>
            <a:r>
              <a:rPr lang="tr-TR" altLang="tr-TR" sz="2000" dirty="0" err="1"/>
              <a:t>than</a:t>
            </a:r>
            <a:r>
              <a:rPr lang="tr-TR" altLang="tr-TR" sz="2000" dirty="0"/>
              <a:t> </a:t>
            </a:r>
            <a:r>
              <a:rPr lang="tr-TR" altLang="tr-TR" sz="2000" dirty="0" err="1"/>
              <a:t>one</a:t>
            </a:r>
            <a:r>
              <a:rPr lang="tr-TR" altLang="tr-TR" sz="2000" dirty="0"/>
              <a:t> </a:t>
            </a:r>
            <a:r>
              <a:rPr lang="tr-TR" altLang="tr-TR" sz="2000" dirty="0" err="1"/>
              <a:t>male</a:t>
            </a:r>
            <a:r>
              <a:rPr lang="tr-TR" altLang="tr-TR" sz="2000" dirty="0"/>
              <a:t> is </a:t>
            </a:r>
            <a:r>
              <a:rPr lang="tr-TR" altLang="tr-TR" sz="2000" dirty="0" err="1"/>
              <a:t>mixed</a:t>
            </a:r>
            <a:r>
              <a:rPr lang="tr-TR" altLang="tr-TR" sz="2000" dirty="0"/>
              <a:t> </a:t>
            </a:r>
            <a:r>
              <a:rPr lang="tr-TR" altLang="tr-TR" sz="2000" dirty="0" err="1"/>
              <a:t>with</a:t>
            </a:r>
            <a:r>
              <a:rPr lang="tr-TR" altLang="tr-TR" sz="2000" dirty="0"/>
              <a:t> </a:t>
            </a:r>
            <a:r>
              <a:rPr lang="tr-TR" altLang="tr-TR" sz="2000" dirty="0" err="1"/>
              <a:t>the</a:t>
            </a:r>
            <a:r>
              <a:rPr lang="tr-TR" altLang="tr-TR" sz="2000" dirty="0"/>
              <a:t> </a:t>
            </a:r>
            <a:r>
              <a:rPr lang="tr-TR" altLang="tr-TR" sz="2000" dirty="0" err="1"/>
              <a:t>eggs</a:t>
            </a:r>
            <a:r>
              <a:rPr lang="tr-TR" altLang="tr-TR" sz="2000" dirty="0"/>
              <a:t>. </a:t>
            </a:r>
            <a:r>
              <a:rPr lang="tr-TR" altLang="tr-TR" sz="1600" dirty="0" err="1"/>
              <a:t>It</a:t>
            </a:r>
            <a:r>
              <a:rPr lang="tr-TR" altLang="tr-TR" sz="1600" dirty="0"/>
              <a:t> is </a:t>
            </a:r>
            <a:r>
              <a:rPr lang="tr-TR" altLang="tr-TR" sz="1600" dirty="0" err="1"/>
              <a:t>recommended</a:t>
            </a:r>
            <a:r>
              <a:rPr lang="tr-TR" altLang="tr-TR" sz="1600" dirty="0"/>
              <a:t> </a:t>
            </a:r>
            <a:r>
              <a:rPr lang="tr-TR" altLang="tr-TR" sz="1600" dirty="0" err="1"/>
              <a:t>that</a:t>
            </a:r>
            <a:r>
              <a:rPr lang="tr-TR" altLang="tr-TR" sz="1600" dirty="0"/>
              <a:t> </a:t>
            </a:r>
            <a:r>
              <a:rPr lang="tr-TR" altLang="tr-TR" sz="1600" dirty="0" err="1"/>
              <a:t>milt</a:t>
            </a:r>
            <a:r>
              <a:rPr lang="tr-TR" altLang="tr-TR" sz="1600" dirty="0"/>
              <a:t> </a:t>
            </a:r>
            <a:r>
              <a:rPr lang="tr-TR" altLang="tr-TR" sz="1600" dirty="0" err="1"/>
              <a:t>from</a:t>
            </a:r>
            <a:r>
              <a:rPr lang="tr-TR" altLang="tr-TR" sz="1600" dirty="0"/>
              <a:t> </a:t>
            </a:r>
            <a:r>
              <a:rPr lang="tr-TR" altLang="tr-TR" sz="1600" dirty="0" err="1"/>
              <a:t>three</a:t>
            </a:r>
            <a:r>
              <a:rPr lang="tr-TR" altLang="tr-TR" sz="1600" dirty="0"/>
              <a:t> </a:t>
            </a:r>
            <a:r>
              <a:rPr lang="tr-TR" altLang="tr-TR" sz="1600" dirty="0" err="1"/>
              <a:t>or</a:t>
            </a:r>
            <a:r>
              <a:rPr lang="tr-TR" altLang="tr-TR" sz="1600" dirty="0"/>
              <a:t> </a:t>
            </a:r>
            <a:r>
              <a:rPr lang="tr-TR" altLang="tr-TR" sz="1600" dirty="0" err="1"/>
              <a:t>four</a:t>
            </a:r>
            <a:r>
              <a:rPr lang="tr-TR" altLang="tr-TR" sz="1600" dirty="0"/>
              <a:t> </a:t>
            </a:r>
            <a:r>
              <a:rPr lang="tr-TR" altLang="tr-TR" sz="1600" dirty="0" err="1"/>
              <a:t>males</a:t>
            </a:r>
            <a:r>
              <a:rPr lang="tr-TR" altLang="tr-TR" sz="1600" dirty="0"/>
              <a:t> is </a:t>
            </a:r>
            <a:r>
              <a:rPr lang="tr-TR" altLang="tr-TR" sz="1600" dirty="0" err="1"/>
              <a:t>mixed</a:t>
            </a:r>
            <a:r>
              <a:rPr lang="tr-TR" altLang="tr-TR" sz="1600" dirty="0"/>
              <a:t> </a:t>
            </a:r>
            <a:r>
              <a:rPr lang="tr-TR" altLang="tr-TR" sz="1600" dirty="0" err="1"/>
              <a:t>prior</a:t>
            </a:r>
            <a:r>
              <a:rPr lang="tr-TR" altLang="tr-TR" sz="1600" dirty="0"/>
              <a:t> </a:t>
            </a:r>
            <a:r>
              <a:rPr lang="tr-TR" altLang="tr-TR" sz="1600" dirty="0" err="1"/>
              <a:t>to</a:t>
            </a:r>
            <a:r>
              <a:rPr lang="tr-TR" altLang="tr-TR" sz="1600" dirty="0"/>
              <a:t> </a:t>
            </a:r>
            <a:r>
              <a:rPr lang="tr-TR" altLang="tr-TR" sz="1600" dirty="0" err="1"/>
              <a:t>fertilization</a:t>
            </a:r>
            <a:r>
              <a:rPr lang="tr-TR" altLang="tr-TR" sz="1600" dirty="0"/>
              <a:t> </a:t>
            </a:r>
            <a:r>
              <a:rPr lang="tr-TR" altLang="tr-TR" sz="1600" b="1" dirty="0" err="1"/>
              <a:t>to</a:t>
            </a:r>
            <a:r>
              <a:rPr lang="tr-TR" altLang="tr-TR" sz="1600" b="1" dirty="0"/>
              <a:t> </a:t>
            </a:r>
            <a:r>
              <a:rPr lang="tr-TR" altLang="tr-TR" sz="1600" b="1" dirty="0" err="1"/>
              <a:t>reduce</a:t>
            </a:r>
            <a:r>
              <a:rPr lang="tr-TR" altLang="tr-TR" sz="1600" b="1" dirty="0"/>
              <a:t> </a:t>
            </a:r>
            <a:r>
              <a:rPr lang="tr-TR" altLang="tr-TR" sz="1600" b="1" dirty="0" err="1"/>
              <a:t>inbreeding</a:t>
            </a:r>
            <a:r>
              <a:rPr lang="tr-TR" altLang="tr-TR" sz="1600" dirty="0"/>
              <a:t>. </a:t>
            </a:r>
          </a:p>
          <a:p>
            <a:pPr>
              <a:lnSpc>
                <a:spcPct val="80000"/>
              </a:lnSpc>
            </a:pPr>
            <a:endParaRPr lang="tr-TR" altLang="tr-TR" sz="1600" dirty="0"/>
          </a:p>
          <a:p>
            <a:pPr>
              <a:lnSpc>
                <a:spcPct val="80000"/>
              </a:lnSpc>
            </a:pPr>
            <a:r>
              <a:rPr lang="tr-TR" altLang="tr-TR" sz="2000" dirty="0" err="1"/>
              <a:t>Water</a:t>
            </a:r>
            <a:r>
              <a:rPr lang="tr-TR" altLang="tr-TR" sz="2000" dirty="0"/>
              <a:t> </a:t>
            </a:r>
            <a:r>
              <a:rPr lang="tr-TR" altLang="tr-TR" sz="2000" dirty="0" err="1"/>
              <a:t>or</a:t>
            </a:r>
            <a:r>
              <a:rPr lang="tr-TR" altLang="tr-TR" sz="2000" dirty="0"/>
              <a:t> </a:t>
            </a:r>
            <a:r>
              <a:rPr lang="tr-TR" altLang="tr-TR" sz="2000" dirty="0" err="1"/>
              <a:t>activating</a:t>
            </a:r>
            <a:r>
              <a:rPr lang="tr-TR" altLang="tr-TR" sz="2000" dirty="0"/>
              <a:t> </a:t>
            </a:r>
            <a:r>
              <a:rPr lang="tr-TR" altLang="tr-TR" sz="2000" dirty="0" err="1"/>
              <a:t>solution</a:t>
            </a:r>
            <a:r>
              <a:rPr lang="tr-TR" altLang="tr-TR" sz="2000" dirty="0"/>
              <a:t> is </a:t>
            </a:r>
            <a:r>
              <a:rPr lang="tr-TR" altLang="tr-TR" sz="2000" dirty="0" err="1"/>
              <a:t>added</a:t>
            </a:r>
            <a:r>
              <a:rPr lang="tr-TR" altLang="tr-TR" sz="2000" dirty="0"/>
              <a:t> </a:t>
            </a:r>
            <a:r>
              <a:rPr lang="tr-TR" altLang="tr-TR" sz="2000" dirty="0" err="1"/>
              <a:t>to</a:t>
            </a:r>
            <a:r>
              <a:rPr lang="tr-TR" altLang="tr-TR" sz="2000" dirty="0"/>
              <a:t> </a:t>
            </a:r>
            <a:r>
              <a:rPr lang="tr-TR" altLang="tr-TR" sz="2000" dirty="0" err="1"/>
              <a:t>activate</a:t>
            </a:r>
            <a:r>
              <a:rPr lang="tr-TR" altLang="tr-TR" sz="2000" dirty="0"/>
              <a:t> </a:t>
            </a:r>
            <a:r>
              <a:rPr lang="tr-TR" altLang="tr-TR" sz="2000" dirty="0" err="1"/>
              <a:t>the</a:t>
            </a:r>
            <a:r>
              <a:rPr lang="tr-TR" altLang="tr-TR" sz="2000" dirty="0"/>
              <a:t> sperm </a:t>
            </a:r>
          </a:p>
          <a:p>
            <a:pPr>
              <a:lnSpc>
                <a:spcPct val="80000"/>
              </a:lnSpc>
            </a:pPr>
            <a:endParaRPr lang="tr-TR" altLang="tr-TR" sz="2000" dirty="0"/>
          </a:p>
          <a:p>
            <a:pPr>
              <a:lnSpc>
                <a:spcPct val="80000"/>
              </a:lnSpc>
            </a:pPr>
            <a:r>
              <a:rPr lang="tr-TR" altLang="tr-TR" sz="2000" dirty="0" err="1"/>
              <a:t>Insemination</a:t>
            </a:r>
            <a:r>
              <a:rPr lang="tr-TR" altLang="tr-TR" sz="2000" dirty="0"/>
              <a:t> </a:t>
            </a:r>
            <a:r>
              <a:rPr lang="tr-TR" altLang="tr-TR" sz="2000" dirty="0" err="1"/>
              <a:t>dose</a:t>
            </a:r>
            <a:r>
              <a:rPr lang="tr-TR" altLang="tr-TR" sz="2000" dirty="0"/>
              <a:t> </a:t>
            </a:r>
            <a:r>
              <a:rPr lang="tr-TR" altLang="tr-TR" sz="2000" dirty="0" err="1"/>
              <a:t>should</a:t>
            </a:r>
            <a:r>
              <a:rPr lang="tr-TR" altLang="tr-TR" sz="2000" dirty="0"/>
              <a:t> be 100.000-1.000.000 </a:t>
            </a:r>
            <a:r>
              <a:rPr lang="tr-TR" altLang="tr-TR" sz="2000" dirty="0" err="1"/>
              <a:t>sp</a:t>
            </a:r>
            <a:r>
              <a:rPr lang="tr-TR" altLang="tr-TR" sz="2000" dirty="0"/>
              <a:t> </a:t>
            </a:r>
            <a:r>
              <a:rPr lang="tr-TR" altLang="tr-TR" sz="2000" dirty="0" err="1"/>
              <a:t>per</a:t>
            </a:r>
            <a:r>
              <a:rPr lang="tr-TR" altLang="tr-TR" sz="2000" dirty="0"/>
              <a:t> </a:t>
            </a:r>
            <a:r>
              <a:rPr lang="tr-TR" altLang="tr-TR" sz="2000" dirty="0" err="1"/>
              <a:t>egg</a:t>
            </a:r>
            <a:endParaRPr lang="tr-TR" altLang="tr-TR" sz="2000" dirty="0"/>
          </a:p>
          <a:p>
            <a:pPr>
              <a:lnSpc>
                <a:spcPct val="80000"/>
              </a:lnSpc>
            </a:pPr>
            <a:endParaRPr lang="tr-TR" altLang="tr-TR" sz="2000" dirty="0"/>
          </a:p>
          <a:p>
            <a:pPr>
              <a:lnSpc>
                <a:spcPct val="80000"/>
              </a:lnSpc>
            </a:pPr>
            <a:r>
              <a:rPr lang="tr-TR" altLang="tr-TR" sz="2000" dirty="0" err="1"/>
              <a:t>After</a:t>
            </a:r>
            <a:r>
              <a:rPr lang="tr-TR" altLang="tr-TR" sz="2000" dirty="0"/>
              <a:t> </a:t>
            </a:r>
            <a:r>
              <a:rPr lang="tr-TR" altLang="tr-TR" sz="2000" dirty="0" err="1"/>
              <a:t>fertilization</a:t>
            </a:r>
            <a:r>
              <a:rPr lang="tr-TR" altLang="tr-TR" sz="2000" dirty="0"/>
              <a:t>, </a:t>
            </a:r>
            <a:r>
              <a:rPr lang="tr-TR" altLang="tr-TR" sz="2000" dirty="0" err="1"/>
              <a:t>the</a:t>
            </a:r>
            <a:r>
              <a:rPr lang="tr-TR" altLang="tr-TR" sz="2000" dirty="0"/>
              <a:t> </a:t>
            </a:r>
            <a:r>
              <a:rPr lang="tr-TR" altLang="tr-TR" sz="2000" dirty="0" err="1"/>
              <a:t>eggs</a:t>
            </a:r>
            <a:r>
              <a:rPr lang="tr-TR" altLang="tr-TR" sz="2000" dirty="0"/>
              <a:t> </a:t>
            </a:r>
            <a:r>
              <a:rPr lang="tr-TR" altLang="tr-TR" sz="2000" dirty="0" err="1"/>
              <a:t>should</a:t>
            </a:r>
            <a:r>
              <a:rPr lang="tr-TR" altLang="tr-TR" sz="2000" dirty="0"/>
              <a:t> not be </a:t>
            </a:r>
            <a:r>
              <a:rPr lang="tr-TR" altLang="tr-TR" sz="2000" dirty="0" err="1"/>
              <a:t>handled</a:t>
            </a:r>
            <a:r>
              <a:rPr lang="tr-TR" altLang="tr-TR" sz="2000" dirty="0"/>
              <a:t> </a:t>
            </a:r>
            <a:r>
              <a:rPr lang="tr-TR" altLang="tr-TR" sz="2000" dirty="0" err="1"/>
              <a:t>for</a:t>
            </a:r>
            <a:r>
              <a:rPr lang="tr-TR" altLang="tr-TR" sz="2000" dirty="0"/>
              <a:t> </a:t>
            </a:r>
            <a:r>
              <a:rPr lang="tr-TR" altLang="tr-TR" sz="2000" dirty="0" err="1"/>
              <a:t>about</a:t>
            </a:r>
            <a:r>
              <a:rPr lang="tr-TR" altLang="tr-TR" sz="2000" dirty="0"/>
              <a:t> 20 </a:t>
            </a:r>
            <a:r>
              <a:rPr lang="tr-TR" altLang="tr-TR" sz="2000" dirty="0" err="1"/>
              <a:t>minutes</a:t>
            </a:r>
            <a:r>
              <a:rPr lang="tr-TR" altLang="tr-TR" sz="2000" dirty="0"/>
              <a:t>. </a:t>
            </a:r>
          </a:p>
          <a:p>
            <a:pPr>
              <a:lnSpc>
                <a:spcPct val="80000"/>
              </a:lnSpc>
            </a:pPr>
            <a:endParaRPr lang="tr-TR" altLang="tr-TR" sz="2000" dirty="0"/>
          </a:p>
          <a:p>
            <a:pPr>
              <a:lnSpc>
                <a:spcPct val="80000"/>
              </a:lnSpc>
            </a:pPr>
            <a:r>
              <a:rPr lang="tr-TR" altLang="tr-TR" sz="2000" dirty="0" err="1"/>
              <a:t>Fertilised</a:t>
            </a:r>
            <a:r>
              <a:rPr lang="tr-TR" altLang="tr-TR" sz="2000" dirty="0"/>
              <a:t> </a:t>
            </a:r>
            <a:r>
              <a:rPr lang="tr-TR" altLang="tr-TR" sz="2000" dirty="0" err="1"/>
              <a:t>eggs</a:t>
            </a:r>
            <a:r>
              <a:rPr lang="tr-TR" altLang="tr-TR" sz="2000" dirty="0"/>
              <a:t> can be </a:t>
            </a:r>
            <a:r>
              <a:rPr lang="tr-TR" altLang="tr-TR" sz="2000" dirty="0" err="1"/>
              <a:t>transported</a:t>
            </a:r>
            <a:r>
              <a:rPr lang="tr-TR" altLang="tr-TR" sz="2000" dirty="0"/>
              <a:t> </a:t>
            </a:r>
            <a:r>
              <a:rPr lang="tr-TR" altLang="tr-TR" sz="2000" dirty="0" err="1"/>
              <a:t>after</a:t>
            </a:r>
            <a:r>
              <a:rPr lang="tr-TR" altLang="tr-TR" sz="2000" dirty="0"/>
              <a:t> 20 </a:t>
            </a:r>
            <a:r>
              <a:rPr lang="tr-TR" altLang="tr-TR" sz="2000" dirty="0" err="1"/>
              <a:t>minutes</a:t>
            </a:r>
            <a:r>
              <a:rPr lang="tr-TR" altLang="tr-TR" sz="2000" dirty="0"/>
              <a:t>, </a:t>
            </a:r>
            <a:r>
              <a:rPr lang="tr-TR" altLang="tr-TR" sz="2000" dirty="0" err="1"/>
              <a:t>and</a:t>
            </a:r>
            <a:r>
              <a:rPr lang="tr-TR" altLang="tr-TR" sz="2000" dirty="0"/>
              <a:t> </a:t>
            </a:r>
            <a:r>
              <a:rPr lang="tr-TR" altLang="tr-TR" sz="2000" dirty="0" err="1"/>
              <a:t>up</a:t>
            </a:r>
            <a:r>
              <a:rPr lang="tr-TR" altLang="tr-TR" sz="2000" dirty="0"/>
              <a:t> </a:t>
            </a:r>
            <a:r>
              <a:rPr lang="tr-TR" altLang="tr-TR" sz="2000" dirty="0" err="1"/>
              <a:t>to</a:t>
            </a:r>
            <a:r>
              <a:rPr lang="tr-TR" altLang="tr-TR" sz="2000" dirty="0"/>
              <a:t> 48 </a:t>
            </a:r>
            <a:r>
              <a:rPr lang="tr-TR" altLang="tr-TR" sz="2000" dirty="0" err="1"/>
              <a:t>hours</a:t>
            </a:r>
            <a:r>
              <a:rPr lang="tr-TR" altLang="tr-TR" sz="2000" dirty="0"/>
              <a:t> </a:t>
            </a:r>
            <a:r>
              <a:rPr lang="tr-TR" altLang="tr-TR" sz="2000" dirty="0" err="1"/>
              <a:t>after</a:t>
            </a:r>
            <a:r>
              <a:rPr lang="tr-TR" altLang="tr-TR" sz="2000" dirty="0"/>
              <a:t> </a:t>
            </a:r>
            <a:r>
              <a:rPr lang="tr-TR" altLang="tr-TR" sz="2000" dirty="0" err="1"/>
              <a:t>fertilization</a:t>
            </a:r>
            <a:r>
              <a:rPr lang="tr-TR" altLang="tr-TR" sz="2000" dirty="0"/>
              <a:t>, but </a:t>
            </a:r>
            <a:r>
              <a:rPr lang="tr-TR" altLang="tr-TR" sz="2000" dirty="0" err="1"/>
              <a:t>then</a:t>
            </a:r>
            <a:r>
              <a:rPr lang="tr-TR" altLang="tr-TR" sz="2000" dirty="0"/>
              <a:t> not </a:t>
            </a:r>
            <a:r>
              <a:rPr lang="tr-TR" altLang="tr-TR" sz="2000" dirty="0" err="1"/>
              <a:t>until</a:t>
            </a:r>
            <a:r>
              <a:rPr lang="tr-TR" altLang="tr-TR" sz="2000" dirty="0"/>
              <a:t> </a:t>
            </a:r>
            <a:r>
              <a:rPr lang="tr-TR" altLang="tr-TR" sz="2000" dirty="0" err="1"/>
              <a:t>the</a:t>
            </a:r>
            <a:r>
              <a:rPr lang="tr-TR" altLang="tr-TR" sz="2000" dirty="0"/>
              <a:t> </a:t>
            </a:r>
            <a:r>
              <a:rPr lang="tr-TR" altLang="tr-TR" sz="2000" dirty="0" err="1"/>
              <a:t>eyed</a:t>
            </a:r>
            <a:r>
              <a:rPr lang="tr-TR" altLang="tr-TR" sz="2000" dirty="0"/>
              <a:t> </a:t>
            </a:r>
            <a:r>
              <a:rPr lang="tr-TR" altLang="tr-TR" sz="2000" dirty="0" err="1"/>
              <a:t>stage</a:t>
            </a:r>
            <a:r>
              <a:rPr lang="tr-TR" altLang="tr-TR" sz="2000" dirty="0"/>
              <a:t>. </a:t>
            </a:r>
          </a:p>
          <a:p>
            <a:pPr>
              <a:lnSpc>
                <a:spcPct val="80000"/>
              </a:lnSpc>
            </a:pPr>
            <a:endParaRPr lang="tr-TR" altLang="tr-TR" sz="2000" dirty="0"/>
          </a:p>
          <a:p>
            <a:pPr>
              <a:lnSpc>
                <a:spcPct val="80000"/>
              </a:lnSpc>
            </a:pPr>
            <a:r>
              <a:rPr lang="tr-TR" altLang="tr-TR" sz="2000" dirty="0"/>
              <a:t>Direct </a:t>
            </a:r>
            <a:r>
              <a:rPr lang="tr-TR" altLang="tr-TR" sz="2000" dirty="0" err="1"/>
              <a:t>exposure</a:t>
            </a:r>
            <a:r>
              <a:rPr lang="tr-TR" altLang="tr-TR" sz="2000" dirty="0"/>
              <a:t> </a:t>
            </a:r>
            <a:r>
              <a:rPr lang="tr-TR" altLang="tr-TR" sz="2000" dirty="0" err="1"/>
              <a:t>to</a:t>
            </a:r>
            <a:r>
              <a:rPr lang="tr-TR" altLang="tr-TR" sz="2000" dirty="0"/>
              <a:t> </a:t>
            </a:r>
            <a:r>
              <a:rPr lang="tr-TR" altLang="tr-TR" sz="2000" dirty="0" err="1"/>
              <a:t>light</a:t>
            </a:r>
            <a:r>
              <a:rPr lang="tr-TR" altLang="tr-TR" sz="2000" dirty="0"/>
              <a:t> </a:t>
            </a:r>
            <a:r>
              <a:rPr lang="tr-TR" altLang="tr-TR" sz="2000" dirty="0" err="1"/>
              <a:t>should</a:t>
            </a:r>
            <a:r>
              <a:rPr lang="tr-TR" altLang="tr-TR" sz="2000" dirty="0"/>
              <a:t> be </a:t>
            </a:r>
            <a:r>
              <a:rPr lang="tr-TR" altLang="tr-TR" sz="2000" dirty="0" err="1"/>
              <a:t>avoided</a:t>
            </a:r>
            <a:r>
              <a:rPr lang="tr-TR" altLang="tr-TR" sz="2000" dirty="0"/>
              <a:t> </a:t>
            </a:r>
            <a:r>
              <a:rPr lang="tr-TR" altLang="tr-TR" sz="2000" dirty="0" err="1"/>
              <a:t>during</a:t>
            </a:r>
            <a:r>
              <a:rPr lang="tr-TR" altLang="tr-TR" sz="2000" dirty="0"/>
              <a:t> </a:t>
            </a:r>
            <a:r>
              <a:rPr lang="tr-TR" altLang="tr-TR" sz="2000" dirty="0" err="1"/>
              <a:t>all</a:t>
            </a:r>
            <a:r>
              <a:rPr lang="tr-TR" altLang="tr-TR" sz="2000" dirty="0"/>
              <a:t> </a:t>
            </a:r>
            <a:r>
              <a:rPr lang="tr-TR" altLang="tr-TR" sz="2000" dirty="0" err="1"/>
              <a:t>development</a:t>
            </a:r>
            <a:r>
              <a:rPr lang="tr-TR" altLang="tr-TR" sz="2000" dirty="0"/>
              <a:t> </a:t>
            </a:r>
            <a:r>
              <a:rPr lang="tr-TR" altLang="tr-TR" sz="2000" dirty="0" err="1"/>
              <a:t>stages</a:t>
            </a:r>
            <a:r>
              <a:rPr lang="tr-TR" altLang="tr-TR" sz="2000" dirty="0"/>
              <a:t>, as it </a:t>
            </a:r>
            <a:r>
              <a:rPr lang="tr-TR" altLang="tr-TR" sz="2000" dirty="0" err="1"/>
              <a:t>will</a:t>
            </a:r>
            <a:r>
              <a:rPr lang="tr-TR" altLang="tr-TR" sz="2000" dirty="0"/>
              <a:t> </a:t>
            </a:r>
            <a:r>
              <a:rPr lang="tr-TR" altLang="tr-TR" sz="2000" dirty="0" err="1"/>
              <a:t>kill</a:t>
            </a:r>
            <a:r>
              <a:rPr lang="tr-TR" altLang="tr-TR" sz="2000" dirty="0"/>
              <a:t> </a:t>
            </a:r>
            <a:r>
              <a:rPr lang="tr-TR" altLang="tr-TR" sz="2000" dirty="0" err="1"/>
              <a:t>embryos</a:t>
            </a:r>
            <a:r>
              <a:rPr lang="tr-TR" altLang="tr-TR" sz="2000" dirty="0"/>
              <a:t>.</a:t>
            </a:r>
            <a:br>
              <a:rPr lang="tr-TR" altLang="tr-TR" sz="2000" dirty="0"/>
            </a:br>
            <a:br>
              <a:rPr lang="tr-TR" altLang="tr-TR" sz="2000" dirty="0"/>
            </a:br>
            <a:endParaRPr lang="tr-TR" altLang="tr-TR" sz="2000" dirty="0"/>
          </a:p>
        </p:txBody>
      </p:sp>
    </p:spTree>
    <p:extLst>
      <p:ext uri="{BB962C8B-B14F-4D97-AF65-F5344CB8AC3E}">
        <p14:creationId xmlns:p14="http://schemas.microsoft.com/office/powerpoint/2010/main" val="77587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tr-TR" altLang="tr-TR" sz="2400" b="1"/>
              <a:t>FERTILIZATION</a:t>
            </a:r>
            <a:br>
              <a:rPr lang="tr-TR" altLang="tr-TR" sz="2400" b="1"/>
            </a:br>
            <a:r>
              <a:rPr lang="tr-TR" altLang="tr-TR" sz="2400" b="1"/>
              <a:t>Carp</a:t>
            </a:r>
          </a:p>
        </p:txBody>
      </p:sp>
      <p:sp>
        <p:nvSpPr>
          <p:cNvPr id="74755" name="Rectangle 3"/>
          <p:cNvSpPr>
            <a:spLocks noGrp="1" noChangeArrowheads="1"/>
          </p:cNvSpPr>
          <p:nvPr>
            <p:ph type="body" idx="1"/>
          </p:nvPr>
        </p:nvSpPr>
        <p:spPr>
          <a:xfrm>
            <a:off x="1919289" y="1773239"/>
            <a:ext cx="8569325" cy="4535487"/>
          </a:xfrm>
        </p:spPr>
        <p:txBody>
          <a:bodyPr/>
          <a:lstStyle/>
          <a:p>
            <a:r>
              <a:rPr lang="tr-TR" altLang="tr-TR" sz="2000"/>
              <a:t>The sperm-egg ratio should be about 250,000 sp/egg. Semen added over the eggs and gently mixed before activation with 20 ml of fertilization solution</a:t>
            </a:r>
            <a:r>
              <a:rPr lang="tr-TR" altLang="tr-TR" sz="2400"/>
              <a:t> </a:t>
            </a:r>
            <a:r>
              <a:rPr lang="tr-TR" altLang="tr-TR" sz="1400"/>
              <a:t>(3 g of urea, 4 g of NaCl in 1 l of water).</a:t>
            </a:r>
            <a:r>
              <a:rPr lang="tr-TR" altLang="tr-TR" sz="2400"/>
              <a:t> </a:t>
            </a:r>
          </a:p>
          <a:p>
            <a:endParaRPr lang="tr-TR" altLang="tr-TR" sz="2000"/>
          </a:p>
          <a:p>
            <a:r>
              <a:rPr lang="tr-TR" altLang="tr-TR" sz="2000"/>
              <a:t>After fertilization the eggs should be stirred for 1 h</a:t>
            </a:r>
            <a:r>
              <a:rPr lang="tr-TR" altLang="tr-TR" sz="2400"/>
              <a:t> </a:t>
            </a:r>
          </a:p>
          <a:p>
            <a:endParaRPr lang="tr-TR" altLang="tr-TR" sz="2000"/>
          </a:p>
          <a:p>
            <a:r>
              <a:rPr lang="tr-TR" altLang="tr-TR" sz="2000"/>
              <a:t>at the end of the stirring they are treated with tannic acid (0.5 g/l) for </a:t>
            </a:r>
          </a:p>
          <a:p>
            <a:pPr>
              <a:buFont typeface="Wingdings" panose="05000000000000000000" pitchFamily="2" charset="2"/>
              <a:buNone/>
            </a:pPr>
            <a:r>
              <a:rPr lang="tr-TR" altLang="tr-TR" sz="2000"/>
              <a:t>	30 s to remove the stickiness of eggs. </a:t>
            </a:r>
          </a:p>
          <a:p>
            <a:endParaRPr lang="tr-TR" altLang="tr-TR" sz="2000"/>
          </a:p>
          <a:p>
            <a:r>
              <a:rPr lang="tr-TR" altLang="tr-TR" sz="2000"/>
              <a:t>Then the eggs are rinsed with hatchery water and placed into incubation trays. </a:t>
            </a:r>
          </a:p>
        </p:txBody>
      </p:sp>
    </p:spTree>
    <p:extLst>
      <p:ext uri="{BB962C8B-B14F-4D97-AF65-F5344CB8AC3E}">
        <p14:creationId xmlns:p14="http://schemas.microsoft.com/office/powerpoint/2010/main" val="66546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a:extLst>
              <a:ext uri="{FF2B5EF4-FFF2-40B4-BE49-F238E27FC236}">
                <a16:creationId xmlns:a16="http://schemas.microsoft.com/office/drawing/2014/main" id="{4EFEB81E-9477-46A7-9BBD-4CDF6A275D04}"/>
              </a:ext>
            </a:extLst>
          </p:cNvPr>
          <p:cNvSpPr>
            <a:spLocks noGrp="1" noChangeArrowheads="1"/>
          </p:cNvSpPr>
          <p:nvPr>
            <p:ph type="title" idx="4294967295"/>
          </p:nvPr>
        </p:nvSpPr>
        <p:spPr/>
        <p:txBody>
          <a:bodyPr/>
          <a:lstStyle/>
          <a:p>
            <a:pPr eaLnBrk="1" hangingPunct="1"/>
            <a:r>
              <a:rPr lang="tr-TR" altLang="tr-TR">
                <a:solidFill>
                  <a:schemeClr val="accent2"/>
                </a:solidFill>
              </a:rPr>
              <a:t>Artificial Insemination</a:t>
            </a:r>
          </a:p>
        </p:txBody>
      </p:sp>
      <p:sp>
        <p:nvSpPr>
          <p:cNvPr id="63491" name="2 İçerik Yer Tutucusu">
            <a:extLst>
              <a:ext uri="{FF2B5EF4-FFF2-40B4-BE49-F238E27FC236}">
                <a16:creationId xmlns:a16="http://schemas.microsoft.com/office/drawing/2014/main" id="{75C20A3C-B3E3-4157-B0EF-A22F7F52A3DD}"/>
              </a:ext>
            </a:extLst>
          </p:cNvPr>
          <p:cNvSpPr>
            <a:spLocks noGrp="1" noChangeArrowheads="1"/>
          </p:cNvSpPr>
          <p:nvPr>
            <p:ph idx="4294967295"/>
          </p:nvPr>
        </p:nvSpPr>
        <p:spPr/>
        <p:txBody>
          <a:bodyPr/>
          <a:lstStyle/>
          <a:p>
            <a:pPr eaLnBrk="1" hangingPunct="1">
              <a:lnSpc>
                <a:spcPct val="90000"/>
              </a:lnSpc>
            </a:pPr>
            <a:r>
              <a:rPr lang="tr-TR" altLang="tr-TR"/>
              <a:t>Sea Bass semen, with an average spermatozoon density of 50 × 10</a:t>
            </a:r>
            <a:r>
              <a:rPr lang="tr-TR" altLang="tr-TR" baseline="30000"/>
              <a:t>9</a:t>
            </a:r>
            <a:r>
              <a:rPr lang="tr-TR" altLang="tr-TR"/>
              <a:t> spz / ml, can fertilize approximately 100.000 eggs (approximately 100 ml).</a:t>
            </a:r>
          </a:p>
          <a:p>
            <a:pPr eaLnBrk="1" hangingPunct="1">
              <a:lnSpc>
                <a:spcPct val="90000"/>
              </a:lnSpc>
            </a:pPr>
            <a:r>
              <a:rPr lang="tr-TR" altLang="tr-TR"/>
              <a:t>For insemination, firstly, 2ml (average 2000) eggs are taken into a 10 ml beaker.</a:t>
            </a:r>
          </a:p>
          <a:p>
            <a:pPr eaLnBrk="1" hangingPunct="1">
              <a:lnSpc>
                <a:spcPct val="90000"/>
              </a:lnSpc>
            </a:pPr>
            <a:r>
              <a:rPr lang="tr-TR" altLang="tr-TR"/>
              <a:t>20 µl of fresh semen is diluted with BSA enriched non-activating medium in the desired ratio and mixed gently.</a:t>
            </a:r>
          </a:p>
          <a:p>
            <a:pPr eaLnBrk="1" hangingPunct="1">
              <a:lnSpc>
                <a:spcPct val="90000"/>
              </a:lnSpc>
            </a:pPr>
            <a:endParaRPr lang="tr-TR" alt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a:extLst>
              <a:ext uri="{FF2B5EF4-FFF2-40B4-BE49-F238E27FC236}">
                <a16:creationId xmlns:a16="http://schemas.microsoft.com/office/drawing/2014/main" id="{0B27DD67-658C-4B10-93B6-9969627439C8}"/>
              </a:ext>
            </a:extLst>
          </p:cNvPr>
          <p:cNvSpPr>
            <a:spLocks noGrp="1" noChangeArrowheads="1"/>
          </p:cNvSpPr>
          <p:nvPr>
            <p:ph type="title" idx="4294967295"/>
          </p:nvPr>
        </p:nvSpPr>
        <p:spPr/>
        <p:txBody>
          <a:bodyPr/>
          <a:lstStyle/>
          <a:p>
            <a:pPr eaLnBrk="1" hangingPunct="1"/>
            <a:r>
              <a:rPr lang="tr-TR" altLang="tr-TR">
                <a:solidFill>
                  <a:schemeClr val="accent2"/>
                </a:solidFill>
              </a:rPr>
              <a:t>Artificial Insemination</a:t>
            </a:r>
          </a:p>
        </p:txBody>
      </p:sp>
      <p:sp>
        <p:nvSpPr>
          <p:cNvPr id="64515" name="2 İçerik Yer Tutucusu">
            <a:extLst>
              <a:ext uri="{FF2B5EF4-FFF2-40B4-BE49-F238E27FC236}">
                <a16:creationId xmlns:a16="http://schemas.microsoft.com/office/drawing/2014/main" id="{DF95D67C-D4AF-47EC-A53E-F2A15B042F82}"/>
              </a:ext>
            </a:extLst>
          </p:cNvPr>
          <p:cNvSpPr>
            <a:spLocks noGrp="1" noChangeArrowheads="1"/>
          </p:cNvSpPr>
          <p:nvPr>
            <p:ph idx="4294967295"/>
          </p:nvPr>
        </p:nvSpPr>
        <p:spPr/>
        <p:txBody>
          <a:bodyPr/>
          <a:lstStyle/>
          <a:p>
            <a:pPr eaLnBrk="1" hangingPunct="1"/>
            <a:r>
              <a:rPr lang="tr-TR" altLang="tr-TR"/>
              <a:t>Finally, 1 ml of 37% filtered sea water is added for the activation of spermatozoa and swelling of the eggs.</a:t>
            </a:r>
          </a:p>
          <a:p>
            <a:pPr eaLnBrk="1" hangingPunct="1"/>
            <a:r>
              <a:rPr lang="tr-TR" altLang="tr-TR"/>
              <a:t>Waited for 3 minutes for the spermatozoons to fertilize the eggs.</a:t>
            </a:r>
          </a:p>
          <a:p>
            <a:pPr eaLnBrk="1" hangingPunct="1"/>
            <a:r>
              <a:rPr lang="tr-TR" altLang="tr-TR"/>
              <a:t>Early embriyonic period is provided in sea water in 10 ml glass bottles.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Grp="1" noChangeArrowheads="1"/>
          </p:cNvSpPr>
          <p:nvPr>
            <p:ph type="title"/>
          </p:nvPr>
        </p:nvSpPr>
        <p:spPr>
          <a:xfrm>
            <a:off x="1981200" y="457200"/>
            <a:ext cx="8229600" cy="884238"/>
          </a:xfrm>
        </p:spPr>
        <p:txBody>
          <a:bodyPr/>
          <a:lstStyle/>
          <a:p>
            <a:r>
              <a:rPr lang="tr-TR" altLang="tr-TR" sz="2400" b="1"/>
              <a:t>SEMEN COLLECTION</a:t>
            </a:r>
          </a:p>
        </p:txBody>
      </p:sp>
      <p:sp>
        <p:nvSpPr>
          <p:cNvPr id="28675" name="Rectangle 3"/>
          <p:cNvSpPr>
            <a:spLocks noGrp="1" noChangeArrowheads="1"/>
          </p:cNvSpPr>
          <p:nvPr>
            <p:ph type="body" sz="half" idx="1"/>
          </p:nvPr>
        </p:nvSpPr>
        <p:spPr>
          <a:xfrm>
            <a:off x="1703388" y="1268413"/>
            <a:ext cx="5256212" cy="5473700"/>
          </a:xfrm>
        </p:spPr>
        <p:txBody>
          <a:bodyPr/>
          <a:lstStyle/>
          <a:p>
            <a:pPr>
              <a:lnSpc>
                <a:spcPct val="80000"/>
              </a:lnSpc>
              <a:buClr>
                <a:schemeClr val="tx1"/>
              </a:buClr>
              <a:buFont typeface="Wingdings" panose="05000000000000000000" pitchFamily="2" charset="2"/>
              <a:buChar char="ü"/>
            </a:pPr>
            <a:endParaRPr lang="tr-TR" altLang="tr-TR" sz="1600"/>
          </a:p>
          <a:p>
            <a:pPr>
              <a:lnSpc>
                <a:spcPct val="80000"/>
              </a:lnSpc>
              <a:buClr>
                <a:schemeClr val="tx1"/>
              </a:buClr>
              <a:buFont typeface="Wingdings" panose="05000000000000000000" pitchFamily="2" charset="2"/>
              <a:buChar char="ü"/>
            </a:pPr>
            <a:r>
              <a:rPr lang="tr-TR" altLang="tr-TR" sz="1600"/>
              <a:t>ABDOMINAL MASSAGE</a:t>
            </a:r>
          </a:p>
          <a:p>
            <a:pPr>
              <a:lnSpc>
                <a:spcPct val="80000"/>
              </a:lnSpc>
              <a:buClr>
                <a:schemeClr val="tx1"/>
              </a:buClr>
              <a:buFont typeface="Wingdings" panose="05000000000000000000" pitchFamily="2" charset="2"/>
              <a:buChar char="ü"/>
            </a:pPr>
            <a:r>
              <a:rPr lang="tr-TR" altLang="tr-TR" sz="1600"/>
              <a:t>COLLECTION by AIR PRESSURE</a:t>
            </a:r>
          </a:p>
          <a:p>
            <a:pPr>
              <a:lnSpc>
                <a:spcPct val="80000"/>
              </a:lnSpc>
              <a:buClr>
                <a:schemeClr val="tx1"/>
              </a:buClr>
              <a:buFont typeface="Wingdings" panose="05000000000000000000" pitchFamily="2" charset="2"/>
              <a:buChar char="ü"/>
            </a:pPr>
            <a:r>
              <a:rPr lang="tr-TR" altLang="tr-TR" sz="1600"/>
              <a:t>VACUUM PUMP</a:t>
            </a:r>
          </a:p>
          <a:p>
            <a:pPr>
              <a:lnSpc>
                <a:spcPct val="80000"/>
              </a:lnSpc>
              <a:buClr>
                <a:schemeClr val="tx1"/>
              </a:buClr>
              <a:buFont typeface="Wingdings" panose="05000000000000000000" pitchFamily="2" charset="2"/>
              <a:buChar char="ü"/>
            </a:pPr>
            <a:r>
              <a:rPr lang="tr-TR" altLang="tr-TR" sz="1600"/>
              <a:t>OPERATIVE</a:t>
            </a:r>
          </a:p>
          <a:p>
            <a:pPr>
              <a:lnSpc>
                <a:spcPct val="80000"/>
              </a:lnSpc>
            </a:pPr>
            <a:endParaRPr lang="tr-TR" altLang="tr-TR" sz="1600"/>
          </a:p>
          <a:p>
            <a:pPr>
              <a:lnSpc>
                <a:spcPct val="80000"/>
              </a:lnSpc>
            </a:pPr>
            <a:endParaRPr lang="tr-TR" altLang="tr-TR" sz="1600"/>
          </a:p>
          <a:p>
            <a:pPr>
              <a:lnSpc>
                <a:spcPct val="80000"/>
              </a:lnSpc>
            </a:pPr>
            <a:r>
              <a:rPr lang="tr-TR" altLang="tr-TR" sz="1400"/>
              <a:t>Males may be stripped for milt several times with 3 or 4 day intervals between stripping. </a:t>
            </a:r>
          </a:p>
          <a:p>
            <a:pPr lvl="1">
              <a:lnSpc>
                <a:spcPct val="80000"/>
              </a:lnSpc>
            </a:pPr>
            <a:endParaRPr lang="tr-TR" altLang="tr-TR" sz="1400"/>
          </a:p>
          <a:p>
            <a:pPr lvl="1">
              <a:lnSpc>
                <a:spcPct val="80000"/>
              </a:lnSpc>
            </a:pPr>
            <a:endParaRPr lang="tr-TR" altLang="tr-TR" sz="1400"/>
          </a:p>
          <a:p>
            <a:pPr lvl="1">
              <a:lnSpc>
                <a:spcPct val="80000"/>
              </a:lnSpc>
              <a:buClr>
                <a:schemeClr val="tx1"/>
              </a:buClr>
              <a:buFont typeface="Wingdings" panose="05000000000000000000" pitchFamily="2" charset="2"/>
              <a:buChar char="Ø"/>
            </a:pPr>
            <a:r>
              <a:rPr lang="tr-TR" altLang="tr-TR" sz="1600"/>
              <a:t>Fish are fasted 48 h prior to semen collection.</a:t>
            </a:r>
          </a:p>
          <a:p>
            <a:pPr lvl="1">
              <a:lnSpc>
                <a:spcPct val="80000"/>
              </a:lnSpc>
              <a:buClr>
                <a:schemeClr val="tx1"/>
              </a:buClr>
              <a:buFont typeface="Wingdings" panose="05000000000000000000" pitchFamily="2" charset="2"/>
              <a:buChar char="Ø"/>
            </a:pPr>
            <a:r>
              <a:rPr lang="tr-TR" altLang="tr-TR" sz="1600"/>
              <a:t>Their abdomens and urogenital papillas are dried before stripping.</a:t>
            </a:r>
          </a:p>
          <a:p>
            <a:pPr lvl="1">
              <a:lnSpc>
                <a:spcPct val="80000"/>
              </a:lnSpc>
              <a:buClr>
                <a:schemeClr val="tx1"/>
              </a:buClr>
              <a:buFont typeface="Wingdings" panose="05000000000000000000" pitchFamily="2" charset="2"/>
              <a:buChar char="Ø"/>
            </a:pPr>
            <a:r>
              <a:rPr lang="tr-TR" altLang="tr-TR" sz="1600"/>
              <a:t>Samples contaminated with faecal material or urine are discarded </a:t>
            </a:r>
          </a:p>
          <a:p>
            <a:pPr lvl="1">
              <a:lnSpc>
                <a:spcPct val="80000"/>
              </a:lnSpc>
              <a:buClr>
                <a:schemeClr val="tx1"/>
              </a:buClr>
              <a:buFont typeface="Wingdings" panose="05000000000000000000" pitchFamily="2" charset="2"/>
              <a:buChar char="Ø"/>
            </a:pPr>
            <a:r>
              <a:rPr lang="tr-TR" altLang="tr-TR" sz="1600"/>
              <a:t>Have to avoid water contamination</a:t>
            </a:r>
          </a:p>
          <a:p>
            <a:pPr lvl="1">
              <a:lnSpc>
                <a:spcPct val="80000"/>
              </a:lnSpc>
              <a:buClr>
                <a:schemeClr val="tx1"/>
              </a:buClr>
              <a:buFont typeface="Wingdings" panose="05000000000000000000" pitchFamily="2" charset="2"/>
              <a:buChar char="Ø"/>
            </a:pPr>
            <a:r>
              <a:rPr lang="tr-TR" altLang="tr-TR" sz="1600"/>
              <a:t>Adult males aging between 2 and 5 years old must used because of semen quality. </a:t>
            </a:r>
          </a:p>
          <a:p>
            <a:pPr lvl="1">
              <a:lnSpc>
                <a:spcPct val="80000"/>
              </a:lnSpc>
              <a:buClr>
                <a:schemeClr val="tx1"/>
              </a:buClr>
              <a:buFont typeface="Wingdings" panose="05000000000000000000" pitchFamily="2" charset="2"/>
              <a:buChar char="Ø"/>
            </a:pPr>
            <a:r>
              <a:rPr lang="tr-TR" altLang="tr-TR" sz="1600"/>
              <a:t>Sperm, extenders, glassware, and equipment coming into contact with sperm should kept on ice to avoid temperature shock during handling.</a:t>
            </a:r>
          </a:p>
          <a:p>
            <a:pPr lvl="1">
              <a:lnSpc>
                <a:spcPct val="80000"/>
              </a:lnSpc>
            </a:pPr>
            <a:endParaRPr lang="tr-TR" altLang="tr-TR" sz="1600"/>
          </a:p>
        </p:txBody>
      </p:sp>
      <p:graphicFrame>
        <p:nvGraphicFramePr>
          <p:cNvPr id="28677" name="Object 5"/>
          <p:cNvGraphicFramePr>
            <a:graphicFrameLocks noGrp="1" noChangeAspect="1"/>
          </p:cNvGraphicFramePr>
          <p:nvPr>
            <p:ph sz="quarter" idx="2"/>
          </p:nvPr>
        </p:nvGraphicFramePr>
        <p:xfrm>
          <a:off x="6946900" y="1268414"/>
          <a:ext cx="3721100" cy="2579687"/>
        </p:xfrm>
        <a:graphic>
          <a:graphicData uri="http://schemas.openxmlformats.org/presentationml/2006/ole">
            <mc:AlternateContent xmlns:mc="http://schemas.openxmlformats.org/markup-compatibility/2006">
              <mc:Choice xmlns:v="urn:schemas-microsoft-com:vml" Requires="v">
                <p:oleObj spid="_x0000_s1040" name="Photo Editor Fotoğrafı" r:id="rId3" imgW="6095238" imgH="4571429" progId="MSPhotoEd.3">
                  <p:embed/>
                </p:oleObj>
              </mc:Choice>
              <mc:Fallback>
                <p:oleObj name="Photo Editor Fotoğrafı" r:id="rId3" imgW="6095238" imgH="457142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900" y="1268414"/>
                        <a:ext cx="3721100"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4" name="Object 12"/>
          <p:cNvGraphicFramePr>
            <a:graphicFrameLocks noGrp="1" noChangeAspect="1"/>
          </p:cNvGraphicFramePr>
          <p:nvPr>
            <p:ph sz="quarter" idx="3"/>
          </p:nvPr>
        </p:nvGraphicFramePr>
        <p:xfrm>
          <a:off x="6959600" y="4076701"/>
          <a:ext cx="3708400" cy="2587625"/>
        </p:xfrm>
        <a:graphic>
          <a:graphicData uri="http://schemas.openxmlformats.org/presentationml/2006/ole">
            <mc:AlternateContent xmlns:mc="http://schemas.openxmlformats.org/markup-compatibility/2006">
              <mc:Choice xmlns:v="urn:schemas-microsoft-com:vml" Requires="v">
                <p:oleObj spid="_x0000_s1041" name="Photo Editor Fotoğrafı" r:id="rId5" imgW="3495238" imgH="2514286" progId="MSPhotoEd.3">
                  <p:embed/>
                </p:oleObj>
              </mc:Choice>
              <mc:Fallback>
                <p:oleObj name="Photo Editor Fotoğrafı" r:id="rId5" imgW="3495238" imgH="2514286"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9600" y="4076701"/>
                        <a:ext cx="3708400"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00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tr-TR" altLang="tr-TR" sz="2400" b="1"/>
              <a:t>SEMEN COLLECTION FROM CARP</a:t>
            </a:r>
          </a:p>
        </p:txBody>
      </p:sp>
      <p:sp>
        <p:nvSpPr>
          <p:cNvPr id="71683" name="Rectangle 3"/>
          <p:cNvSpPr>
            <a:spLocks noGrp="1" noChangeArrowheads="1"/>
          </p:cNvSpPr>
          <p:nvPr>
            <p:ph type="body" idx="1"/>
          </p:nvPr>
        </p:nvSpPr>
        <p:spPr>
          <a:xfrm>
            <a:off x="1919289" y="1628776"/>
            <a:ext cx="8569325" cy="2663825"/>
          </a:xfrm>
        </p:spPr>
        <p:txBody>
          <a:bodyPr/>
          <a:lstStyle/>
          <a:p>
            <a:r>
              <a:rPr lang="tr-TR" altLang="tr-TR" sz="2800"/>
              <a:t>Semen could be collected from anesthetized </a:t>
            </a:r>
            <a:r>
              <a:rPr lang="tr-TR" altLang="tr-TR" sz="2000"/>
              <a:t>(0.1 g/l MS 222)</a:t>
            </a:r>
            <a:r>
              <a:rPr lang="tr-TR" altLang="tr-TR" sz="2800"/>
              <a:t> males by manual abdominal stripping </a:t>
            </a:r>
          </a:p>
          <a:p>
            <a:r>
              <a:rPr lang="tr-TR" altLang="tr-TR" sz="2800"/>
              <a:t>12 h after a single injection of 2 mg/kg of carp pituitary extract (CPE) or 1000 IU HCG at 20-22 °C water temperature. </a:t>
            </a:r>
          </a:p>
        </p:txBody>
      </p:sp>
      <p:sp>
        <p:nvSpPr>
          <p:cNvPr id="71685" name="Rectangle 5"/>
          <p:cNvSpPr>
            <a:spLocks noChangeArrowheads="1"/>
          </p:cNvSpPr>
          <p:nvPr/>
        </p:nvSpPr>
        <p:spPr bwMode="auto">
          <a:xfrm>
            <a:off x="1703389" y="4508500"/>
            <a:ext cx="4537075" cy="167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altLang="tr-TR" b="1">
                <a:solidFill>
                  <a:srgbClr val="000000"/>
                </a:solidFill>
              </a:rPr>
              <a:t>Anaesthesia </a:t>
            </a:r>
          </a:p>
          <a:p>
            <a:pPr lvl="1" fontAlgn="base">
              <a:spcBef>
                <a:spcPct val="0"/>
              </a:spcBef>
              <a:spcAft>
                <a:spcPct val="0"/>
              </a:spcAft>
              <a:buFontTx/>
              <a:buChar char="•"/>
            </a:pPr>
            <a:endParaRPr lang="tr-TR" altLang="tr-TR">
              <a:solidFill>
                <a:srgbClr val="000000"/>
              </a:solidFill>
            </a:endParaRPr>
          </a:p>
          <a:p>
            <a:pPr lvl="1" fontAlgn="base">
              <a:spcBef>
                <a:spcPct val="0"/>
              </a:spcBef>
              <a:spcAft>
                <a:spcPct val="0"/>
              </a:spcAft>
              <a:buFontTx/>
              <a:buChar char="•"/>
            </a:pPr>
            <a:r>
              <a:rPr lang="tr-TR" altLang="tr-TR">
                <a:solidFill>
                  <a:srgbClr val="000000"/>
                </a:solidFill>
              </a:rPr>
              <a:t> Chlorbutanol</a:t>
            </a:r>
          </a:p>
          <a:p>
            <a:pPr lvl="1" fontAlgn="base">
              <a:spcBef>
                <a:spcPct val="0"/>
              </a:spcBef>
              <a:spcAft>
                <a:spcPct val="0"/>
              </a:spcAft>
              <a:buFontTx/>
              <a:buChar char="•"/>
            </a:pPr>
            <a:r>
              <a:rPr lang="tr-TR" altLang="tr-TR">
                <a:solidFill>
                  <a:srgbClr val="000000"/>
                </a:solidFill>
              </a:rPr>
              <a:t> Phenoxyethanol</a:t>
            </a:r>
          </a:p>
          <a:p>
            <a:pPr lvl="1" fontAlgn="base">
              <a:spcBef>
                <a:spcPct val="0"/>
              </a:spcBef>
              <a:spcAft>
                <a:spcPct val="0"/>
              </a:spcAft>
              <a:buFontTx/>
              <a:buChar char="•"/>
            </a:pPr>
            <a:r>
              <a:rPr lang="tr-TR" altLang="tr-TR">
                <a:solidFill>
                  <a:srgbClr val="000000"/>
                </a:solidFill>
              </a:rPr>
              <a:t> Tricaine methane sulphonat </a:t>
            </a:r>
          </a:p>
          <a:p>
            <a:pPr lvl="1" fontAlgn="base">
              <a:spcBef>
                <a:spcPct val="0"/>
              </a:spcBef>
              <a:spcAft>
                <a:spcPct val="0"/>
              </a:spcAft>
            </a:pPr>
            <a:r>
              <a:rPr lang="tr-TR" altLang="tr-TR" sz="1400">
                <a:solidFill>
                  <a:srgbClr val="000000"/>
                </a:solidFill>
              </a:rPr>
              <a:t>   (MS-222, 15-300 ppm in water)</a:t>
            </a:r>
          </a:p>
        </p:txBody>
      </p:sp>
      <p:pic>
        <p:nvPicPr>
          <p:cNvPr id="7168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313" y="3824289"/>
            <a:ext cx="4176712"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10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711450" y="457200"/>
            <a:ext cx="7499350" cy="668338"/>
          </a:xfrm>
        </p:spPr>
        <p:txBody>
          <a:bodyPr/>
          <a:lstStyle/>
          <a:p>
            <a:r>
              <a:rPr lang="tr-TR" altLang="tr-TR" sz="2000" b="1" dirty="0"/>
              <a:t>SPERMATOLOGICAL EVALUATIONS</a:t>
            </a:r>
          </a:p>
        </p:txBody>
      </p:sp>
      <p:sp>
        <p:nvSpPr>
          <p:cNvPr id="33795" name="Rectangle 3"/>
          <p:cNvSpPr>
            <a:spLocks noGrp="1" noChangeArrowheads="1"/>
          </p:cNvSpPr>
          <p:nvPr>
            <p:ph type="body" idx="1"/>
          </p:nvPr>
        </p:nvSpPr>
        <p:spPr>
          <a:xfrm>
            <a:off x="1992314" y="1268413"/>
            <a:ext cx="8675687" cy="5689600"/>
          </a:xfrm>
        </p:spPr>
        <p:txBody>
          <a:bodyPr/>
          <a:lstStyle/>
          <a:p>
            <a:pPr>
              <a:lnSpc>
                <a:spcPct val="80000"/>
              </a:lnSpc>
            </a:pPr>
            <a:r>
              <a:rPr lang="tr-TR" altLang="tr-TR" sz="2000" dirty="0"/>
              <a:t>COLOUR, VISCOSITY (White-</a:t>
            </a:r>
            <a:r>
              <a:rPr lang="tr-TR" altLang="tr-TR" sz="2000" dirty="0" err="1"/>
              <a:t>cream</a:t>
            </a:r>
            <a:r>
              <a:rPr lang="tr-TR" altLang="tr-TR" sz="2000" dirty="0"/>
              <a:t>, </a:t>
            </a:r>
            <a:r>
              <a:rPr lang="tr-TR" altLang="tr-TR" sz="2000" dirty="0" err="1"/>
              <a:t>viscous</a:t>
            </a:r>
            <a:r>
              <a:rPr lang="tr-TR" altLang="tr-TR" sz="2000" dirty="0"/>
              <a:t>)</a:t>
            </a:r>
          </a:p>
          <a:p>
            <a:pPr>
              <a:lnSpc>
                <a:spcPct val="80000"/>
              </a:lnSpc>
              <a:buFont typeface="Wingdings" panose="05000000000000000000" pitchFamily="2" charset="2"/>
              <a:buNone/>
            </a:pPr>
            <a:endParaRPr lang="tr-TR" altLang="tr-TR" sz="2000" dirty="0"/>
          </a:p>
          <a:p>
            <a:pPr>
              <a:lnSpc>
                <a:spcPct val="80000"/>
              </a:lnSpc>
            </a:pPr>
            <a:r>
              <a:rPr lang="tr-TR" altLang="tr-TR" sz="2000" dirty="0"/>
              <a:t>VOLUME (ML)</a:t>
            </a:r>
          </a:p>
          <a:p>
            <a:pPr>
              <a:lnSpc>
                <a:spcPct val="80000"/>
              </a:lnSpc>
            </a:pPr>
            <a:endParaRPr lang="tr-TR" altLang="tr-TR" sz="2000" dirty="0"/>
          </a:p>
          <a:p>
            <a:pPr>
              <a:lnSpc>
                <a:spcPct val="80000"/>
              </a:lnSpc>
            </a:pPr>
            <a:r>
              <a:rPr lang="tr-TR" altLang="tr-TR" sz="2000" dirty="0"/>
              <a:t>CONCENTRATION (x10</a:t>
            </a:r>
            <a:r>
              <a:rPr lang="tr-TR" altLang="tr-TR" sz="2000" baseline="30000" dirty="0"/>
              <a:t>9</a:t>
            </a:r>
            <a:r>
              <a:rPr lang="tr-TR" altLang="tr-TR" sz="2000" dirty="0"/>
              <a:t> </a:t>
            </a:r>
            <a:r>
              <a:rPr lang="tr-TR" altLang="tr-TR" sz="2000" dirty="0" err="1"/>
              <a:t>sp</a:t>
            </a:r>
            <a:r>
              <a:rPr lang="tr-TR" altLang="tr-TR" sz="2000" dirty="0"/>
              <a:t>/ml)</a:t>
            </a:r>
          </a:p>
          <a:p>
            <a:pPr lvl="1">
              <a:lnSpc>
                <a:spcPct val="80000"/>
              </a:lnSpc>
            </a:pPr>
            <a:r>
              <a:rPr lang="tr-TR" altLang="tr-TR" sz="2000" dirty="0" err="1"/>
              <a:t>Hemacytometer</a:t>
            </a:r>
            <a:endParaRPr lang="tr-TR" altLang="tr-TR" sz="2000" dirty="0"/>
          </a:p>
          <a:p>
            <a:pPr lvl="1">
              <a:lnSpc>
                <a:spcPct val="80000"/>
              </a:lnSpc>
            </a:pPr>
            <a:r>
              <a:rPr lang="tr-TR" altLang="tr-TR" sz="2000" dirty="0" err="1"/>
              <a:t>Spectrophotometer</a:t>
            </a:r>
            <a:endParaRPr lang="tr-TR" altLang="tr-TR" sz="2000" dirty="0"/>
          </a:p>
          <a:p>
            <a:pPr>
              <a:lnSpc>
                <a:spcPct val="80000"/>
              </a:lnSpc>
            </a:pPr>
            <a:endParaRPr lang="tr-TR" altLang="tr-TR" sz="2000" dirty="0"/>
          </a:p>
          <a:p>
            <a:pPr>
              <a:lnSpc>
                <a:spcPct val="80000"/>
              </a:lnSpc>
            </a:pPr>
            <a:r>
              <a:rPr lang="tr-TR" altLang="tr-TR" sz="2000" dirty="0"/>
              <a:t>MOTILITY (</a:t>
            </a:r>
            <a:r>
              <a:rPr lang="tr-TR" altLang="tr-TR" sz="2000" dirty="0" err="1"/>
              <a:t>cold</a:t>
            </a:r>
            <a:r>
              <a:rPr lang="tr-TR" altLang="tr-TR" sz="2000" dirty="0"/>
              <a:t> </a:t>
            </a:r>
            <a:r>
              <a:rPr lang="tr-TR" altLang="tr-TR" sz="2000" dirty="0" err="1"/>
              <a:t>table</a:t>
            </a:r>
            <a:r>
              <a:rPr lang="tr-TR" altLang="tr-TR" sz="2000" dirty="0"/>
              <a:t>, </a:t>
            </a:r>
            <a:r>
              <a:rPr lang="tr-TR" altLang="tr-TR" sz="2000" dirty="0" err="1"/>
              <a:t>dilution</a:t>
            </a:r>
            <a:r>
              <a:rPr lang="tr-TR" altLang="tr-TR" sz="2000" dirty="0"/>
              <a:t> rate, </a:t>
            </a:r>
            <a:r>
              <a:rPr lang="tr-TR" altLang="tr-TR" sz="2000" dirty="0" err="1"/>
              <a:t>osmotic</a:t>
            </a:r>
            <a:r>
              <a:rPr lang="tr-TR" altLang="tr-TR" sz="2000" dirty="0"/>
              <a:t> </a:t>
            </a:r>
            <a:r>
              <a:rPr lang="tr-TR" altLang="tr-TR" sz="2000" dirty="0" err="1"/>
              <a:t>pressure</a:t>
            </a:r>
            <a:r>
              <a:rPr lang="tr-TR" altLang="tr-TR" sz="2000" dirty="0"/>
              <a:t>) </a:t>
            </a:r>
          </a:p>
          <a:p>
            <a:pPr lvl="1">
              <a:lnSpc>
                <a:spcPct val="80000"/>
              </a:lnSpc>
            </a:pPr>
            <a:r>
              <a:rPr lang="tr-TR" altLang="tr-TR" sz="1800" dirty="0" err="1"/>
              <a:t>In</a:t>
            </a:r>
            <a:r>
              <a:rPr lang="tr-TR" altLang="tr-TR" sz="1800" dirty="0"/>
              <a:t> </a:t>
            </a:r>
            <a:r>
              <a:rPr lang="tr-TR" altLang="tr-TR" sz="1800" dirty="0" err="1"/>
              <a:t>numerous</a:t>
            </a:r>
            <a:r>
              <a:rPr lang="tr-TR" altLang="tr-TR" sz="1800" dirty="0"/>
              <a:t> </a:t>
            </a:r>
            <a:r>
              <a:rPr lang="tr-TR" altLang="tr-TR" sz="1800" dirty="0" err="1"/>
              <a:t>fish</a:t>
            </a:r>
            <a:r>
              <a:rPr lang="tr-TR" altLang="tr-TR" sz="1800" dirty="0"/>
              <a:t> </a:t>
            </a:r>
            <a:r>
              <a:rPr lang="tr-TR" altLang="tr-TR" sz="1800" dirty="0" err="1"/>
              <a:t>species</a:t>
            </a:r>
            <a:r>
              <a:rPr lang="tr-TR" altLang="tr-TR" sz="1800" dirty="0"/>
              <a:t> </a:t>
            </a:r>
            <a:r>
              <a:rPr lang="tr-TR" altLang="tr-TR" sz="1800" dirty="0" err="1"/>
              <a:t>with</a:t>
            </a:r>
            <a:r>
              <a:rPr lang="tr-TR" altLang="tr-TR" sz="1800" dirty="0"/>
              <a:t> </a:t>
            </a:r>
            <a:r>
              <a:rPr lang="tr-TR" altLang="tr-TR" sz="1800" dirty="0" err="1"/>
              <a:t>external</a:t>
            </a:r>
            <a:r>
              <a:rPr lang="tr-TR" altLang="tr-TR" sz="1800" dirty="0"/>
              <a:t> </a:t>
            </a:r>
            <a:r>
              <a:rPr lang="tr-TR" altLang="tr-TR" sz="1800" dirty="0" err="1"/>
              <a:t>fertilization</a:t>
            </a:r>
            <a:r>
              <a:rPr lang="tr-TR" altLang="tr-TR" sz="1800" dirty="0"/>
              <a:t>, </a:t>
            </a:r>
            <a:r>
              <a:rPr lang="tr-TR" altLang="tr-TR" sz="1800" b="1" dirty="0" err="1"/>
              <a:t>the</a:t>
            </a:r>
            <a:r>
              <a:rPr lang="tr-TR" altLang="tr-TR" sz="1800" b="1" dirty="0"/>
              <a:t> </a:t>
            </a:r>
            <a:r>
              <a:rPr lang="tr-TR" altLang="tr-TR" sz="1800" b="1" dirty="0" err="1"/>
              <a:t>duration</a:t>
            </a:r>
            <a:r>
              <a:rPr lang="tr-TR" altLang="tr-TR" sz="1800" b="1" dirty="0"/>
              <a:t> of sperm </a:t>
            </a:r>
            <a:r>
              <a:rPr lang="tr-TR" altLang="tr-TR" sz="1800" b="1" dirty="0" err="1"/>
              <a:t>motility</a:t>
            </a:r>
            <a:r>
              <a:rPr lang="tr-TR" altLang="tr-TR" sz="1800" b="1" dirty="0"/>
              <a:t> is </a:t>
            </a:r>
            <a:r>
              <a:rPr lang="tr-TR" altLang="tr-TR" sz="1800" b="1" dirty="0" err="1"/>
              <a:t>very</a:t>
            </a:r>
            <a:r>
              <a:rPr lang="tr-TR" altLang="tr-TR" sz="1800" b="1" dirty="0"/>
              <a:t> </a:t>
            </a:r>
            <a:r>
              <a:rPr lang="tr-TR" altLang="tr-TR" sz="1800" b="1" dirty="0" err="1"/>
              <a:t>short</a:t>
            </a:r>
            <a:r>
              <a:rPr lang="tr-TR" altLang="tr-TR" sz="1800" b="1" dirty="0"/>
              <a:t> (30-60 </a:t>
            </a:r>
            <a:r>
              <a:rPr lang="tr-TR" altLang="tr-TR" sz="1800" b="1" dirty="0" err="1"/>
              <a:t>sec</a:t>
            </a:r>
            <a:r>
              <a:rPr lang="tr-TR" altLang="tr-TR" sz="1800" b="1" dirty="0"/>
              <a:t>).</a:t>
            </a:r>
            <a:r>
              <a:rPr lang="tr-TR" altLang="tr-TR" sz="1800" dirty="0"/>
              <a:t> </a:t>
            </a:r>
          </a:p>
          <a:p>
            <a:pPr lvl="1">
              <a:lnSpc>
                <a:spcPct val="80000"/>
              </a:lnSpc>
            </a:pPr>
            <a:r>
              <a:rPr lang="tr-TR" altLang="tr-TR" sz="1800" dirty="0" err="1"/>
              <a:t>The</a:t>
            </a:r>
            <a:r>
              <a:rPr lang="tr-TR" altLang="tr-TR" sz="1800" dirty="0"/>
              <a:t> </a:t>
            </a:r>
            <a:r>
              <a:rPr lang="tr-TR" altLang="tr-TR" sz="1800" dirty="0" err="1"/>
              <a:t>highest</a:t>
            </a:r>
            <a:r>
              <a:rPr lang="tr-TR" altLang="tr-TR" sz="1800" dirty="0"/>
              <a:t> </a:t>
            </a:r>
            <a:r>
              <a:rPr lang="tr-TR" altLang="tr-TR" sz="1800" dirty="0" err="1"/>
              <a:t>motility</a:t>
            </a:r>
            <a:r>
              <a:rPr lang="tr-TR" altLang="tr-TR" sz="1800" dirty="0"/>
              <a:t> of </a:t>
            </a:r>
            <a:r>
              <a:rPr lang="tr-TR" altLang="tr-TR" sz="1800" dirty="0" err="1"/>
              <a:t>the</a:t>
            </a:r>
            <a:r>
              <a:rPr lang="tr-TR" altLang="tr-TR" sz="1800" dirty="0"/>
              <a:t> sperm is </a:t>
            </a:r>
            <a:r>
              <a:rPr lang="tr-TR" altLang="tr-TR" sz="1800" dirty="0" err="1"/>
              <a:t>observed</a:t>
            </a:r>
            <a:r>
              <a:rPr lang="tr-TR" altLang="tr-TR" sz="1800" dirty="0"/>
              <a:t> at </a:t>
            </a:r>
            <a:r>
              <a:rPr lang="tr-TR" altLang="tr-TR" sz="1800" dirty="0" err="1"/>
              <a:t>the</a:t>
            </a:r>
            <a:r>
              <a:rPr lang="tr-TR" altLang="tr-TR" sz="1800" dirty="0"/>
              <a:t> </a:t>
            </a:r>
            <a:r>
              <a:rPr lang="tr-TR" altLang="tr-TR" sz="1800" dirty="0" err="1"/>
              <a:t>height</a:t>
            </a:r>
            <a:r>
              <a:rPr lang="tr-TR" altLang="tr-TR" sz="1800" dirty="0"/>
              <a:t> of </a:t>
            </a:r>
            <a:r>
              <a:rPr lang="tr-TR" altLang="tr-TR" sz="1800" dirty="0" err="1"/>
              <a:t>the</a:t>
            </a:r>
            <a:r>
              <a:rPr lang="tr-TR" altLang="tr-TR" sz="1800" dirty="0"/>
              <a:t> </a:t>
            </a:r>
            <a:r>
              <a:rPr lang="tr-TR" altLang="tr-TR" sz="1800" dirty="0" err="1"/>
              <a:t>breeding</a:t>
            </a:r>
            <a:r>
              <a:rPr lang="tr-TR" altLang="tr-TR" sz="1800" dirty="0"/>
              <a:t> </a:t>
            </a:r>
            <a:r>
              <a:rPr lang="tr-TR" altLang="tr-TR" sz="1800" dirty="0" err="1"/>
              <a:t>season</a:t>
            </a:r>
            <a:r>
              <a:rPr lang="tr-TR" altLang="tr-TR" sz="1800" dirty="0"/>
              <a:t>. </a:t>
            </a:r>
          </a:p>
          <a:p>
            <a:pPr lvl="1">
              <a:lnSpc>
                <a:spcPct val="80000"/>
              </a:lnSpc>
            </a:pPr>
            <a:r>
              <a:rPr lang="tr-TR" altLang="tr-TR" sz="1800" dirty="0"/>
              <a:t>Sperm </a:t>
            </a:r>
            <a:r>
              <a:rPr lang="tr-TR" altLang="tr-TR" sz="1800" dirty="0" err="1"/>
              <a:t>motility</a:t>
            </a:r>
            <a:r>
              <a:rPr lang="tr-TR" altLang="tr-TR" sz="1800" dirty="0"/>
              <a:t> is an </a:t>
            </a:r>
            <a:r>
              <a:rPr lang="tr-TR" altLang="tr-TR" sz="1800" dirty="0" err="1"/>
              <a:t>important</a:t>
            </a:r>
            <a:r>
              <a:rPr lang="tr-TR" altLang="tr-TR" sz="1800" dirty="0"/>
              <a:t> </a:t>
            </a:r>
            <a:r>
              <a:rPr lang="tr-TR" altLang="tr-TR" sz="1800" dirty="0" err="1"/>
              <a:t>component</a:t>
            </a:r>
            <a:r>
              <a:rPr lang="tr-TR" altLang="tr-TR" sz="1800" dirty="0"/>
              <a:t> of </a:t>
            </a:r>
            <a:r>
              <a:rPr lang="tr-TR" altLang="tr-TR" sz="1800" dirty="0" err="1"/>
              <a:t>insemination</a:t>
            </a:r>
            <a:r>
              <a:rPr lang="tr-TR" altLang="tr-TR" sz="1800" dirty="0"/>
              <a:t> </a:t>
            </a:r>
            <a:r>
              <a:rPr lang="tr-TR" altLang="tr-TR" sz="1800" dirty="0" err="1"/>
              <a:t>and</a:t>
            </a:r>
            <a:r>
              <a:rPr lang="tr-TR" altLang="tr-TR" sz="1800" dirty="0"/>
              <a:t> </a:t>
            </a:r>
            <a:r>
              <a:rPr lang="tr-TR" altLang="tr-TR" sz="1800" dirty="0" err="1"/>
              <a:t>preservation</a:t>
            </a:r>
            <a:r>
              <a:rPr lang="tr-TR" altLang="tr-TR" sz="1800" dirty="0"/>
              <a:t> program in </a:t>
            </a:r>
            <a:r>
              <a:rPr lang="tr-TR" altLang="tr-TR" sz="1800" dirty="0" err="1"/>
              <a:t>order</a:t>
            </a:r>
            <a:r>
              <a:rPr lang="tr-TR" altLang="tr-TR" sz="1800" dirty="0"/>
              <a:t> </a:t>
            </a:r>
            <a:r>
              <a:rPr lang="tr-TR" altLang="tr-TR" sz="1800" dirty="0" err="1"/>
              <a:t>to</a:t>
            </a:r>
            <a:r>
              <a:rPr lang="tr-TR" altLang="tr-TR" sz="1800" dirty="0"/>
              <a:t> </a:t>
            </a:r>
            <a:r>
              <a:rPr lang="tr-TR" altLang="tr-TR" sz="1800" dirty="0" err="1"/>
              <a:t>prevent</a:t>
            </a:r>
            <a:r>
              <a:rPr lang="tr-TR" altLang="tr-TR" sz="1800" dirty="0"/>
              <a:t> </a:t>
            </a:r>
            <a:r>
              <a:rPr lang="tr-TR" altLang="tr-TR" sz="1800" dirty="0" err="1"/>
              <a:t>poor</a:t>
            </a:r>
            <a:r>
              <a:rPr lang="tr-TR" altLang="tr-TR" sz="1800" dirty="0"/>
              <a:t> </a:t>
            </a:r>
            <a:r>
              <a:rPr lang="tr-TR" altLang="tr-TR" sz="1800" dirty="0" err="1"/>
              <a:t>quality</a:t>
            </a:r>
            <a:r>
              <a:rPr lang="tr-TR" altLang="tr-TR" sz="1800" dirty="0"/>
              <a:t> semen </a:t>
            </a:r>
            <a:r>
              <a:rPr lang="tr-TR" altLang="tr-TR" sz="1800" dirty="0" err="1"/>
              <a:t>samples</a:t>
            </a:r>
            <a:r>
              <a:rPr lang="tr-TR" altLang="tr-TR" sz="1800" dirty="0"/>
              <a:t> </a:t>
            </a:r>
            <a:r>
              <a:rPr lang="tr-TR" altLang="tr-TR" sz="1800" dirty="0" err="1"/>
              <a:t>prior</a:t>
            </a:r>
            <a:r>
              <a:rPr lang="tr-TR" altLang="tr-TR" sz="1800" dirty="0"/>
              <a:t> </a:t>
            </a:r>
            <a:r>
              <a:rPr lang="tr-TR" altLang="tr-TR" sz="1800" dirty="0" err="1"/>
              <a:t>to</a:t>
            </a:r>
            <a:r>
              <a:rPr lang="tr-TR" altLang="tr-TR" sz="1800" dirty="0"/>
              <a:t> </a:t>
            </a:r>
            <a:r>
              <a:rPr lang="tr-TR" altLang="tr-TR" sz="1800" dirty="0" err="1"/>
              <a:t>freezing</a:t>
            </a:r>
            <a:r>
              <a:rPr lang="tr-TR" altLang="tr-TR" sz="1800" dirty="0"/>
              <a:t> </a:t>
            </a:r>
            <a:r>
              <a:rPr lang="tr-TR" altLang="tr-TR" sz="1800" dirty="0" err="1"/>
              <a:t>and</a:t>
            </a:r>
            <a:r>
              <a:rPr lang="tr-TR" altLang="tr-TR" sz="1800" dirty="0"/>
              <a:t> </a:t>
            </a:r>
            <a:r>
              <a:rPr lang="tr-TR" altLang="tr-TR" sz="1800" dirty="0" err="1"/>
              <a:t>to</a:t>
            </a:r>
            <a:r>
              <a:rPr lang="tr-TR" altLang="tr-TR" sz="1800" dirty="0"/>
              <a:t> </a:t>
            </a:r>
            <a:r>
              <a:rPr lang="tr-TR" altLang="tr-TR" sz="1800" dirty="0" err="1"/>
              <a:t>estimate</a:t>
            </a:r>
            <a:r>
              <a:rPr lang="tr-TR" altLang="tr-TR" sz="1800" dirty="0"/>
              <a:t> </a:t>
            </a:r>
            <a:r>
              <a:rPr lang="tr-TR" altLang="tr-TR" sz="1800" dirty="0" err="1"/>
              <a:t>the</a:t>
            </a:r>
            <a:r>
              <a:rPr lang="tr-TR" altLang="tr-TR" sz="1800" dirty="0"/>
              <a:t> </a:t>
            </a:r>
            <a:r>
              <a:rPr lang="tr-TR" altLang="tr-TR" sz="1800" dirty="0" err="1"/>
              <a:t>fertility</a:t>
            </a:r>
            <a:r>
              <a:rPr lang="tr-TR" altLang="tr-TR" sz="1800" dirty="0"/>
              <a:t> of </a:t>
            </a:r>
            <a:r>
              <a:rPr lang="tr-TR" altLang="tr-TR" sz="1800" dirty="0" err="1"/>
              <a:t>the</a:t>
            </a:r>
            <a:r>
              <a:rPr lang="tr-TR" altLang="tr-TR" sz="1800" dirty="0"/>
              <a:t> </a:t>
            </a:r>
            <a:r>
              <a:rPr lang="tr-TR" altLang="tr-TR" sz="1800" dirty="0" err="1"/>
              <a:t>stored</a:t>
            </a:r>
            <a:r>
              <a:rPr lang="tr-TR" altLang="tr-TR" sz="1800" dirty="0"/>
              <a:t> sperm </a:t>
            </a:r>
            <a:r>
              <a:rPr lang="tr-TR" altLang="tr-TR" sz="1800" dirty="0" err="1"/>
              <a:t>after</a:t>
            </a:r>
            <a:r>
              <a:rPr lang="tr-TR" altLang="tr-TR" sz="1800" dirty="0"/>
              <a:t> </a:t>
            </a:r>
            <a:r>
              <a:rPr lang="tr-TR" altLang="tr-TR" sz="1800" dirty="0" err="1"/>
              <a:t>thawing</a:t>
            </a:r>
            <a:r>
              <a:rPr lang="tr-TR" altLang="tr-TR" sz="1800" dirty="0"/>
              <a:t>. </a:t>
            </a:r>
          </a:p>
          <a:p>
            <a:pPr lvl="1">
              <a:lnSpc>
                <a:spcPct val="80000"/>
              </a:lnSpc>
            </a:pPr>
            <a:endParaRPr lang="tr-TR" altLang="tr-TR" sz="1800" dirty="0"/>
          </a:p>
          <a:p>
            <a:pPr lvl="1">
              <a:lnSpc>
                <a:spcPct val="80000"/>
              </a:lnSpc>
              <a:buFont typeface="Wingdings" panose="05000000000000000000" pitchFamily="2" charset="2"/>
              <a:buNone/>
            </a:pPr>
            <a:r>
              <a:rPr lang="tr-TR" altLang="tr-TR" sz="2000" dirty="0" err="1"/>
              <a:t>Scala</a:t>
            </a:r>
            <a:r>
              <a:rPr lang="tr-TR" altLang="tr-TR" sz="2000" dirty="0"/>
              <a:t> </a:t>
            </a:r>
            <a:r>
              <a:rPr lang="tr-TR" altLang="tr-TR" sz="2000" dirty="0" err="1"/>
              <a:t>method</a:t>
            </a:r>
            <a:r>
              <a:rPr lang="tr-TR" altLang="tr-TR" sz="2000" dirty="0"/>
              <a:t> (+, -)         </a:t>
            </a:r>
            <a:r>
              <a:rPr lang="tr-TR" altLang="tr-TR" sz="2000" dirty="0" err="1"/>
              <a:t>Subjective</a:t>
            </a:r>
            <a:r>
              <a:rPr lang="tr-TR" altLang="tr-TR" sz="2000" dirty="0"/>
              <a:t> </a:t>
            </a:r>
            <a:r>
              <a:rPr lang="tr-TR" altLang="tr-TR" sz="2000" dirty="0" err="1"/>
              <a:t>or</a:t>
            </a:r>
            <a:r>
              <a:rPr lang="tr-TR" altLang="tr-TR" sz="2000" dirty="0"/>
              <a:t> </a:t>
            </a:r>
            <a:r>
              <a:rPr lang="tr-TR" altLang="tr-TR" sz="2000" dirty="0" err="1"/>
              <a:t>visual</a:t>
            </a:r>
            <a:r>
              <a:rPr lang="tr-TR" altLang="tr-TR" sz="2000" dirty="0"/>
              <a:t> (%)          CASA (%)</a:t>
            </a:r>
          </a:p>
        </p:txBody>
      </p:sp>
    </p:spTree>
    <p:extLst>
      <p:ext uri="{BB962C8B-B14F-4D97-AF65-F5344CB8AC3E}">
        <p14:creationId xmlns:p14="http://schemas.microsoft.com/office/powerpoint/2010/main" val="301838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B5CBABD-C628-47E4-8318-E2106401FB36}"/>
              </a:ext>
            </a:extLst>
          </p:cNvPr>
          <p:cNvSpPr>
            <a:spLocks noGrp="1" noChangeArrowheads="1"/>
          </p:cNvSpPr>
          <p:nvPr>
            <p:ph type="title"/>
          </p:nvPr>
        </p:nvSpPr>
        <p:spPr>
          <a:xfrm>
            <a:off x="2711450" y="457200"/>
            <a:ext cx="7499350" cy="668338"/>
          </a:xfrm>
        </p:spPr>
        <p:txBody>
          <a:bodyPr/>
          <a:lstStyle/>
          <a:p>
            <a:r>
              <a:rPr lang="tr-TR" altLang="tr-TR" sz="2000" b="1" dirty="0"/>
              <a:t>SPERMATOLOGICAL EVALUATIONS</a:t>
            </a:r>
          </a:p>
        </p:txBody>
      </p:sp>
      <p:graphicFrame>
        <p:nvGraphicFramePr>
          <p:cNvPr id="5" name="Tablo 5">
            <a:extLst>
              <a:ext uri="{FF2B5EF4-FFF2-40B4-BE49-F238E27FC236}">
                <a16:creationId xmlns:a16="http://schemas.microsoft.com/office/drawing/2014/main" id="{B2E79C36-8513-40D3-828D-8186F946DFAE}"/>
              </a:ext>
            </a:extLst>
          </p:cNvPr>
          <p:cNvGraphicFramePr>
            <a:graphicFrameLocks noGrp="1"/>
          </p:cNvGraphicFramePr>
          <p:nvPr>
            <p:extLst>
              <p:ext uri="{D42A27DB-BD31-4B8C-83A1-F6EECF244321}">
                <p14:modId xmlns:p14="http://schemas.microsoft.com/office/powerpoint/2010/main" val="3640128524"/>
              </p:ext>
            </p:extLst>
          </p:nvPr>
        </p:nvGraphicFramePr>
        <p:xfrm>
          <a:off x="2065867" y="1871132"/>
          <a:ext cx="7154333" cy="21234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202102783"/>
                    </a:ext>
                  </a:extLst>
                </a:gridCol>
                <a:gridCol w="1786466">
                  <a:extLst>
                    <a:ext uri="{9D8B030D-6E8A-4147-A177-3AD203B41FA5}">
                      <a16:colId xmlns:a16="http://schemas.microsoft.com/office/drawing/2014/main" val="488547678"/>
                    </a:ext>
                  </a:extLst>
                </a:gridCol>
                <a:gridCol w="1253067">
                  <a:extLst>
                    <a:ext uri="{9D8B030D-6E8A-4147-A177-3AD203B41FA5}">
                      <a16:colId xmlns:a16="http://schemas.microsoft.com/office/drawing/2014/main" val="3115717097"/>
                    </a:ext>
                  </a:extLst>
                </a:gridCol>
                <a:gridCol w="1024468">
                  <a:extLst>
                    <a:ext uri="{9D8B030D-6E8A-4147-A177-3AD203B41FA5}">
                      <a16:colId xmlns:a16="http://schemas.microsoft.com/office/drawing/2014/main" val="659028668"/>
                    </a:ext>
                  </a:extLst>
                </a:gridCol>
                <a:gridCol w="1735665">
                  <a:extLst>
                    <a:ext uri="{9D8B030D-6E8A-4147-A177-3AD203B41FA5}">
                      <a16:colId xmlns:a16="http://schemas.microsoft.com/office/drawing/2014/main" val="4056944807"/>
                    </a:ext>
                  </a:extLst>
                </a:gridCol>
              </a:tblGrid>
              <a:tr h="370840">
                <a:tc>
                  <a:txBody>
                    <a:bodyPr/>
                    <a:lstStyle/>
                    <a:p>
                      <a:endParaRPr lang="tr-TR"/>
                    </a:p>
                  </a:txBody>
                  <a:tcPr/>
                </a:tc>
                <a:tc>
                  <a:txBody>
                    <a:bodyPr/>
                    <a:lstStyle/>
                    <a:p>
                      <a:r>
                        <a:rPr lang="tr-TR" dirty="0" err="1"/>
                        <a:t>Concentration</a:t>
                      </a:r>
                      <a:endParaRPr lang="tr-TR" dirty="0"/>
                    </a:p>
                  </a:txBody>
                  <a:tcPr/>
                </a:tc>
                <a:tc>
                  <a:txBody>
                    <a:bodyPr/>
                    <a:lstStyle/>
                    <a:p>
                      <a:r>
                        <a:rPr lang="tr-TR" dirty="0" err="1"/>
                        <a:t>Motility</a:t>
                      </a:r>
                      <a:endParaRPr lang="tr-TR" dirty="0"/>
                    </a:p>
                  </a:txBody>
                  <a:tcPr/>
                </a:tc>
                <a:tc>
                  <a:txBody>
                    <a:bodyPr/>
                    <a:lstStyle/>
                    <a:p>
                      <a:r>
                        <a:rPr lang="tr-TR" dirty="0" err="1"/>
                        <a:t>pH</a:t>
                      </a:r>
                      <a:endParaRPr lang="tr-TR" dirty="0"/>
                    </a:p>
                  </a:txBody>
                  <a:tcPr/>
                </a:tc>
                <a:tc>
                  <a:txBody>
                    <a:bodyPr/>
                    <a:lstStyle/>
                    <a:p>
                      <a:r>
                        <a:rPr lang="tr-TR" dirty="0" err="1"/>
                        <a:t>Activation</a:t>
                      </a:r>
                      <a:r>
                        <a:rPr lang="tr-TR" dirty="0"/>
                        <a:t> </a:t>
                      </a:r>
                      <a:r>
                        <a:rPr lang="tr-TR" dirty="0" err="1"/>
                        <a:t>solution</a:t>
                      </a:r>
                      <a:endParaRPr lang="tr-TR" dirty="0"/>
                    </a:p>
                  </a:txBody>
                  <a:tcPr/>
                </a:tc>
                <a:extLst>
                  <a:ext uri="{0D108BD9-81ED-4DB2-BD59-A6C34878D82A}">
                    <a16:rowId xmlns:a16="http://schemas.microsoft.com/office/drawing/2014/main" val="1162968712"/>
                  </a:ext>
                </a:extLst>
              </a:tr>
              <a:tr h="370840">
                <a:tc>
                  <a:txBody>
                    <a:bodyPr/>
                    <a:lstStyle/>
                    <a:p>
                      <a:r>
                        <a:rPr lang="tr-TR" dirty="0" err="1"/>
                        <a:t>Gilt-head</a:t>
                      </a:r>
                      <a:endParaRPr lang="tr-TR" dirty="0"/>
                    </a:p>
                  </a:txBody>
                  <a:tcPr/>
                </a:tc>
                <a:tc>
                  <a:txBody>
                    <a:bodyPr/>
                    <a:lstStyle/>
                    <a:p>
                      <a:r>
                        <a:rPr lang="tr-TR" altLang="tr-TR" dirty="0">
                          <a:effectLst>
                            <a:outerShdw blurRad="38100" dist="38100" dir="2700000" algn="tl">
                              <a:srgbClr val="C0C0C0"/>
                            </a:outerShdw>
                          </a:effectLst>
                        </a:rPr>
                        <a:t>5.5-17.5 × 10</a:t>
                      </a:r>
                      <a:r>
                        <a:rPr lang="tr-TR" altLang="tr-TR" baseline="30000" dirty="0">
                          <a:effectLst>
                            <a:outerShdw blurRad="38100" dist="38100" dir="2700000" algn="tl">
                              <a:srgbClr val="C0C0C0"/>
                            </a:outerShdw>
                          </a:effectLst>
                        </a:rPr>
                        <a:t>9</a:t>
                      </a:r>
                      <a:endParaRPr lang="tr-TR" dirty="0"/>
                    </a:p>
                  </a:txBody>
                  <a:tcPr/>
                </a:tc>
                <a:tc>
                  <a:txBody>
                    <a:bodyPr/>
                    <a:lstStyle/>
                    <a:p>
                      <a:r>
                        <a:rPr lang="tr-TR" altLang="tr-TR" dirty="0">
                          <a:effectLst>
                            <a:outerShdw blurRad="38100" dist="38100" dir="2700000" algn="tl">
                              <a:srgbClr val="C0C0C0"/>
                            </a:outerShdw>
                          </a:effectLst>
                        </a:rPr>
                        <a:t>75-100%</a:t>
                      </a:r>
                      <a:endParaRPr lang="tr-TR" dirty="0"/>
                    </a:p>
                  </a:txBody>
                  <a:tcPr/>
                </a:tc>
                <a:tc>
                  <a:txBody>
                    <a:bodyPr/>
                    <a:lstStyle/>
                    <a:p>
                      <a:r>
                        <a:rPr lang="tr-TR" altLang="tr-TR" dirty="0">
                          <a:effectLst>
                            <a:outerShdw blurRad="38100" dist="38100" dir="2700000" algn="tl">
                              <a:srgbClr val="C0C0C0"/>
                            </a:outerShdw>
                          </a:effectLst>
                        </a:rPr>
                        <a:t>8.3</a:t>
                      </a:r>
                      <a:endParaRPr lang="tr-TR" dirty="0"/>
                    </a:p>
                  </a:txBody>
                  <a:tcPr/>
                </a:tc>
                <a:tc>
                  <a:txBody>
                    <a:bodyPr/>
                    <a:lstStyle/>
                    <a:p>
                      <a:r>
                        <a:rPr lang="tr-TR" dirty="0"/>
                        <a:t>1:10 </a:t>
                      </a:r>
                      <a:r>
                        <a:rPr lang="tr-TR" dirty="0" err="1"/>
                        <a:t>sea</a:t>
                      </a:r>
                      <a:r>
                        <a:rPr lang="tr-TR" dirty="0"/>
                        <a:t> </a:t>
                      </a:r>
                      <a:r>
                        <a:rPr lang="tr-TR" dirty="0" err="1"/>
                        <a:t>water</a:t>
                      </a:r>
                      <a:endParaRPr lang="tr-TR" dirty="0"/>
                    </a:p>
                  </a:txBody>
                  <a:tcPr/>
                </a:tc>
                <a:extLst>
                  <a:ext uri="{0D108BD9-81ED-4DB2-BD59-A6C34878D82A}">
                    <a16:rowId xmlns:a16="http://schemas.microsoft.com/office/drawing/2014/main" val="128060420"/>
                  </a:ext>
                </a:extLst>
              </a:tr>
              <a:tr h="370840">
                <a:tc>
                  <a:txBody>
                    <a:bodyPr/>
                    <a:lstStyle/>
                    <a:p>
                      <a:r>
                        <a:rPr lang="tr-TR" dirty="0" err="1"/>
                        <a:t>Sea</a:t>
                      </a:r>
                      <a:r>
                        <a:rPr lang="tr-TR" dirty="0"/>
                        <a:t> </a:t>
                      </a:r>
                      <a:r>
                        <a:rPr lang="tr-TR" dirty="0" err="1"/>
                        <a:t>bass</a:t>
                      </a:r>
                      <a:endParaRPr lang="tr-TR" dirty="0"/>
                    </a:p>
                  </a:txBody>
                  <a:tcPr/>
                </a:tc>
                <a:tc>
                  <a:txBody>
                    <a:bodyPr/>
                    <a:lstStyle/>
                    <a:p>
                      <a:r>
                        <a:rPr lang="tr-TR" dirty="0"/>
                        <a:t>2.1-60 </a:t>
                      </a:r>
                      <a:r>
                        <a:rPr lang="tr-TR" altLang="tr-TR" dirty="0">
                          <a:effectLst>
                            <a:outerShdw blurRad="38100" dist="38100" dir="2700000" algn="tl">
                              <a:srgbClr val="C0C0C0"/>
                            </a:outerShdw>
                          </a:effectLst>
                        </a:rPr>
                        <a:t>× 10</a:t>
                      </a:r>
                      <a:r>
                        <a:rPr lang="tr-TR" altLang="tr-TR" baseline="30000" dirty="0">
                          <a:effectLst>
                            <a:outerShdw blurRad="38100" dist="38100" dir="2700000" algn="tl">
                              <a:srgbClr val="C0C0C0"/>
                            </a:outerShdw>
                          </a:effectLst>
                        </a:rPr>
                        <a:t>9</a:t>
                      </a:r>
                      <a:endParaRPr lang="tr-TR" dirty="0"/>
                    </a:p>
                  </a:txBody>
                  <a:tcPr/>
                </a:tc>
                <a:tc>
                  <a:txBody>
                    <a:bodyPr/>
                    <a:lstStyle/>
                    <a:p>
                      <a:r>
                        <a:rPr lang="tr-TR" dirty="0"/>
                        <a:t>65-95%</a:t>
                      </a:r>
                    </a:p>
                  </a:txBody>
                  <a:tcPr/>
                </a:tc>
                <a:tc>
                  <a:txBody>
                    <a:bodyPr/>
                    <a:lstStyle/>
                    <a:p>
                      <a:r>
                        <a:rPr lang="tr-TR" dirty="0"/>
                        <a:t>8.0</a:t>
                      </a:r>
                    </a:p>
                  </a:txBody>
                  <a:tcPr/>
                </a:tc>
                <a:tc>
                  <a:txBody>
                    <a:bodyPr/>
                    <a:lstStyle/>
                    <a:p>
                      <a:r>
                        <a:rPr lang="tr-TR" dirty="0"/>
                        <a:t>1:10 </a:t>
                      </a:r>
                      <a:r>
                        <a:rPr lang="tr-TR" dirty="0" err="1"/>
                        <a:t>sea</a:t>
                      </a:r>
                      <a:r>
                        <a:rPr lang="tr-TR" dirty="0"/>
                        <a:t> </a:t>
                      </a:r>
                      <a:r>
                        <a:rPr lang="tr-TR" dirty="0" err="1"/>
                        <a:t>water</a:t>
                      </a:r>
                      <a:endParaRPr lang="tr-TR" dirty="0"/>
                    </a:p>
                  </a:txBody>
                  <a:tcPr/>
                </a:tc>
                <a:extLst>
                  <a:ext uri="{0D108BD9-81ED-4DB2-BD59-A6C34878D82A}">
                    <a16:rowId xmlns:a16="http://schemas.microsoft.com/office/drawing/2014/main" val="371297015"/>
                  </a:ext>
                </a:extLst>
              </a:tr>
              <a:tr h="370840">
                <a:tc>
                  <a:txBody>
                    <a:bodyPr/>
                    <a:lstStyle/>
                    <a:p>
                      <a:r>
                        <a:rPr lang="tr-TR" dirty="0" err="1"/>
                        <a:t>Carp</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20-40 </a:t>
                      </a:r>
                      <a:r>
                        <a:rPr lang="tr-TR" altLang="tr-TR" dirty="0">
                          <a:effectLst>
                            <a:outerShdw blurRad="38100" dist="38100" dir="2700000" algn="tl">
                              <a:srgbClr val="C0C0C0"/>
                            </a:outerShdw>
                          </a:effectLst>
                        </a:rPr>
                        <a:t>× 10</a:t>
                      </a:r>
                      <a:r>
                        <a:rPr lang="tr-TR" altLang="tr-TR" baseline="30000" dirty="0">
                          <a:effectLst>
                            <a:outerShdw blurRad="38100" dist="38100" dir="2700000" algn="tl">
                              <a:srgbClr val="C0C0C0"/>
                            </a:outerShdw>
                          </a:effectLst>
                        </a:rPr>
                        <a:t>9</a:t>
                      </a:r>
                      <a:endParaRPr lang="tr-TR" dirty="0"/>
                    </a:p>
                  </a:txBody>
                  <a:tcPr/>
                </a:tc>
                <a:tc>
                  <a:txBody>
                    <a:bodyPr/>
                    <a:lstStyle/>
                    <a:p>
                      <a:r>
                        <a:rPr lang="tr-TR" dirty="0"/>
                        <a:t>70-95%</a:t>
                      </a:r>
                    </a:p>
                  </a:txBody>
                  <a:tcPr/>
                </a:tc>
                <a:tc>
                  <a:txBody>
                    <a:bodyPr/>
                    <a:lstStyle/>
                    <a:p>
                      <a:r>
                        <a:rPr lang="tr-TR" dirty="0"/>
                        <a:t>7.0-8.0</a:t>
                      </a:r>
                    </a:p>
                  </a:txBody>
                  <a:tcPr/>
                </a:tc>
                <a:tc>
                  <a:txBody>
                    <a:bodyPr/>
                    <a:lstStyle/>
                    <a:p>
                      <a:r>
                        <a:rPr lang="tr-TR" dirty="0"/>
                        <a:t> 0.3% </a:t>
                      </a:r>
                      <a:r>
                        <a:rPr lang="tr-TR" dirty="0" err="1"/>
                        <a:t>NaCl</a:t>
                      </a:r>
                      <a:endParaRPr lang="tr-TR" dirty="0"/>
                    </a:p>
                  </a:txBody>
                  <a:tcPr/>
                </a:tc>
                <a:extLst>
                  <a:ext uri="{0D108BD9-81ED-4DB2-BD59-A6C34878D82A}">
                    <a16:rowId xmlns:a16="http://schemas.microsoft.com/office/drawing/2014/main" val="1912058992"/>
                  </a:ext>
                </a:extLst>
              </a:tr>
              <a:tr h="370840">
                <a:tc>
                  <a:txBody>
                    <a:bodyPr/>
                    <a:lstStyle/>
                    <a:p>
                      <a:r>
                        <a:rPr lang="tr-TR" dirty="0"/>
                        <a:t>Trout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2.1-16 </a:t>
                      </a:r>
                      <a:r>
                        <a:rPr lang="tr-TR" altLang="tr-TR" dirty="0">
                          <a:effectLst>
                            <a:outerShdw blurRad="38100" dist="38100" dir="2700000" algn="tl">
                              <a:srgbClr val="C0C0C0"/>
                            </a:outerShdw>
                          </a:effectLst>
                        </a:rPr>
                        <a:t>× 10</a:t>
                      </a:r>
                      <a:r>
                        <a:rPr lang="tr-TR" altLang="tr-TR" baseline="30000" dirty="0">
                          <a:effectLst>
                            <a:outerShdw blurRad="38100" dist="38100" dir="2700000" algn="tl">
                              <a:srgbClr val="C0C0C0"/>
                            </a:outerShdw>
                          </a:effectLst>
                        </a:rPr>
                        <a:t>9</a:t>
                      </a:r>
                      <a:endParaRPr lang="tr-TR" dirty="0"/>
                    </a:p>
                  </a:txBody>
                  <a:tcPr/>
                </a:tc>
                <a:tc>
                  <a:txBody>
                    <a:bodyPr/>
                    <a:lstStyle/>
                    <a:p>
                      <a:r>
                        <a:rPr lang="tr-TR" dirty="0"/>
                        <a:t>44-95%</a:t>
                      </a:r>
                    </a:p>
                  </a:txBody>
                  <a:tcPr/>
                </a:tc>
                <a:tc>
                  <a:txBody>
                    <a:bodyPr/>
                    <a:lstStyle/>
                    <a:p>
                      <a:r>
                        <a:rPr lang="tr-TR" dirty="0"/>
                        <a:t>7.0-7.5</a:t>
                      </a:r>
                    </a:p>
                  </a:txBody>
                  <a:tcPr/>
                </a:tc>
                <a:tc>
                  <a:txBody>
                    <a:bodyPr/>
                    <a:lstStyle/>
                    <a:p>
                      <a:r>
                        <a:rPr lang="tr-TR" dirty="0"/>
                        <a:t> 0.3% </a:t>
                      </a:r>
                      <a:r>
                        <a:rPr lang="tr-TR" dirty="0" err="1"/>
                        <a:t>NaCl</a:t>
                      </a:r>
                      <a:endParaRPr lang="tr-TR" dirty="0"/>
                    </a:p>
                  </a:txBody>
                  <a:tcPr/>
                </a:tc>
                <a:extLst>
                  <a:ext uri="{0D108BD9-81ED-4DB2-BD59-A6C34878D82A}">
                    <a16:rowId xmlns:a16="http://schemas.microsoft.com/office/drawing/2014/main" val="3554303401"/>
                  </a:ext>
                </a:extLst>
              </a:tr>
            </a:tbl>
          </a:graphicData>
        </a:graphic>
      </p:graphicFrame>
    </p:spTree>
    <p:extLst>
      <p:ext uri="{BB962C8B-B14F-4D97-AF65-F5344CB8AC3E}">
        <p14:creationId xmlns:p14="http://schemas.microsoft.com/office/powerpoint/2010/main" val="3160634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08214" y="457201"/>
            <a:ext cx="8002587" cy="2466975"/>
          </a:xfrm>
        </p:spPr>
        <p:txBody>
          <a:bodyPr/>
          <a:lstStyle/>
          <a:p>
            <a:br>
              <a:rPr lang="tr-TR" altLang="tr-TR" sz="1000" b="1"/>
            </a:br>
            <a:endParaRPr lang="tr-TR" altLang="tr-TR" sz="1000" b="1"/>
          </a:p>
        </p:txBody>
      </p:sp>
      <p:sp>
        <p:nvSpPr>
          <p:cNvPr id="35843" name="Rectangle 3"/>
          <p:cNvSpPr>
            <a:spLocks noGrp="1" noChangeArrowheads="1"/>
          </p:cNvSpPr>
          <p:nvPr>
            <p:ph type="body" idx="1"/>
          </p:nvPr>
        </p:nvSpPr>
        <p:spPr>
          <a:xfrm>
            <a:off x="1992313" y="620713"/>
            <a:ext cx="8064500" cy="5905500"/>
          </a:xfrm>
        </p:spPr>
        <p:txBody>
          <a:bodyPr/>
          <a:lstStyle/>
          <a:p>
            <a:pPr>
              <a:buFont typeface="Wingdings" panose="05000000000000000000" pitchFamily="2" charset="2"/>
              <a:buChar char="Ø"/>
            </a:pPr>
            <a:r>
              <a:rPr lang="tr-TR" altLang="tr-TR" sz="2000" b="1"/>
              <a:t>SEMEN PRESERVATION</a:t>
            </a:r>
            <a:br>
              <a:rPr lang="tr-TR" altLang="tr-TR" sz="2000" b="1"/>
            </a:br>
            <a:endParaRPr lang="tr-TR" altLang="tr-TR" sz="2000" b="1"/>
          </a:p>
          <a:p>
            <a:pPr lvl="1">
              <a:buFont typeface="Wingdings" panose="05000000000000000000" pitchFamily="2" charset="2"/>
              <a:buChar char="Ø"/>
            </a:pPr>
            <a:r>
              <a:rPr lang="tr-TR" altLang="tr-TR" sz="1600"/>
              <a:t>Several methods have been described for the short-term storage and cryopreservation of trout and carp semen.</a:t>
            </a:r>
            <a:br>
              <a:rPr lang="tr-TR" altLang="tr-TR" sz="1600"/>
            </a:br>
            <a:endParaRPr lang="tr-TR" altLang="tr-TR" sz="1600"/>
          </a:p>
          <a:p>
            <a:pPr lvl="1">
              <a:buFont typeface="Wingdings" panose="05000000000000000000" pitchFamily="2" charset="2"/>
              <a:buChar char="Ø"/>
            </a:pPr>
            <a:r>
              <a:rPr lang="tr-TR" altLang="tr-TR" sz="1600"/>
              <a:t>Differences in diluents, cryoprotectants and freezing techniques make it difficult to get variable estimations of the efficiency of various procedures.</a:t>
            </a:r>
            <a:br>
              <a:rPr lang="tr-TR" altLang="tr-TR" sz="1600"/>
            </a:br>
            <a:r>
              <a:rPr lang="tr-TR" altLang="tr-TR" sz="1600"/>
              <a:t>	(A simple, easy and applicable method is a effective method)</a:t>
            </a:r>
          </a:p>
          <a:p>
            <a:endParaRPr lang="tr-TR" altLang="tr-TR" sz="1800"/>
          </a:p>
          <a:p>
            <a:r>
              <a:rPr lang="tr-TR" altLang="tr-TR" sz="1800" b="1"/>
              <a:t>DILUTION</a:t>
            </a:r>
            <a:endParaRPr lang="tr-TR" altLang="tr-TR" sz="1800"/>
          </a:p>
          <a:p>
            <a:pPr lvl="1"/>
            <a:r>
              <a:rPr lang="tr-TR" altLang="tr-TR" sz="1600"/>
              <a:t>TYPES OF EXTENDERS</a:t>
            </a:r>
          </a:p>
          <a:p>
            <a:pPr lvl="2"/>
            <a:r>
              <a:rPr lang="tr-TR" altLang="tr-TR" sz="1600"/>
              <a:t>Sugar-based (0.3 M glucose, 0.6 M sucrose), ionic, complex, seminal plasma mimicking</a:t>
            </a:r>
          </a:p>
          <a:p>
            <a:pPr lvl="2"/>
            <a:r>
              <a:rPr lang="tr-TR" altLang="tr-TR" sz="1600"/>
              <a:t>Additives </a:t>
            </a:r>
          </a:p>
          <a:p>
            <a:pPr lvl="3"/>
            <a:r>
              <a:rPr lang="tr-TR" altLang="tr-TR" sz="1600"/>
              <a:t>External cryoprotectants (egg yolk, BSA)</a:t>
            </a:r>
          </a:p>
          <a:p>
            <a:pPr lvl="3"/>
            <a:r>
              <a:rPr lang="tr-TR" altLang="tr-TR" sz="1600"/>
              <a:t>Internal cryoprotectants (DMSO, DMA, Glycerol) </a:t>
            </a:r>
            <a:r>
              <a:rPr lang="tr-TR" altLang="tr-TR" sz="1200"/>
              <a:t>Mostly dimethyl sulfoxide is used as the permeating cryoprotective agent for cryopreservation, but other cryoprotectants, like dimethyl acetamide (DMA), ethylene glycol, glycerol and DMSO-glycerol mixture, are also efficient. </a:t>
            </a:r>
          </a:p>
          <a:p>
            <a:pPr lvl="3"/>
            <a:r>
              <a:rPr lang="tr-TR" altLang="tr-TR" sz="1600"/>
              <a:t>Antioxydants (Vitamin A, E, GSH, Taurine etc.) </a:t>
            </a:r>
          </a:p>
          <a:p>
            <a:endParaRPr lang="tr-TR" altLang="tr-TR" sz="1800"/>
          </a:p>
        </p:txBody>
      </p:sp>
    </p:spTree>
    <p:extLst>
      <p:ext uri="{BB962C8B-B14F-4D97-AF65-F5344CB8AC3E}">
        <p14:creationId xmlns:p14="http://schemas.microsoft.com/office/powerpoint/2010/main" val="365281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2" cstate="print">
            <a:lum contrast="18000"/>
            <a:extLst>
              <a:ext uri="{28A0092B-C50C-407E-A947-70E740481C1C}">
                <a14:useLocalDpi xmlns:a14="http://schemas.microsoft.com/office/drawing/2010/main" val="0"/>
              </a:ext>
            </a:extLst>
          </a:blip>
          <a:srcRect b="24336"/>
          <a:stretch>
            <a:fillRect/>
          </a:stretch>
        </p:blipFill>
        <p:spPr bwMode="auto">
          <a:xfrm>
            <a:off x="1524000" y="5157788"/>
            <a:ext cx="4356100"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4292600"/>
            <a:ext cx="4500562"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292601"/>
            <a:ext cx="4643438"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3" name="Rectangle 7"/>
          <p:cNvSpPr>
            <a:spLocks noChangeArrowheads="1"/>
          </p:cNvSpPr>
          <p:nvPr/>
        </p:nvSpPr>
        <p:spPr bwMode="auto">
          <a:xfrm>
            <a:off x="1774826" y="620713"/>
            <a:ext cx="878522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altLang="tr-TR" b="1">
                <a:solidFill>
                  <a:srgbClr val="000000"/>
                </a:solidFill>
              </a:rPr>
              <a:t>DILUTION RATE</a:t>
            </a:r>
            <a:r>
              <a:rPr lang="tr-TR" altLang="tr-TR">
                <a:solidFill>
                  <a:srgbClr val="000000"/>
                </a:solidFill>
              </a:rPr>
              <a:t> </a:t>
            </a:r>
          </a:p>
          <a:p>
            <a:pPr fontAlgn="base">
              <a:spcBef>
                <a:spcPct val="0"/>
              </a:spcBef>
              <a:spcAft>
                <a:spcPct val="0"/>
              </a:spcAft>
            </a:pPr>
            <a:r>
              <a:rPr lang="tr-TR" altLang="tr-TR">
                <a:solidFill>
                  <a:srgbClr val="000000"/>
                </a:solidFill>
              </a:rPr>
              <a:t>(1/1, 1/2, 1/3): Lower dilution rates should be used</a:t>
            </a:r>
          </a:p>
          <a:p>
            <a:pPr fontAlgn="base">
              <a:spcBef>
                <a:spcPct val="0"/>
              </a:spcBef>
              <a:spcAft>
                <a:spcPct val="0"/>
              </a:spcAft>
            </a:pPr>
            <a:endParaRPr lang="tr-TR" altLang="tr-TR">
              <a:solidFill>
                <a:srgbClr val="000000"/>
              </a:solidFill>
            </a:endParaRPr>
          </a:p>
          <a:p>
            <a:pPr lvl="1" fontAlgn="base">
              <a:spcBef>
                <a:spcPct val="0"/>
              </a:spcBef>
              <a:spcAft>
                <a:spcPct val="0"/>
              </a:spcAft>
            </a:pPr>
            <a:r>
              <a:rPr lang="tr-TR" altLang="tr-TR">
                <a:solidFill>
                  <a:srgbClr val="000000"/>
                </a:solidFill>
              </a:rPr>
              <a:t>When diluting the semen</a:t>
            </a:r>
          </a:p>
          <a:p>
            <a:pPr lvl="2" fontAlgn="base">
              <a:spcBef>
                <a:spcPct val="0"/>
              </a:spcBef>
              <a:spcAft>
                <a:spcPct val="0"/>
              </a:spcAft>
            </a:pPr>
            <a:r>
              <a:rPr lang="tr-TR" altLang="tr-TR">
                <a:solidFill>
                  <a:srgbClr val="000000"/>
                </a:solidFill>
              </a:rPr>
              <a:t>Attention !</a:t>
            </a:r>
          </a:p>
          <a:p>
            <a:pPr lvl="3" fontAlgn="base">
              <a:spcBef>
                <a:spcPct val="0"/>
              </a:spcBef>
              <a:spcAft>
                <a:spcPct val="0"/>
              </a:spcAft>
              <a:buFontTx/>
              <a:buChar char="•"/>
            </a:pPr>
            <a:r>
              <a:rPr lang="tr-TR" altLang="tr-TR">
                <a:solidFill>
                  <a:srgbClr val="000000"/>
                </a:solidFill>
              </a:rPr>
              <a:t>Osmotic pressure (250-300 mOsm)</a:t>
            </a:r>
          </a:p>
          <a:p>
            <a:pPr lvl="3" fontAlgn="base">
              <a:spcBef>
                <a:spcPct val="0"/>
              </a:spcBef>
              <a:spcAft>
                <a:spcPct val="0"/>
              </a:spcAft>
              <a:buFontTx/>
              <a:buChar char="•"/>
            </a:pPr>
            <a:r>
              <a:rPr lang="tr-TR" altLang="tr-TR">
                <a:solidFill>
                  <a:srgbClr val="000000"/>
                </a:solidFill>
              </a:rPr>
              <a:t>pH (7-9)</a:t>
            </a:r>
          </a:p>
          <a:p>
            <a:pPr lvl="3" fontAlgn="base">
              <a:spcBef>
                <a:spcPct val="0"/>
              </a:spcBef>
              <a:spcAft>
                <a:spcPct val="0"/>
              </a:spcAft>
              <a:buFontTx/>
              <a:buChar char="•"/>
            </a:pPr>
            <a:r>
              <a:rPr lang="tr-TR" altLang="tr-TR">
                <a:solidFill>
                  <a:srgbClr val="000000"/>
                </a:solidFill>
              </a:rPr>
              <a:t>Temperature	(Environment, extender, semen)</a:t>
            </a:r>
          </a:p>
          <a:p>
            <a:pPr lvl="1" fontAlgn="base">
              <a:spcBef>
                <a:spcPct val="0"/>
              </a:spcBef>
              <a:spcAft>
                <a:spcPct val="0"/>
              </a:spcAft>
            </a:pPr>
            <a:endParaRPr lang="tr-TR" altLang="tr-TR">
              <a:solidFill>
                <a:srgbClr val="000000"/>
              </a:solidFill>
            </a:endParaRPr>
          </a:p>
          <a:p>
            <a:pPr lvl="1" fontAlgn="base">
              <a:spcBef>
                <a:spcPct val="0"/>
              </a:spcBef>
              <a:spcAft>
                <a:spcPct val="0"/>
              </a:spcAft>
            </a:pPr>
            <a:r>
              <a:rPr lang="tr-TR" altLang="tr-TR" b="1">
                <a:solidFill>
                  <a:srgbClr val="000000"/>
                </a:solidFill>
              </a:rPr>
              <a:t>EQUILIBRATION ?</a:t>
            </a:r>
            <a:r>
              <a:rPr lang="tr-TR" altLang="tr-TR">
                <a:solidFill>
                  <a:srgbClr val="000000"/>
                </a:solidFill>
              </a:rPr>
              <a:t> Conflicted subject ! </a:t>
            </a:r>
          </a:p>
          <a:p>
            <a:pPr lvl="1" fontAlgn="base">
              <a:spcBef>
                <a:spcPct val="0"/>
              </a:spcBef>
              <a:spcAft>
                <a:spcPct val="0"/>
              </a:spcAft>
            </a:pPr>
            <a:r>
              <a:rPr lang="tr-TR" altLang="tr-TR" sz="1400">
                <a:solidFill>
                  <a:srgbClr val="000000"/>
                </a:solidFill>
              </a:rPr>
              <a:t>Freezing is applied immediately after dilution of the spermatozoa or after an equilibration time.</a:t>
            </a:r>
          </a:p>
          <a:p>
            <a:pPr lvl="1" fontAlgn="base">
              <a:spcBef>
                <a:spcPct val="0"/>
              </a:spcBef>
              <a:spcAft>
                <a:spcPct val="0"/>
              </a:spcAft>
            </a:pPr>
            <a:r>
              <a:rPr lang="tr-TR" altLang="tr-TR">
                <a:solidFill>
                  <a:srgbClr val="000000"/>
                </a:solidFill>
              </a:rPr>
              <a:t>Immediate freezing reduces the toxic effects of cryoprotectants, and equilibration increases the rate of penetration. </a:t>
            </a:r>
          </a:p>
        </p:txBody>
      </p:sp>
    </p:spTree>
    <p:extLst>
      <p:ext uri="{BB962C8B-B14F-4D97-AF65-F5344CB8AC3E}">
        <p14:creationId xmlns:p14="http://schemas.microsoft.com/office/powerpoint/2010/main" val="236669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08214" y="404813"/>
            <a:ext cx="7870825" cy="576262"/>
          </a:xfrm>
        </p:spPr>
        <p:txBody>
          <a:bodyPr/>
          <a:lstStyle/>
          <a:p>
            <a:r>
              <a:rPr lang="tr-TR" altLang="tr-TR" sz="2000" b="1"/>
              <a:t>CRYOPRESERVATION	</a:t>
            </a:r>
          </a:p>
        </p:txBody>
      </p:sp>
      <p:sp>
        <p:nvSpPr>
          <p:cNvPr id="37891" name="Rectangle 3"/>
          <p:cNvSpPr>
            <a:spLocks noGrp="1" noChangeArrowheads="1"/>
          </p:cNvSpPr>
          <p:nvPr>
            <p:ph type="body" sz="half" idx="1"/>
          </p:nvPr>
        </p:nvSpPr>
        <p:spPr>
          <a:xfrm>
            <a:off x="2135189" y="981076"/>
            <a:ext cx="4752975" cy="4741863"/>
          </a:xfrm>
        </p:spPr>
        <p:txBody>
          <a:bodyPr/>
          <a:lstStyle/>
          <a:p>
            <a:pPr>
              <a:buFont typeface="Wingdings" panose="05000000000000000000" pitchFamily="2" charset="2"/>
              <a:buNone/>
            </a:pPr>
            <a:r>
              <a:rPr lang="tr-TR" altLang="tr-TR" sz="1200"/>
              <a:t>The spermatozoa diluted with extenders are usually frozen as pellets </a:t>
            </a:r>
            <a:r>
              <a:rPr lang="tr-TR" altLang="tr-TR" sz="1200" b="1"/>
              <a:t>on dry ice</a:t>
            </a:r>
            <a:r>
              <a:rPr lang="tr-TR" altLang="tr-TR" sz="1200"/>
              <a:t>, they can also be frozen straws or ampoules </a:t>
            </a:r>
            <a:r>
              <a:rPr lang="tr-TR" altLang="tr-TR" sz="1200" b="1"/>
              <a:t>in liquid nitrogen vapour.</a:t>
            </a:r>
          </a:p>
          <a:p>
            <a:pPr>
              <a:buFont typeface="Wingdings" panose="05000000000000000000" pitchFamily="2" charset="2"/>
              <a:buNone/>
            </a:pPr>
            <a:r>
              <a:rPr lang="tr-TR" altLang="tr-TR" sz="1600" b="1"/>
              <a:t>PELLET</a:t>
            </a:r>
          </a:p>
          <a:p>
            <a:r>
              <a:rPr lang="tr-TR" altLang="tr-TR" sz="1600"/>
              <a:t>Dry ice (Solid CO</a:t>
            </a:r>
            <a:r>
              <a:rPr lang="tr-TR" altLang="tr-TR" sz="1600" baseline="-25000"/>
              <a:t>2</a:t>
            </a:r>
            <a:r>
              <a:rPr lang="tr-TR" altLang="tr-TR" sz="1600"/>
              <a:t>)</a:t>
            </a:r>
          </a:p>
          <a:p>
            <a:pPr lvl="1"/>
            <a:r>
              <a:rPr lang="tr-TR" altLang="tr-TR" sz="1400"/>
              <a:t>for 5 min at -79</a:t>
            </a:r>
            <a:r>
              <a:rPr lang="tr-TR" altLang="tr-TR" sz="1400" baseline="30000"/>
              <a:t>o</a:t>
            </a:r>
            <a:r>
              <a:rPr lang="tr-TR" altLang="tr-TR" sz="1400"/>
              <a:t>C</a:t>
            </a:r>
          </a:p>
          <a:p>
            <a:pPr>
              <a:buFont typeface="Wingdings" panose="05000000000000000000" pitchFamily="2" charset="2"/>
              <a:buNone/>
            </a:pPr>
            <a:endParaRPr lang="tr-TR" altLang="tr-TR" sz="1600" b="1"/>
          </a:p>
          <a:p>
            <a:pPr>
              <a:buFont typeface="Wingdings" panose="05000000000000000000" pitchFamily="2" charset="2"/>
              <a:buNone/>
            </a:pPr>
            <a:r>
              <a:rPr lang="tr-TR" altLang="tr-TR" sz="1600" b="1"/>
              <a:t>STRAW (Pailette)</a:t>
            </a:r>
          </a:p>
          <a:p>
            <a:r>
              <a:rPr lang="tr-TR" altLang="tr-TR" sz="1600"/>
              <a:t>LN vapour</a:t>
            </a:r>
          </a:p>
          <a:p>
            <a:pPr lvl="1"/>
            <a:r>
              <a:rPr lang="tr-TR" altLang="tr-TR" sz="1400"/>
              <a:t>above 3-5 cm for 10 mins at -120</a:t>
            </a:r>
            <a:r>
              <a:rPr lang="tr-TR" altLang="tr-TR" sz="1400" baseline="30000"/>
              <a:t>o</a:t>
            </a:r>
            <a:r>
              <a:rPr lang="tr-TR" altLang="tr-TR" sz="1400"/>
              <a:t>C</a:t>
            </a:r>
          </a:p>
          <a:p>
            <a:r>
              <a:rPr lang="tr-TR" altLang="tr-TR" sz="1600"/>
              <a:t>Automatic freezer</a:t>
            </a:r>
          </a:p>
          <a:p>
            <a:pPr lvl="1"/>
            <a:r>
              <a:rPr lang="tr-TR" altLang="tr-TR" sz="1400"/>
              <a:t>can apply different protocols (from 4</a:t>
            </a:r>
            <a:r>
              <a:rPr lang="tr-TR" altLang="tr-TR" sz="1400" baseline="30000"/>
              <a:t>o</a:t>
            </a:r>
            <a:r>
              <a:rPr lang="tr-TR" altLang="tr-TR" sz="1400"/>
              <a:t>C</a:t>
            </a:r>
          </a:p>
          <a:p>
            <a:pPr lvl="1">
              <a:buFont typeface="Wingdings" panose="05000000000000000000" pitchFamily="2" charset="2"/>
              <a:buNone/>
            </a:pPr>
            <a:r>
              <a:rPr lang="tr-TR" altLang="tr-TR" sz="1400"/>
              <a:t>-35</a:t>
            </a:r>
            <a:r>
              <a:rPr lang="tr-TR" altLang="tr-TR" sz="1400" baseline="30000"/>
              <a:t>o</a:t>
            </a:r>
            <a:r>
              <a:rPr lang="tr-TR" altLang="tr-TR" sz="1400"/>
              <a:t>C / min) </a:t>
            </a:r>
          </a:p>
        </p:txBody>
      </p:sp>
      <p:graphicFrame>
        <p:nvGraphicFramePr>
          <p:cNvPr id="37892" name="Object 4"/>
          <p:cNvGraphicFramePr>
            <a:graphicFrameLocks noGrp="1" noChangeAspect="1"/>
          </p:cNvGraphicFramePr>
          <p:nvPr>
            <p:ph sz="quarter" idx="2"/>
          </p:nvPr>
        </p:nvGraphicFramePr>
        <p:xfrm>
          <a:off x="7175500" y="1125538"/>
          <a:ext cx="3168650" cy="2303462"/>
        </p:xfrm>
        <a:graphic>
          <a:graphicData uri="http://schemas.openxmlformats.org/presentationml/2006/ole">
            <mc:AlternateContent xmlns:mc="http://schemas.openxmlformats.org/markup-compatibility/2006">
              <mc:Choice xmlns:v="urn:schemas-microsoft-com:vml" Requires="v">
                <p:oleObj spid="_x0000_s2071" name="Photo Editor Fotoğrafı" r:id="rId3" imgW="6095238" imgH="4571429" progId="MSPhotoEd.3">
                  <p:embed/>
                </p:oleObj>
              </mc:Choice>
              <mc:Fallback>
                <p:oleObj name="Photo Editor Fotoğrafı" r:id="rId3" imgW="6095238" imgH="457142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1125538"/>
                        <a:ext cx="3168650"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3" name="Object 5"/>
          <p:cNvGraphicFramePr>
            <a:graphicFrameLocks noGrp="1" noChangeAspect="1"/>
          </p:cNvGraphicFramePr>
          <p:nvPr>
            <p:ph sz="quarter" idx="3"/>
          </p:nvPr>
        </p:nvGraphicFramePr>
        <p:xfrm>
          <a:off x="7227889" y="3722688"/>
          <a:ext cx="3087687" cy="2227262"/>
        </p:xfrm>
        <a:graphic>
          <a:graphicData uri="http://schemas.openxmlformats.org/presentationml/2006/ole">
            <mc:AlternateContent xmlns:mc="http://schemas.openxmlformats.org/markup-compatibility/2006">
              <mc:Choice xmlns:v="urn:schemas-microsoft-com:vml" Requires="v">
                <p:oleObj spid="_x0000_s2072" name="Photo Editor Fotoğrafı" r:id="rId5" imgW="6095238" imgH="4571429" progId="MSPhotoEd.3">
                  <p:embed/>
                </p:oleObj>
              </mc:Choice>
              <mc:Fallback>
                <p:oleObj name="Photo Editor Fotoğrafı" r:id="rId5" imgW="6095238" imgH="4571429"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7889" y="3722688"/>
                        <a:ext cx="3087687"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4" name="Object 6"/>
          <p:cNvGraphicFramePr>
            <a:graphicFrameLocks noChangeAspect="1"/>
          </p:cNvGraphicFramePr>
          <p:nvPr/>
        </p:nvGraphicFramePr>
        <p:xfrm>
          <a:off x="3216275" y="4545014"/>
          <a:ext cx="3289300" cy="2232025"/>
        </p:xfrm>
        <a:graphic>
          <a:graphicData uri="http://schemas.openxmlformats.org/presentationml/2006/ole">
            <mc:AlternateContent xmlns:mc="http://schemas.openxmlformats.org/markup-compatibility/2006">
              <mc:Choice xmlns:v="urn:schemas-microsoft-com:vml" Requires="v">
                <p:oleObj spid="_x0000_s2073" name="Bit Eşlem Resmi" r:id="rId7" imgW="2715004" imgH="1743318" progId="Paint.Picture">
                  <p:embed/>
                </p:oleObj>
              </mc:Choice>
              <mc:Fallback>
                <p:oleObj name="Bit Eşlem Resmi" r:id="rId7" imgW="2715004" imgH="1743318"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6275" y="4545014"/>
                        <a:ext cx="32893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5660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81200" y="457201"/>
            <a:ext cx="6275388" cy="955675"/>
          </a:xfrm>
        </p:spPr>
        <p:txBody>
          <a:bodyPr/>
          <a:lstStyle/>
          <a:p>
            <a:r>
              <a:rPr lang="tr-TR" altLang="tr-TR" sz="2000" b="1"/>
              <a:t>	</a:t>
            </a:r>
            <a:r>
              <a:rPr lang="tr-TR" altLang="tr-TR" sz="2400" b="1"/>
              <a:t>THAWING</a:t>
            </a:r>
          </a:p>
        </p:txBody>
      </p:sp>
      <p:sp>
        <p:nvSpPr>
          <p:cNvPr id="44035" name="Rectangle 3"/>
          <p:cNvSpPr>
            <a:spLocks noGrp="1" noChangeArrowheads="1"/>
          </p:cNvSpPr>
          <p:nvPr>
            <p:ph type="body" sz="half" idx="1"/>
          </p:nvPr>
        </p:nvSpPr>
        <p:spPr>
          <a:xfrm>
            <a:off x="2424113" y="1557339"/>
            <a:ext cx="7847012" cy="4751387"/>
          </a:xfrm>
        </p:spPr>
        <p:txBody>
          <a:bodyPr/>
          <a:lstStyle/>
          <a:p>
            <a:pPr>
              <a:lnSpc>
                <a:spcPct val="80000"/>
              </a:lnSpc>
            </a:pPr>
            <a:r>
              <a:rPr lang="tr-TR" altLang="tr-TR" sz="1600" b="1"/>
              <a:t>PELLETS THAWING</a:t>
            </a:r>
          </a:p>
          <a:p>
            <a:pPr>
              <a:lnSpc>
                <a:spcPct val="80000"/>
              </a:lnSpc>
            </a:pPr>
            <a:endParaRPr lang="tr-TR" altLang="tr-TR" sz="1600" b="1"/>
          </a:p>
          <a:p>
            <a:pPr lvl="1">
              <a:lnSpc>
                <a:spcPct val="80000"/>
              </a:lnSpc>
            </a:pPr>
            <a:r>
              <a:rPr lang="tr-TR" altLang="tr-TR" sz="1600"/>
              <a:t>Thawing in own extender </a:t>
            </a:r>
          </a:p>
          <a:p>
            <a:pPr lvl="1">
              <a:lnSpc>
                <a:spcPct val="80000"/>
              </a:lnSpc>
            </a:pPr>
            <a:r>
              <a:rPr lang="tr-TR" altLang="tr-TR" sz="1600"/>
              <a:t>Thawing in activation solution (A solution which is under 100 mOsm) </a:t>
            </a:r>
          </a:p>
          <a:p>
            <a:pPr lvl="2">
              <a:lnSpc>
                <a:spcPct val="80000"/>
              </a:lnSpc>
              <a:buFont typeface="Wingdings" panose="05000000000000000000" pitchFamily="2" charset="2"/>
              <a:buNone/>
            </a:pPr>
            <a:r>
              <a:rPr lang="tr-TR" altLang="tr-TR" sz="1200"/>
              <a:t>(hatchery water, 0.3 M NaCl, 3 g of urea, 4 g of NaCl in 1 l of water). </a:t>
            </a:r>
          </a:p>
          <a:p>
            <a:pPr lvl="1">
              <a:lnSpc>
                <a:spcPct val="80000"/>
              </a:lnSpc>
              <a:buFont typeface="Wingdings" panose="05000000000000000000" pitchFamily="2" charset="2"/>
              <a:buNone/>
            </a:pPr>
            <a:endParaRPr lang="tr-TR" altLang="tr-TR" sz="1200"/>
          </a:p>
          <a:p>
            <a:pPr>
              <a:lnSpc>
                <a:spcPct val="80000"/>
              </a:lnSpc>
            </a:pPr>
            <a:r>
              <a:rPr lang="tr-TR" altLang="tr-TR" sz="1600" b="1"/>
              <a:t>STRAW THAWING</a:t>
            </a:r>
          </a:p>
          <a:p>
            <a:pPr lvl="1">
              <a:lnSpc>
                <a:spcPct val="80000"/>
              </a:lnSpc>
            </a:pPr>
            <a:r>
              <a:rPr lang="tr-TR" altLang="tr-TR" sz="1600"/>
              <a:t>In a water bath</a:t>
            </a:r>
          </a:p>
          <a:p>
            <a:pPr lvl="2">
              <a:lnSpc>
                <a:spcPct val="80000"/>
              </a:lnSpc>
              <a:buFont typeface="Wingdings" panose="05000000000000000000" pitchFamily="2" charset="2"/>
              <a:buNone/>
            </a:pPr>
            <a:r>
              <a:rPr lang="tr-TR" altLang="tr-TR" sz="1400"/>
              <a:t>Trout</a:t>
            </a:r>
          </a:p>
          <a:p>
            <a:pPr lvl="2">
              <a:lnSpc>
                <a:spcPct val="80000"/>
              </a:lnSpc>
            </a:pPr>
            <a:r>
              <a:rPr lang="tr-TR" altLang="tr-TR" sz="1600"/>
              <a:t>At 30</a:t>
            </a:r>
            <a:r>
              <a:rPr lang="tr-TR" altLang="tr-TR" sz="1600" baseline="30000"/>
              <a:t>O</a:t>
            </a:r>
            <a:r>
              <a:rPr lang="tr-TR" altLang="tr-TR" sz="1600"/>
              <a:t>C for 15-20 sec (0.5 ml straw)</a:t>
            </a:r>
          </a:p>
          <a:p>
            <a:pPr lvl="2">
              <a:lnSpc>
                <a:spcPct val="80000"/>
              </a:lnSpc>
            </a:pPr>
            <a:r>
              <a:rPr lang="tr-TR" altLang="tr-TR" sz="1600"/>
              <a:t>At 35-40</a:t>
            </a:r>
            <a:r>
              <a:rPr lang="tr-TR" altLang="tr-TR" sz="1600" baseline="30000"/>
              <a:t>o</a:t>
            </a:r>
            <a:r>
              <a:rPr lang="tr-TR" altLang="tr-TR" sz="1600"/>
              <a:t>C for 5 sec</a:t>
            </a:r>
          </a:p>
          <a:p>
            <a:pPr lvl="2">
              <a:lnSpc>
                <a:spcPct val="80000"/>
              </a:lnSpc>
            </a:pPr>
            <a:r>
              <a:rPr lang="tr-TR" altLang="tr-TR" sz="1600"/>
              <a:t>At 5</a:t>
            </a:r>
            <a:r>
              <a:rPr lang="tr-TR" altLang="tr-TR" sz="1600" baseline="30000"/>
              <a:t>o</a:t>
            </a:r>
            <a:r>
              <a:rPr lang="tr-TR" altLang="tr-TR" sz="1600"/>
              <a:t>C for 90 sec</a:t>
            </a:r>
          </a:p>
          <a:p>
            <a:pPr lvl="1">
              <a:lnSpc>
                <a:spcPct val="80000"/>
              </a:lnSpc>
            </a:pPr>
            <a:endParaRPr lang="tr-TR" altLang="tr-TR" sz="1600"/>
          </a:p>
          <a:p>
            <a:pPr lvl="2">
              <a:lnSpc>
                <a:spcPct val="80000"/>
              </a:lnSpc>
              <a:buFont typeface="Wingdings" panose="05000000000000000000" pitchFamily="2" charset="2"/>
              <a:buNone/>
            </a:pPr>
            <a:r>
              <a:rPr lang="tr-TR" altLang="tr-TR" sz="1400"/>
              <a:t>Carp</a:t>
            </a:r>
          </a:p>
          <a:p>
            <a:pPr lvl="2">
              <a:lnSpc>
                <a:spcPct val="80000"/>
              </a:lnSpc>
            </a:pPr>
            <a:r>
              <a:rPr lang="tr-TR" altLang="tr-TR" sz="1600"/>
              <a:t>At 30 °C for 30 s </a:t>
            </a:r>
          </a:p>
          <a:p>
            <a:pPr lvl="2">
              <a:lnSpc>
                <a:spcPct val="80000"/>
              </a:lnSpc>
            </a:pPr>
            <a:r>
              <a:rPr lang="tr-TR" altLang="tr-TR" sz="1600"/>
              <a:t>At 35-40</a:t>
            </a:r>
            <a:r>
              <a:rPr lang="tr-TR" altLang="tr-TR" sz="1600" baseline="30000"/>
              <a:t>o</a:t>
            </a:r>
            <a:r>
              <a:rPr lang="tr-TR" altLang="tr-TR" sz="1600"/>
              <a:t>C for 10-15 sec</a:t>
            </a:r>
          </a:p>
          <a:p>
            <a:pPr lvl="2">
              <a:lnSpc>
                <a:spcPct val="80000"/>
              </a:lnSpc>
            </a:pPr>
            <a:endParaRPr lang="tr-TR" altLang="tr-TR" sz="1600"/>
          </a:p>
          <a:p>
            <a:pPr lvl="1">
              <a:lnSpc>
                <a:spcPct val="80000"/>
              </a:lnSpc>
            </a:pPr>
            <a:endParaRPr lang="tr-TR" altLang="tr-TR" sz="1600"/>
          </a:p>
          <a:p>
            <a:pPr lvl="1">
              <a:lnSpc>
                <a:spcPct val="80000"/>
              </a:lnSpc>
              <a:buFont typeface="Wingdings" panose="05000000000000000000" pitchFamily="2" charset="2"/>
              <a:buNone/>
            </a:pPr>
            <a:r>
              <a:rPr lang="tr-TR" altLang="tr-TR" sz="1600"/>
              <a:t>*FINAL TEMPERATURE MUST BE 5-10 </a:t>
            </a:r>
            <a:r>
              <a:rPr lang="tr-TR" altLang="tr-TR" sz="1600" baseline="30000"/>
              <a:t>O</a:t>
            </a:r>
            <a:r>
              <a:rPr lang="tr-TR" altLang="tr-TR" sz="1600"/>
              <a:t>C FOR TROUT SEMEN</a:t>
            </a:r>
          </a:p>
        </p:txBody>
      </p:sp>
    </p:spTree>
    <p:extLst>
      <p:ext uri="{BB962C8B-B14F-4D97-AF65-F5344CB8AC3E}">
        <p14:creationId xmlns:p14="http://schemas.microsoft.com/office/powerpoint/2010/main" val="675632838"/>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1317</Words>
  <Application>Microsoft Office PowerPoint</Application>
  <PresentationFormat>Geniş ekran</PresentationFormat>
  <Paragraphs>167</Paragraphs>
  <Slides>16</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2</vt:i4>
      </vt:variant>
      <vt:variant>
        <vt:lpstr>Slayt Başlıkları</vt:lpstr>
      </vt:variant>
      <vt:variant>
        <vt:i4>16</vt:i4>
      </vt:variant>
    </vt:vector>
  </HeadingPairs>
  <TitlesOfParts>
    <vt:vector size="23" baseType="lpstr">
      <vt:lpstr>Arial</vt:lpstr>
      <vt:lpstr>Arial Black</vt:lpstr>
      <vt:lpstr>Times New Roman</vt:lpstr>
      <vt:lpstr>Wingdings</vt:lpstr>
      <vt:lpstr>Pixel</vt:lpstr>
      <vt:lpstr>Photo Editor Fotoğrafı</vt:lpstr>
      <vt:lpstr>Bit Eşlem Resmi</vt:lpstr>
      <vt:lpstr>ARTIFICIAL PROPAGATION</vt:lpstr>
      <vt:lpstr>SEMEN COLLECTION</vt:lpstr>
      <vt:lpstr>SEMEN COLLECTION FROM CARP</vt:lpstr>
      <vt:lpstr>SPERMATOLOGICAL EVALUATIONS</vt:lpstr>
      <vt:lpstr>SPERMATOLOGICAL EVALUATIONS</vt:lpstr>
      <vt:lpstr> </vt:lpstr>
      <vt:lpstr>PowerPoint Sunusu</vt:lpstr>
      <vt:lpstr>CRYOPRESERVATION </vt:lpstr>
      <vt:lpstr> THAWING</vt:lpstr>
      <vt:lpstr>EGG COLLECTION</vt:lpstr>
      <vt:lpstr>Egg collection from carp</vt:lpstr>
      <vt:lpstr>FERTILIZATION TECHNIQUES</vt:lpstr>
      <vt:lpstr>FERTILIZATION Trout</vt:lpstr>
      <vt:lpstr>FERTILIZATION Carp</vt:lpstr>
      <vt:lpstr>Artificial Insemination</vt:lpstr>
      <vt:lpstr>Artificial Insemination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PROPAGATION</dc:title>
  <dc:creator>Akcay</dc:creator>
  <cp:lastModifiedBy>Kemal.Tuna.Olgac</cp:lastModifiedBy>
  <cp:revision>8</cp:revision>
  <dcterms:created xsi:type="dcterms:W3CDTF">2019-09-05T09:48:11Z</dcterms:created>
  <dcterms:modified xsi:type="dcterms:W3CDTF">2025-05-07T12:24:03Z</dcterms:modified>
</cp:coreProperties>
</file>