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4"/>
  </p:notesMasterIdLst>
  <p:sldIdLst>
    <p:sldId id="256" r:id="rId2"/>
    <p:sldId id="316" r:id="rId3"/>
    <p:sldId id="318" r:id="rId4"/>
    <p:sldId id="319" r:id="rId5"/>
    <p:sldId id="408" r:id="rId6"/>
    <p:sldId id="417" r:id="rId7"/>
    <p:sldId id="418" r:id="rId8"/>
    <p:sldId id="424" r:id="rId9"/>
    <p:sldId id="423" r:id="rId10"/>
    <p:sldId id="409" r:id="rId11"/>
    <p:sldId id="410" r:id="rId12"/>
    <p:sldId id="412" r:id="rId13"/>
    <p:sldId id="413" r:id="rId14"/>
    <p:sldId id="414" r:id="rId15"/>
    <p:sldId id="415" r:id="rId16"/>
    <p:sldId id="416" r:id="rId17"/>
    <p:sldId id="411" r:id="rId18"/>
    <p:sldId id="420" r:id="rId19"/>
    <p:sldId id="421" r:id="rId20"/>
    <p:sldId id="422" r:id="rId21"/>
    <p:sldId id="425" r:id="rId22"/>
    <p:sldId id="426" r:id="rId23"/>
    <p:sldId id="419" r:id="rId24"/>
    <p:sldId id="447" r:id="rId25"/>
    <p:sldId id="427" r:id="rId26"/>
    <p:sldId id="443" r:id="rId27"/>
    <p:sldId id="340" r:id="rId28"/>
    <p:sldId id="324" r:id="rId29"/>
    <p:sldId id="325" r:id="rId30"/>
    <p:sldId id="333" r:id="rId31"/>
    <p:sldId id="360" r:id="rId32"/>
    <p:sldId id="373" r:id="rId33"/>
    <p:sldId id="339" r:id="rId34"/>
    <p:sldId id="374" r:id="rId35"/>
    <p:sldId id="375" r:id="rId36"/>
    <p:sldId id="376" r:id="rId37"/>
    <p:sldId id="334" r:id="rId38"/>
    <p:sldId id="338" r:id="rId39"/>
    <p:sldId id="431" r:id="rId40"/>
    <p:sldId id="444" r:id="rId41"/>
    <p:sldId id="446" r:id="rId42"/>
    <p:sldId id="432" r:id="rId43"/>
    <p:sldId id="433" r:id="rId44"/>
    <p:sldId id="434" r:id="rId45"/>
    <p:sldId id="435" r:id="rId46"/>
    <p:sldId id="436" r:id="rId47"/>
    <p:sldId id="437" r:id="rId48"/>
    <p:sldId id="438" r:id="rId49"/>
    <p:sldId id="439" r:id="rId50"/>
    <p:sldId id="440" r:id="rId51"/>
    <p:sldId id="441" r:id="rId52"/>
    <p:sldId id="442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0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320" autoAdjust="0"/>
  </p:normalViewPr>
  <p:slideViewPr>
    <p:cSldViewPr>
      <p:cViewPr varScale="1">
        <p:scale>
          <a:sx n="59" d="100"/>
          <a:sy n="59" d="100"/>
        </p:scale>
        <p:origin x="828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6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B6AFF-8F4F-4024-8590-A58BEE38B192}" type="datetimeFigureOut">
              <a:rPr lang="en-US" smtClean="0"/>
              <a:pPr/>
              <a:t>11/20/2018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EC4EB-6420-4F79-985C-5537B2155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Temel hücre kaynakları: </a:t>
            </a:r>
          </a:p>
          <a:p>
            <a:r>
              <a:rPr lang="tr-TR" dirty="0">
                <a:latin typeface="Arial" pitchFamily="34" charset="0"/>
                <a:cs typeface="Arial" pitchFamily="34" charset="0"/>
              </a:rPr>
              <a:t>Monosit / makrofaj,  mast hücresi, nötrofiller, trombositler, </a:t>
            </a:r>
          </a:p>
          <a:p>
            <a:r>
              <a:rPr lang="tr-TR" dirty="0">
                <a:latin typeface="Arial" pitchFamily="34" charset="0"/>
                <a:cs typeface="Arial" pitchFamily="34" charset="0"/>
              </a:rPr>
              <a:t>Ayrıca mezankimal hücreler (düz kas, fibroblast, endotel hücresi), pek çok epitel hücresi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EC4EB-6420-4F79-985C-5537B215502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Kompleman</a:t>
            </a:r>
            <a:r>
              <a:rPr lang="tr-TR" dirty="0"/>
              <a:t> ürünleri, </a:t>
            </a:r>
            <a:r>
              <a:rPr lang="tr-TR" dirty="0" err="1"/>
              <a:t>vaskuler</a:t>
            </a:r>
            <a:r>
              <a:rPr lang="tr-TR" dirty="0"/>
              <a:t> </a:t>
            </a:r>
            <a:r>
              <a:rPr lang="tr-TR" dirty="0" err="1"/>
              <a:t>permeabilite</a:t>
            </a:r>
            <a:r>
              <a:rPr lang="tr-TR" dirty="0"/>
              <a:t> artışı,</a:t>
            </a:r>
            <a:r>
              <a:rPr lang="tr-TR" baseline="0" dirty="0"/>
              <a:t> </a:t>
            </a:r>
            <a:r>
              <a:rPr lang="tr-TR" baseline="0" dirty="0" err="1"/>
              <a:t>kemotaksi</a:t>
            </a:r>
            <a:r>
              <a:rPr lang="tr-TR" baseline="0" dirty="0"/>
              <a:t>, </a:t>
            </a:r>
            <a:r>
              <a:rPr lang="tr-TR" baseline="0" dirty="0" err="1"/>
              <a:t>opsonizasyon</a:t>
            </a:r>
            <a:r>
              <a:rPr lang="tr-TR" baseline="0" dirty="0"/>
              <a:t> gibi olaylarda görevli. Kritik olay C3’ün </a:t>
            </a:r>
            <a:r>
              <a:rPr lang="tr-TR" baseline="0" dirty="0" err="1"/>
              <a:t>proteolitik</a:t>
            </a:r>
            <a:r>
              <a:rPr lang="tr-TR" baseline="0"/>
              <a:t> yıkımı</a:t>
            </a:r>
          </a:p>
          <a:p>
            <a:r>
              <a:rPr lang="tr-TR" dirty="0"/>
              <a:t>C3a</a:t>
            </a:r>
            <a:r>
              <a:rPr lang="tr-TR" baseline="0" dirty="0"/>
              <a:t> ve C5a inflamatuar eksudada bulunan pekçok proteolitik enzim tarafından da aktive edilir. Nötrofillerden salınan plazmin ve lizozomal enzimler gibi. Böylece komplemanın kemotaktik etkisi ve nötrofiller tarafından kompleman aktivasyonu bir döngü oluşturur.</a:t>
            </a:r>
          </a:p>
          <a:p>
            <a:r>
              <a:rPr lang="tr-TR" baseline="0" dirty="0"/>
              <a:t>Alternatif yolakta C3’ün normalde de olan spontan yıkımı artmıştır. C3b faktör B’nin yıkım ürünü olan Faktör Bb ile birleşir ve C3bBb (C3 konvertazı) oluşturur.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EC4EB-6420-4F79-985C-5537B215502F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Koagulasyon sistemi ile inflamasyon sıkı bağlantılı. İnflamasyonda</a:t>
            </a:r>
            <a:r>
              <a:rPr lang="tr-TR" baseline="0" dirty="0"/>
              <a:t> endotel zedelenmesi ile trombus oluşumu uyarılır. Pıhtılaşma sisteminde trombin çeşitli şekillerde inflamasyonu tetikler.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EC4EB-6420-4F79-985C-5537B215502F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>
                <a:latin typeface="Arial" pitchFamily="34" charset="0"/>
                <a:cs typeface="Arial" pitchFamily="34" charset="0"/>
              </a:rPr>
              <a:t>Akut inflamasyon endoteli zedeleyerek veya aktive ederek</a:t>
            </a:r>
            <a:r>
              <a:rPr lang="tr-TR" sz="1200" baseline="0" dirty="0">
                <a:latin typeface="Arial" pitchFamily="34" charset="0"/>
                <a:cs typeface="Arial" pitchFamily="34" charset="0"/>
              </a:rPr>
              <a:t> koagulasyon sistemini uyarır. Trombus oluşur. Ayrıca trombinin etkileri ile inflamasyon indüklenir. D</a:t>
            </a:r>
            <a:r>
              <a:rPr lang="tr-TR" sz="1200" dirty="0">
                <a:latin typeface="Arial" pitchFamily="34" charset="0"/>
                <a:cs typeface="Arial" pitchFamily="34" charset="0"/>
              </a:rPr>
              <a:t>olaşımda çözünebilir durumda olan fibrinojeni, çözünemeyen fibrin pıhtısı oluşturmak üzere yıkar. 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EC4EB-6420-4F79-985C-5537B215502F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Hageman faktör, karaciğerde sentezlenir ve inaktif formda plazmada bulunur. Kollagen, BM veya aktiv</a:t>
            </a:r>
            <a:r>
              <a:rPr lang="tr-TR" baseline="0" dirty="0"/>
              <a:t>e trombositlerle temas ettiğinde yapısal değişikliğe uğrar ve aktive olur. Faktör 12a olur.</a:t>
            </a:r>
          </a:p>
          <a:p>
            <a:r>
              <a:rPr lang="tr-TR" baseline="0" dirty="0"/>
              <a:t> </a:t>
            </a:r>
            <a:r>
              <a:rPr lang="en-US" dirty="0" err="1"/>
              <a:t>Kall</a:t>
            </a:r>
            <a:r>
              <a:rPr lang="tr-TR" dirty="0"/>
              <a:t>ikrein</a:t>
            </a:r>
            <a:r>
              <a:rPr lang="tr-TR" baseline="0" dirty="0"/>
              <a:t> HMWkininojen üzerinde katalizör ve kofaktör gibi rol oynar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EC4EB-6420-4F79-985C-5537B215502F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EC4EB-6420-4F79-985C-5537B215502F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Skar</a:t>
            </a:r>
            <a:r>
              <a:rPr lang="tr-TR" dirty="0"/>
              <a:t> dokusu: Doku hasarı belirgin ve dokunun </a:t>
            </a:r>
            <a:r>
              <a:rPr lang="tr-TR" dirty="0" err="1"/>
              <a:t>rejenerasyon</a:t>
            </a:r>
            <a:r>
              <a:rPr lang="tr-TR" dirty="0"/>
              <a:t> kapasitesi yok / </a:t>
            </a:r>
            <a:r>
              <a:rPr lang="tr-TR" dirty="0" err="1"/>
              <a:t>eksuda</a:t>
            </a:r>
            <a:r>
              <a:rPr lang="tr-TR" baseline="0" dirty="0"/>
              <a:t> sıvısı fibrinden zengin ve temizlenemiyor.</a:t>
            </a:r>
            <a:endParaRPr lang="tr-TR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2D4E4-281F-43F4-A2A8-25822940616C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Kinin, </a:t>
            </a:r>
            <a:r>
              <a:rPr lang="tr-TR" dirty="0" err="1"/>
              <a:t>kompleman</a:t>
            </a:r>
            <a:r>
              <a:rPr lang="tr-TR" dirty="0"/>
              <a:t> ve </a:t>
            </a:r>
            <a:r>
              <a:rPr lang="tr-TR" dirty="0" err="1"/>
              <a:t>koagulasyon</a:t>
            </a:r>
            <a:r>
              <a:rPr lang="tr-TR" baseline="0" dirty="0"/>
              <a:t> sistemi proteinleri de </a:t>
            </a:r>
            <a:r>
              <a:rPr lang="tr-TR" baseline="0" dirty="0" err="1"/>
              <a:t>mikrobiyal</a:t>
            </a:r>
            <a:r>
              <a:rPr lang="tr-TR" baseline="0" dirty="0"/>
              <a:t> ürünler ve nekrotik hücrelerle tetiklenir. Yani </a:t>
            </a:r>
            <a:r>
              <a:rPr lang="tr-TR" baseline="0" dirty="0" err="1"/>
              <a:t>mediatörler</a:t>
            </a:r>
            <a:r>
              <a:rPr lang="tr-TR" baseline="0" dirty="0"/>
              <a:t> sadece gerekli olduğu zaman tetiklenir.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EC4EB-6420-4F79-985C-5537B215502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Araşidonik</a:t>
            </a:r>
            <a:r>
              <a:rPr lang="tr-TR" baseline="0" dirty="0"/>
              <a:t> asit, hücre </a:t>
            </a:r>
            <a:r>
              <a:rPr lang="tr-TR" baseline="0" dirty="0" err="1"/>
              <a:t>membran</a:t>
            </a:r>
            <a:r>
              <a:rPr lang="tr-TR" baseline="0" dirty="0"/>
              <a:t> </a:t>
            </a:r>
            <a:r>
              <a:rPr lang="tr-TR" baseline="0" dirty="0" err="1"/>
              <a:t>fosfolipidleri</a:t>
            </a:r>
            <a:r>
              <a:rPr lang="tr-TR" baseline="0" dirty="0"/>
              <a:t> arasında yer alan bir yağ </a:t>
            </a:r>
            <a:r>
              <a:rPr lang="tr-TR" baseline="0" dirty="0" err="1"/>
              <a:t>asiti</a:t>
            </a:r>
            <a:r>
              <a:rPr lang="tr-TR" baseline="0" dirty="0"/>
              <a:t>. Mekanik, fiziksel veya kimyasal uyarı ile veya C5a gibi diğer </a:t>
            </a:r>
            <a:r>
              <a:rPr lang="tr-TR" baseline="0" dirty="0" err="1"/>
              <a:t>mediatörlerim</a:t>
            </a:r>
            <a:r>
              <a:rPr lang="tr-TR" baseline="0" dirty="0"/>
              <a:t> etkisiyle </a:t>
            </a:r>
            <a:r>
              <a:rPr lang="tr-TR" baseline="0" dirty="0" err="1"/>
              <a:t>fosfolipaz</a:t>
            </a:r>
            <a:r>
              <a:rPr lang="tr-TR" baseline="0" dirty="0"/>
              <a:t> aktive olur ve hücre </a:t>
            </a:r>
            <a:r>
              <a:rPr lang="tr-TR" baseline="0" dirty="0" err="1"/>
              <a:t>membranında</a:t>
            </a:r>
            <a:r>
              <a:rPr lang="tr-TR" baseline="0" dirty="0"/>
              <a:t> AA </a:t>
            </a:r>
            <a:r>
              <a:rPr lang="tr-TR" baseline="0" dirty="0" err="1"/>
              <a:t>salınımı</a:t>
            </a:r>
            <a:r>
              <a:rPr lang="tr-TR" baseline="0" dirty="0"/>
              <a:t> olur. AA türevi </a:t>
            </a:r>
            <a:r>
              <a:rPr lang="tr-TR" baseline="0" dirty="0" err="1"/>
              <a:t>mediatörlerin</a:t>
            </a:r>
            <a:r>
              <a:rPr lang="tr-TR" baseline="0" dirty="0"/>
              <a:t> oluşumu iki farklı </a:t>
            </a:r>
            <a:r>
              <a:rPr lang="tr-TR" baseline="0" dirty="0" err="1"/>
              <a:t>enzimatik</a:t>
            </a:r>
            <a:r>
              <a:rPr lang="tr-TR" baseline="0" dirty="0"/>
              <a:t> yolla olur. </a:t>
            </a:r>
            <a:r>
              <a:rPr lang="tr-TR" baseline="0" dirty="0" err="1"/>
              <a:t>Siklooksijenaz</a:t>
            </a:r>
            <a:r>
              <a:rPr lang="tr-TR" baseline="0" dirty="0"/>
              <a:t>  (</a:t>
            </a:r>
            <a:r>
              <a:rPr lang="tr-TR" baseline="0" dirty="0" err="1"/>
              <a:t>PG’ler</a:t>
            </a:r>
            <a:r>
              <a:rPr lang="tr-TR" baseline="0" dirty="0"/>
              <a:t> oluşur) ve </a:t>
            </a:r>
            <a:r>
              <a:rPr lang="tr-TR" baseline="0" dirty="0" err="1"/>
              <a:t>lipooksijenaz</a:t>
            </a:r>
            <a:r>
              <a:rPr lang="tr-TR" baseline="0" dirty="0"/>
              <a:t> (</a:t>
            </a:r>
            <a:r>
              <a:rPr lang="tr-TR" baseline="0" dirty="0" err="1"/>
              <a:t>lökotrien</a:t>
            </a:r>
            <a:r>
              <a:rPr lang="tr-TR" baseline="0" dirty="0"/>
              <a:t> ve </a:t>
            </a:r>
            <a:r>
              <a:rPr lang="tr-TR" baseline="0" dirty="0" err="1"/>
              <a:t>lipoksinler</a:t>
            </a:r>
            <a:r>
              <a:rPr lang="tr-TR" baseline="0" dirty="0"/>
              <a:t> oluşur). </a:t>
            </a:r>
            <a:r>
              <a:rPr lang="tr-TR" baseline="0" dirty="0" err="1"/>
              <a:t>Eicosanoidler</a:t>
            </a:r>
            <a:r>
              <a:rPr lang="tr-TR" baseline="0" dirty="0"/>
              <a:t> denilen bu </a:t>
            </a:r>
            <a:r>
              <a:rPr lang="tr-TR" baseline="0" dirty="0" err="1"/>
              <a:t>lipid</a:t>
            </a:r>
            <a:r>
              <a:rPr lang="tr-TR" baseline="0" dirty="0"/>
              <a:t> </a:t>
            </a:r>
            <a:r>
              <a:rPr lang="tr-TR" baseline="0" dirty="0" err="1"/>
              <a:t>mediatörler</a:t>
            </a:r>
            <a:r>
              <a:rPr lang="tr-TR" baseline="0" dirty="0"/>
              <a:t> </a:t>
            </a:r>
            <a:r>
              <a:rPr lang="tr-TR" baseline="0" dirty="0" err="1"/>
              <a:t>intrasellüler</a:t>
            </a:r>
            <a:r>
              <a:rPr lang="tr-TR" baseline="0" dirty="0"/>
              <a:t> ve </a:t>
            </a:r>
            <a:r>
              <a:rPr lang="tr-TR" baseline="0" dirty="0" err="1"/>
              <a:t>ekstrasellüler</a:t>
            </a:r>
            <a:r>
              <a:rPr lang="tr-TR" baseline="0" dirty="0"/>
              <a:t> sinyal yolaklarını aktive eder ve </a:t>
            </a:r>
            <a:r>
              <a:rPr lang="tr-TR" baseline="0" dirty="0" err="1"/>
              <a:t>inflamasyon</a:t>
            </a:r>
            <a:r>
              <a:rPr lang="tr-TR" baseline="0" dirty="0"/>
              <a:t> ve </a:t>
            </a:r>
            <a:r>
              <a:rPr lang="tr-TR" baseline="0" dirty="0" err="1"/>
              <a:t>hemostaz</a:t>
            </a:r>
            <a:r>
              <a:rPr lang="tr-TR" baseline="0" dirty="0"/>
              <a:t> gibi biyolojik olaylarda rol oynar.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EC4EB-6420-4F79-985C-5537B215502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Prostosiklin</a:t>
            </a:r>
            <a:r>
              <a:rPr lang="tr-TR" dirty="0"/>
              <a:t>- </a:t>
            </a:r>
            <a:r>
              <a:rPr lang="tr-TR" dirty="0" err="1"/>
              <a:t>tromboksan</a:t>
            </a:r>
            <a:r>
              <a:rPr lang="tr-TR" dirty="0"/>
              <a:t> dengesizliği</a:t>
            </a:r>
            <a:r>
              <a:rPr lang="tr-TR" baseline="0" dirty="0"/>
              <a:t> </a:t>
            </a:r>
            <a:r>
              <a:rPr lang="tr-TR" baseline="0" dirty="0" err="1"/>
              <a:t>trombus</a:t>
            </a:r>
            <a:r>
              <a:rPr lang="tr-TR" baseline="0" dirty="0"/>
              <a:t> oluşumuna neden olur.</a:t>
            </a:r>
          </a:p>
          <a:p>
            <a:r>
              <a:rPr lang="tr-TR" baseline="0" dirty="0" err="1"/>
              <a:t>Prostoglandinler</a:t>
            </a:r>
            <a:r>
              <a:rPr lang="tr-TR" baseline="0" dirty="0"/>
              <a:t>, </a:t>
            </a:r>
            <a:r>
              <a:rPr lang="tr-TR" baseline="0" dirty="0" err="1"/>
              <a:t>inflamasyondaki</a:t>
            </a:r>
            <a:r>
              <a:rPr lang="tr-TR" baseline="0" dirty="0"/>
              <a:t> ağrı ve ateş oluşumunda rol oynar.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EC4EB-6420-4F79-985C-5537B215502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COX2 enzimi</a:t>
            </a:r>
            <a:r>
              <a:rPr lang="tr-TR" baseline="0" dirty="0"/>
              <a:t> </a:t>
            </a:r>
            <a:r>
              <a:rPr lang="tr-TR" baseline="0" dirty="0" err="1"/>
              <a:t>inflamasyonla</a:t>
            </a:r>
            <a:r>
              <a:rPr lang="tr-TR" baseline="0" dirty="0"/>
              <a:t> uyarılır. COX1 normal dokularda bulunur ve </a:t>
            </a:r>
            <a:r>
              <a:rPr lang="tr-TR" baseline="0" dirty="0" err="1"/>
              <a:t>inflamasyon</a:t>
            </a:r>
            <a:r>
              <a:rPr lang="tr-TR" baseline="0" dirty="0"/>
              <a:t> dışında da fonksiyonları (</a:t>
            </a:r>
            <a:r>
              <a:rPr lang="tr-TR" baseline="0" dirty="0" err="1"/>
              <a:t>böbreklerdek</a:t>
            </a:r>
            <a:r>
              <a:rPr lang="tr-TR" baseline="0" dirty="0"/>
              <a:t> sıvı- elektrolit dengesi gibi) vardır. Bu nedenle </a:t>
            </a:r>
            <a:r>
              <a:rPr lang="tr-TR" baseline="0" dirty="0" err="1"/>
              <a:t>inflamasyonu</a:t>
            </a:r>
            <a:r>
              <a:rPr lang="tr-TR" baseline="0" dirty="0"/>
              <a:t> </a:t>
            </a:r>
            <a:r>
              <a:rPr lang="tr-TR" baseline="0" dirty="0" err="1"/>
              <a:t>inhibe</a:t>
            </a:r>
            <a:r>
              <a:rPr lang="tr-TR" baseline="0" dirty="0"/>
              <a:t> etmede yan etkilerin olmaması için COX2 inhibitörleri tercih edilir.</a:t>
            </a:r>
          </a:p>
          <a:p>
            <a:r>
              <a:rPr lang="tr-TR" baseline="0" dirty="0" err="1"/>
              <a:t>Lökotrienler</a:t>
            </a:r>
            <a:r>
              <a:rPr lang="tr-TR" baseline="0" dirty="0"/>
              <a:t> temel olarak lökositlerce </a:t>
            </a:r>
            <a:r>
              <a:rPr lang="tr-TR" baseline="0" dirty="0" err="1"/>
              <a:t>sekrete</a:t>
            </a:r>
            <a:r>
              <a:rPr lang="tr-TR" baseline="0" dirty="0"/>
              <a:t> edilir. Lökositler için </a:t>
            </a:r>
            <a:r>
              <a:rPr lang="tr-TR" baseline="0" dirty="0" err="1"/>
              <a:t>kemotaktik</a:t>
            </a:r>
            <a:r>
              <a:rPr lang="tr-TR" baseline="0" dirty="0"/>
              <a:t> ve </a:t>
            </a:r>
            <a:r>
              <a:rPr lang="tr-TR" baseline="0" dirty="0" err="1"/>
              <a:t>vaskuler</a:t>
            </a:r>
            <a:r>
              <a:rPr lang="tr-TR" baseline="0" dirty="0"/>
              <a:t> etkileri var. 3 </a:t>
            </a:r>
            <a:r>
              <a:rPr lang="tr-TR" baseline="0" dirty="0" err="1"/>
              <a:t>lipooksijenaz</a:t>
            </a:r>
            <a:r>
              <a:rPr lang="tr-TR" baseline="0" dirty="0"/>
              <a:t> var. 1. 5 </a:t>
            </a:r>
            <a:r>
              <a:rPr lang="tr-TR" baseline="0" dirty="0" err="1"/>
              <a:t>lipooksijenaz</a:t>
            </a:r>
            <a:r>
              <a:rPr lang="tr-TR" baseline="0" dirty="0"/>
              <a:t> </a:t>
            </a:r>
            <a:r>
              <a:rPr lang="tr-TR" baseline="0" dirty="0" err="1"/>
              <a:t>nötrofillerde</a:t>
            </a:r>
            <a:r>
              <a:rPr lang="tr-TR" baseline="0" dirty="0"/>
              <a:t> hakim olan. </a:t>
            </a:r>
            <a:r>
              <a:rPr lang="tr-TR" baseline="0" dirty="0" err="1"/>
              <a:t>AA’i</a:t>
            </a:r>
            <a:r>
              <a:rPr lang="tr-TR" baseline="0" dirty="0"/>
              <a:t> 5- </a:t>
            </a:r>
            <a:r>
              <a:rPr lang="tr-TR" baseline="0" dirty="0" err="1"/>
              <a:t>hidroksieikosatetraenoik</a:t>
            </a:r>
            <a:r>
              <a:rPr lang="tr-TR" baseline="0" dirty="0"/>
              <a:t> </a:t>
            </a:r>
            <a:r>
              <a:rPr lang="tr-TR" baseline="0" dirty="0" err="1"/>
              <a:t>asite</a:t>
            </a:r>
            <a:r>
              <a:rPr lang="tr-TR" baseline="0" dirty="0"/>
              <a:t> çevirir (</a:t>
            </a:r>
            <a:r>
              <a:rPr lang="tr-TR" baseline="0" dirty="0" err="1"/>
              <a:t>nötrofiller</a:t>
            </a:r>
            <a:r>
              <a:rPr lang="tr-TR" baseline="0" dirty="0"/>
              <a:t> için </a:t>
            </a:r>
            <a:r>
              <a:rPr lang="tr-TR" baseline="0" dirty="0" err="1"/>
              <a:t>kemotaktik</a:t>
            </a:r>
            <a:r>
              <a:rPr lang="tr-TR" baseline="0" dirty="0"/>
              <a:t> ve </a:t>
            </a:r>
            <a:r>
              <a:rPr lang="tr-TR" baseline="0" dirty="0" err="1"/>
              <a:t>lökotrienler</a:t>
            </a:r>
            <a:r>
              <a:rPr lang="tr-TR" baseline="0" dirty="0"/>
              <a:t> için </a:t>
            </a:r>
            <a:r>
              <a:rPr lang="tr-TR" baseline="0" dirty="0" err="1"/>
              <a:t>prekürsör</a:t>
            </a:r>
            <a:r>
              <a:rPr lang="tr-TR" baseline="0" dirty="0"/>
              <a:t>)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EC4EB-6420-4F79-985C-5537B215502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EC4EB-6420-4F79-985C-5537B215502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NO, </a:t>
            </a:r>
            <a:r>
              <a:rPr lang="tr-TR" dirty="0" err="1"/>
              <a:t>süperoksit</a:t>
            </a:r>
            <a:r>
              <a:rPr lang="tr-TR" baseline="0" dirty="0"/>
              <a:t> ile reaksiyona girer. Oldukça reaktif serbest radikal olan </a:t>
            </a:r>
            <a:r>
              <a:rPr lang="tr-TR" baseline="0" dirty="0" err="1"/>
              <a:t>peroksinitritin</a:t>
            </a:r>
            <a:r>
              <a:rPr lang="tr-TR" baseline="0" dirty="0"/>
              <a:t> oluşumunu sağlar.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EC4EB-6420-4F79-985C-5537B215502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EC4EB-6420-4F79-985C-5537B215502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EC4EB-6420-4F79-985C-5537B215502F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11/20/2018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11/20/2018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11/20/2018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11/20/2018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11/20/2018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İNFLAMASYONUN KİMYASAL MEDİATÖRLERİ</a:t>
            </a:r>
            <a:endParaRPr lang="en-US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762000"/>
          </a:xfrm>
        </p:spPr>
        <p:txBody>
          <a:bodyPr/>
          <a:lstStyle/>
          <a:p>
            <a:r>
              <a:rPr lang="tr-TR" b="1" dirty="0">
                <a:latin typeface="Arial" pitchFamily="34" charset="0"/>
                <a:cs typeface="Arial" pitchFamily="34" charset="0"/>
              </a:rPr>
              <a:t>Dr. Duygu KANKAYA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sz="3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ARAŞİDONİK ASİT METABOLİTLERİ</a:t>
            </a:r>
            <a:br>
              <a:rPr lang="tr-TR" sz="3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</a:br>
            <a:r>
              <a:rPr lang="tr-TR" sz="3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(= EİKOSANOİDLER)</a:t>
            </a:r>
            <a:endParaRPr lang="en-US" sz="3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2 İçerik Yer Tutucusu"/>
          <p:cNvSpPr txBox="1">
            <a:spLocks/>
          </p:cNvSpPr>
          <p:nvPr/>
        </p:nvSpPr>
        <p:spPr>
          <a:xfrm>
            <a:off x="381000" y="2057400"/>
            <a:ext cx="8229600" cy="3886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Hücreler </a:t>
            </a:r>
            <a:r>
              <a:rPr kumimoji="0" lang="tr-TR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mikrobiyal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ürünler veya </a:t>
            </a:r>
            <a:r>
              <a:rPr kumimoji="0" lang="tr-TR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inflamasyonda</a:t>
            </a:r>
            <a:r>
              <a:rPr kumimoji="0" lang="tr-TR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rol oynayan </a:t>
            </a:r>
            <a:r>
              <a:rPr kumimoji="0" lang="tr-TR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mediatörlerle</a:t>
            </a:r>
            <a:r>
              <a:rPr kumimoji="0" lang="tr-TR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uyarıldığında, </a:t>
            </a:r>
            <a:r>
              <a:rPr kumimoji="0" lang="tr-TR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membran</a:t>
            </a:r>
            <a:r>
              <a:rPr kumimoji="0" lang="tr-TR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yapısında bulunan </a:t>
            </a:r>
            <a:r>
              <a:rPr kumimoji="0" lang="tr-TR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AA’den</a:t>
            </a:r>
            <a:r>
              <a:rPr kumimoji="0" lang="tr-TR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tr-TR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enzimatik</a:t>
            </a:r>
            <a:r>
              <a:rPr kumimoji="0" lang="tr-TR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reaksiyonlarla PG ve </a:t>
            </a:r>
            <a:r>
              <a:rPr kumimoji="0" lang="tr-TR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LT’ler</a:t>
            </a:r>
            <a:r>
              <a:rPr kumimoji="0" lang="tr-TR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</a:t>
            </a:r>
            <a:r>
              <a:rPr kumimoji="0" lang="tr-TR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eikosanoidler</a:t>
            </a:r>
            <a:r>
              <a:rPr kumimoji="0" lang="tr-TR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 üretilir.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Eikosanoidler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hücrelerde G protein ilişkili reseptörlere bağlanarak etki gösterirler.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İnflamasyonun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her aşamasında rol oynarlar.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Hızlı oluşup, kısa süreli etki gösterirler.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Spontan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veya </a:t>
            </a:r>
            <a:r>
              <a:rPr kumimoji="0" lang="tr-TR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enzimatik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yıkıma uğrarlar.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b="4226"/>
          <a:stretch/>
        </p:blipFill>
        <p:spPr bwMode="auto">
          <a:xfrm>
            <a:off x="685800" y="1219200"/>
            <a:ext cx="76771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162800" cy="914400"/>
          </a:xfrm>
        </p:spPr>
        <p:txBody>
          <a:bodyPr>
            <a:normAutofit fontScale="90000"/>
          </a:bodyPr>
          <a:lstStyle/>
          <a:p>
            <a:pPr algn="l"/>
            <a:r>
              <a:rPr lang="tr-TR" sz="3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ARAŞİDONİK ASİT METABOLİTLERİ</a:t>
            </a:r>
            <a:br>
              <a:rPr lang="tr-TR" sz="3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</a:br>
            <a:r>
              <a:rPr lang="tr-TR" sz="3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(= EİKOSANOİDLER)</a:t>
            </a:r>
            <a:endParaRPr lang="en-US" sz="3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6096000" y="1166336"/>
            <a:ext cx="2971800" cy="738664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r-TR" sz="1400" dirty="0" err="1">
                <a:latin typeface="Arial" pitchFamily="34" charset="0"/>
                <a:cs typeface="Arial" pitchFamily="34" charset="0"/>
              </a:rPr>
              <a:t>Mikrobiyal</a:t>
            </a:r>
            <a:r>
              <a:rPr lang="tr-TR" sz="1400" dirty="0">
                <a:latin typeface="Arial" pitchFamily="34" charset="0"/>
                <a:cs typeface="Arial" pitchFamily="34" charset="0"/>
              </a:rPr>
              <a:t> ürünler, mekanik, kimyasal, fiziksel etkenler, </a:t>
            </a:r>
          </a:p>
          <a:p>
            <a:pPr>
              <a:buFont typeface="Arial" pitchFamily="34" charset="0"/>
              <a:buChar char="•"/>
            </a:pPr>
            <a:r>
              <a:rPr lang="tr-TR" sz="1400" dirty="0">
                <a:latin typeface="Arial" pitchFamily="34" charset="0"/>
                <a:cs typeface="Arial" pitchFamily="34" charset="0"/>
              </a:rPr>
              <a:t>C5a gibi </a:t>
            </a:r>
            <a:r>
              <a:rPr lang="tr-TR" sz="1400" dirty="0" err="1">
                <a:latin typeface="Arial" pitchFamily="34" charset="0"/>
                <a:cs typeface="Arial" pitchFamily="34" charset="0"/>
              </a:rPr>
              <a:t>mediatörler</a:t>
            </a:r>
            <a:r>
              <a:rPr lang="tr-TR" sz="1400" dirty="0">
                <a:latin typeface="Arial" pitchFamily="34" charset="0"/>
                <a:cs typeface="Arial" pitchFamily="34" charset="0"/>
              </a:rPr>
              <a:t> ile aktivasyon</a:t>
            </a:r>
          </a:p>
        </p:txBody>
      </p:sp>
      <p:sp>
        <p:nvSpPr>
          <p:cNvPr id="9" name="8 Metin kutusu"/>
          <p:cNvSpPr txBox="1"/>
          <p:nvPr/>
        </p:nvSpPr>
        <p:spPr>
          <a:xfrm>
            <a:off x="7086600" y="2359223"/>
            <a:ext cx="1371600" cy="738664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1400" dirty="0">
                <a:latin typeface="Arial" pitchFamily="34" charset="0"/>
                <a:cs typeface="Arial" pitchFamily="34" charset="0"/>
              </a:rPr>
              <a:t>COX 1, COX2 enzimleri ile aktive olur.</a:t>
            </a:r>
          </a:p>
        </p:txBody>
      </p:sp>
      <p:sp>
        <p:nvSpPr>
          <p:cNvPr id="8" name="7 Sağ Ok"/>
          <p:cNvSpPr/>
          <p:nvPr/>
        </p:nvSpPr>
        <p:spPr>
          <a:xfrm>
            <a:off x="5486400" y="1447800"/>
            <a:ext cx="457200" cy="2560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Sağ Ok"/>
          <p:cNvSpPr/>
          <p:nvPr/>
        </p:nvSpPr>
        <p:spPr>
          <a:xfrm>
            <a:off x="6248400" y="2438400"/>
            <a:ext cx="609600" cy="2560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3">
            <a:extLst>
              <a:ext uri="{FF2B5EF4-FFF2-40B4-BE49-F238E27FC236}">
                <a16:creationId xmlns:a16="http://schemas.microsoft.com/office/drawing/2014/main" id="{F8EE1953-0D62-412D-89B4-36A98BC48173}"/>
              </a:ext>
            </a:extLst>
          </p:cNvPr>
          <p:cNvSpPr txBox="1"/>
          <p:nvPr/>
        </p:nvSpPr>
        <p:spPr>
          <a:xfrm>
            <a:off x="1600200" y="6520934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/>
              <a:t>Robbins</a:t>
            </a:r>
            <a:r>
              <a:rPr lang="tr-TR" dirty="0"/>
              <a:t> </a:t>
            </a:r>
            <a:r>
              <a:rPr lang="tr-TR" dirty="0" err="1"/>
              <a:t>pathological</a:t>
            </a:r>
            <a:r>
              <a:rPr lang="tr-TR" dirty="0"/>
              <a:t> </a:t>
            </a:r>
            <a:r>
              <a:rPr lang="tr-TR" dirty="0" err="1"/>
              <a:t>basis</a:t>
            </a:r>
            <a:r>
              <a:rPr lang="tr-TR" dirty="0"/>
              <a:t> of </a:t>
            </a:r>
            <a:r>
              <a:rPr lang="tr-TR" dirty="0" err="1"/>
              <a:t>disease</a:t>
            </a:r>
            <a:r>
              <a:rPr lang="tr-TR" dirty="0"/>
              <a:t>, 7th </a:t>
            </a:r>
            <a:r>
              <a:rPr lang="tr-TR" dirty="0" err="1"/>
              <a:t>edit</a:t>
            </a:r>
            <a:r>
              <a:rPr lang="tr-TR" dirty="0"/>
              <a:t>, </a:t>
            </a:r>
            <a:r>
              <a:rPr lang="tr-TR" dirty="0" err="1"/>
              <a:t>page</a:t>
            </a:r>
            <a:r>
              <a:rPr lang="tr-TR" dirty="0"/>
              <a:t> 69  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413" y="381000"/>
            <a:ext cx="7877175" cy="5638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2" name="41 Metin kutusu"/>
          <p:cNvSpPr txBox="1"/>
          <p:nvPr/>
        </p:nvSpPr>
        <p:spPr>
          <a:xfrm>
            <a:off x="3352800" y="5257800"/>
            <a:ext cx="2667000" cy="52322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Vazodilatasyon</a:t>
            </a:r>
            <a:endParaRPr lang="tr-TR" sz="14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tr-TR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Ödem</a:t>
            </a:r>
            <a:endParaRPr lang="tr-TR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43 Metin kutusu"/>
          <p:cNvSpPr txBox="1"/>
          <p:nvPr/>
        </p:nvSpPr>
        <p:spPr>
          <a:xfrm>
            <a:off x="914400" y="5943600"/>
            <a:ext cx="739211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PGE₂</a:t>
            </a:r>
            <a:r>
              <a:rPr lang="tr-TR" dirty="0">
                <a:latin typeface="Arial" pitchFamily="34" charset="0"/>
                <a:cs typeface="Arial" pitchFamily="34" charset="0"/>
              </a:rPr>
              <a:t>, ayrıca deriyi ağrıya karşı aşırı duyarlı hale getirir- </a:t>
            </a:r>
            <a:r>
              <a:rPr lang="tr-TR" dirty="0" err="1">
                <a:latin typeface="Arial" pitchFamily="34" charset="0"/>
                <a:cs typeface="Arial" pitchFamily="34" charset="0"/>
              </a:rPr>
              <a:t>hiperaljezi</a:t>
            </a:r>
            <a:endParaRPr lang="tr-TR" dirty="0">
              <a:latin typeface="Arial" pitchFamily="34" charset="0"/>
              <a:cs typeface="Arial" pitchFamily="34" charset="0"/>
            </a:endParaRPr>
          </a:p>
          <a:p>
            <a:r>
              <a:rPr lang="tr-TR" dirty="0">
                <a:latin typeface="Arial" pitchFamily="34" charset="0"/>
                <a:cs typeface="Arial" pitchFamily="34" charset="0"/>
              </a:rPr>
              <a:t>Ateş oluşumuna katkısı vardır.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62800" y="2743200"/>
            <a:ext cx="1032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>
                <a:latin typeface="Arial" pitchFamily="34" charset="0"/>
                <a:cs typeface="Arial" pitchFamily="34" charset="0"/>
              </a:rPr>
              <a:t>(Trombosit)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Metin kutusu 3">
            <a:extLst>
              <a:ext uri="{FF2B5EF4-FFF2-40B4-BE49-F238E27FC236}">
                <a16:creationId xmlns:a16="http://schemas.microsoft.com/office/drawing/2014/main" id="{F8EE1953-0D62-412D-89B4-36A98BC48173}"/>
              </a:ext>
            </a:extLst>
          </p:cNvPr>
          <p:cNvSpPr txBox="1"/>
          <p:nvPr/>
        </p:nvSpPr>
        <p:spPr>
          <a:xfrm>
            <a:off x="1371600" y="6567845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/>
              <a:t>Robbins</a:t>
            </a:r>
            <a:r>
              <a:rPr lang="tr-TR" dirty="0"/>
              <a:t> </a:t>
            </a:r>
            <a:r>
              <a:rPr lang="tr-TR" dirty="0" err="1"/>
              <a:t>pathological</a:t>
            </a:r>
            <a:r>
              <a:rPr lang="tr-TR" dirty="0"/>
              <a:t> </a:t>
            </a:r>
            <a:r>
              <a:rPr lang="tr-TR" dirty="0" err="1"/>
              <a:t>basis</a:t>
            </a:r>
            <a:r>
              <a:rPr lang="tr-TR" dirty="0"/>
              <a:t> of </a:t>
            </a:r>
            <a:r>
              <a:rPr lang="tr-TR" dirty="0" err="1"/>
              <a:t>disease</a:t>
            </a:r>
            <a:r>
              <a:rPr lang="tr-TR" dirty="0"/>
              <a:t>, 7th </a:t>
            </a:r>
            <a:r>
              <a:rPr lang="tr-TR" dirty="0" err="1"/>
              <a:t>edit</a:t>
            </a:r>
            <a:r>
              <a:rPr lang="tr-TR" dirty="0"/>
              <a:t>, </a:t>
            </a:r>
            <a:r>
              <a:rPr lang="tr-TR" dirty="0" err="1"/>
              <a:t>page</a:t>
            </a:r>
            <a:r>
              <a:rPr lang="tr-TR" dirty="0"/>
              <a:t> 69 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599" y="52626"/>
            <a:ext cx="6781801" cy="561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Metin kutusu"/>
          <p:cNvSpPr txBox="1"/>
          <p:nvPr/>
        </p:nvSpPr>
        <p:spPr>
          <a:xfrm>
            <a:off x="3047999" y="5691426"/>
            <a:ext cx="3810000" cy="8617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Vazodilatasyon</a:t>
            </a:r>
            <a:endParaRPr lang="tr-TR" sz="1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tr-TR" sz="1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Lökosit </a:t>
            </a:r>
            <a:r>
              <a:rPr lang="tr-TR" sz="1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kemotaksisi</a:t>
            </a:r>
            <a:r>
              <a:rPr lang="tr-TR" sz="1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1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inhibisyonu</a:t>
            </a:r>
            <a:endParaRPr lang="tr-TR" sz="1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tr-TR" sz="1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tr-TR" sz="1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İnflamasyonu</a:t>
            </a:r>
            <a:r>
              <a:rPr lang="tr-TR" sz="1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1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inhibe</a:t>
            </a:r>
            <a:r>
              <a:rPr lang="tr-TR" sz="1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eder.)</a:t>
            </a:r>
            <a:endParaRPr lang="tr-TR" sz="16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Metin kutusu"/>
          <p:cNvSpPr txBox="1"/>
          <p:nvPr/>
        </p:nvSpPr>
        <p:spPr>
          <a:xfrm>
            <a:off x="76199" y="3557826"/>
            <a:ext cx="27432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Vazokonstrüksiyon</a:t>
            </a:r>
          </a:p>
          <a:p>
            <a:r>
              <a:rPr lang="tr-TR" sz="1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Bronkokonstriksiyon</a:t>
            </a:r>
          </a:p>
          <a:p>
            <a:r>
              <a:rPr lang="tr-TR" sz="1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Vaskuler</a:t>
            </a:r>
            <a:r>
              <a:rPr lang="tr-TR" sz="1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geçirgenlik artışı</a:t>
            </a:r>
            <a:endParaRPr lang="tr-TR" sz="16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Metin kutusu"/>
          <p:cNvSpPr txBox="1"/>
          <p:nvPr/>
        </p:nvSpPr>
        <p:spPr>
          <a:xfrm>
            <a:off x="1371599" y="2414826"/>
            <a:ext cx="1295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sz="1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Kemotaksi</a:t>
            </a:r>
            <a:endParaRPr lang="tr-TR" sz="16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514599" y="3100626"/>
            <a:ext cx="2514600" cy="1676400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886199" y="4853226"/>
            <a:ext cx="2514600" cy="838200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86399" y="3938826"/>
            <a:ext cx="2029723" cy="461665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TROMBOSİT</a:t>
            </a:r>
            <a:endParaRPr lang="en-US" sz="24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Metin kutusu 3">
            <a:extLst>
              <a:ext uri="{FF2B5EF4-FFF2-40B4-BE49-F238E27FC236}">
                <a16:creationId xmlns:a16="http://schemas.microsoft.com/office/drawing/2014/main" id="{F8EE1953-0D62-412D-89B4-36A98BC48173}"/>
              </a:ext>
            </a:extLst>
          </p:cNvPr>
          <p:cNvSpPr txBox="1"/>
          <p:nvPr/>
        </p:nvSpPr>
        <p:spPr>
          <a:xfrm>
            <a:off x="4419600" y="6536323"/>
            <a:ext cx="640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600" dirty="0" err="1"/>
              <a:t>Robbins</a:t>
            </a:r>
            <a:r>
              <a:rPr lang="tr-TR" sz="1600" dirty="0"/>
              <a:t> </a:t>
            </a:r>
            <a:r>
              <a:rPr lang="tr-TR" sz="1600" dirty="0" err="1"/>
              <a:t>pathological</a:t>
            </a:r>
            <a:r>
              <a:rPr lang="tr-TR" sz="1600" dirty="0"/>
              <a:t> </a:t>
            </a:r>
            <a:r>
              <a:rPr lang="tr-TR" sz="1600" dirty="0" err="1"/>
              <a:t>basis</a:t>
            </a:r>
            <a:r>
              <a:rPr lang="tr-TR" sz="1600" dirty="0"/>
              <a:t> of </a:t>
            </a:r>
            <a:r>
              <a:rPr lang="tr-TR" sz="1600" dirty="0" err="1"/>
              <a:t>disease</a:t>
            </a:r>
            <a:r>
              <a:rPr lang="tr-TR" sz="1600" dirty="0"/>
              <a:t>, 6th </a:t>
            </a:r>
            <a:r>
              <a:rPr lang="tr-TR" sz="1600" dirty="0" err="1"/>
              <a:t>edit</a:t>
            </a:r>
            <a:r>
              <a:rPr lang="tr-TR" sz="1600" dirty="0"/>
              <a:t>, </a:t>
            </a:r>
            <a:r>
              <a:rPr lang="tr-TR" sz="1600" dirty="0" err="1"/>
              <a:t>page</a:t>
            </a:r>
            <a:r>
              <a:rPr lang="tr-TR" sz="1600" dirty="0"/>
              <a:t> 69 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Lökotrien</a:t>
            </a:r>
            <a:r>
              <a:rPr lang="tr-TR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Sentezi</a:t>
            </a:r>
          </a:p>
        </p:txBody>
      </p:sp>
      <p:pic>
        <p:nvPicPr>
          <p:cNvPr id="43011" name="Picture 5" descr="S01871-002-f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219200"/>
            <a:ext cx="4932249" cy="484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381000" y="1752600"/>
            <a:ext cx="3048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r-TR" sz="2400" dirty="0">
                <a:latin typeface="Arial" pitchFamily="34" charset="0"/>
                <a:cs typeface="Arial" pitchFamily="34" charset="0"/>
              </a:rPr>
              <a:t>LT C4 ve 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Lipoksinlerin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üretimi için iki hücre 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populasyonu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gerekir.</a:t>
            </a:r>
          </a:p>
          <a:p>
            <a:pPr>
              <a:buFont typeface="Arial" pitchFamily="34" charset="0"/>
              <a:buChar char="•"/>
            </a:pPr>
            <a:r>
              <a:rPr lang="tr-TR" sz="2400" dirty="0" err="1">
                <a:latin typeface="Arial" pitchFamily="34" charset="0"/>
                <a:cs typeface="Arial" pitchFamily="34" charset="0"/>
              </a:rPr>
              <a:t>Nötrofillerde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araürünler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oluşur ve 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trombosit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kaynaklı </a:t>
            </a:r>
            <a:r>
              <a:rPr lang="tr-TR" sz="24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12-</a:t>
            </a:r>
            <a:r>
              <a:rPr lang="tr-TR" sz="2400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lipooksijenaz</a:t>
            </a:r>
            <a:r>
              <a:rPr lang="tr-TR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ve</a:t>
            </a:r>
            <a:r>
              <a:rPr lang="tr-TR" sz="24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LTC4 </a:t>
            </a:r>
            <a:r>
              <a:rPr lang="tr-TR" sz="2400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sentaz</a:t>
            </a:r>
            <a:r>
              <a:rPr lang="tr-TR" sz="24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enzimi ile LTC4 ve 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Lipoksinler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oluşturulur.</a:t>
            </a:r>
          </a:p>
        </p:txBody>
      </p:sp>
      <p:sp>
        <p:nvSpPr>
          <p:cNvPr id="5" name="Metin kutusu 3">
            <a:extLst>
              <a:ext uri="{FF2B5EF4-FFF2-40B4-BE49-F238E27FC236}">
                <a16:creationId xmlns:a16="http://schemas.microsoft.com/office/drawing/2014/main" id="{F8EE1953-0D62-412D-89B4-36A98BC48173}"/>
              </a:ext>
            </a:extLst>
          </p:cNvPr>
          <p:cNvSpPr txBox="1"/>
          <p:nvPr/>
        </p:nvSpPr>
        <p:spPr>
          <a:xfrm>
            <a:off x="1524000" y="6385151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/>
              <a:t>Robbins</a:t>
            </a:r>
            <a:r>
              <a:rPr lang="tr-TR" dirty="0"/>
              <a:t> </a:t>
            </a:r>
            <a:r>
              <a:rPr lang="tr-TR" dirty="0" err="1"/>
              <a:t>pathological</a:t>
            </a:r>
            <a:r>
              <a:rPr lang="tr-TR" dirty="0"/>
              <a:t> </a:t>
            </a:r>
            <a:r>
              <a:rPr lang="tr-TR" dirty="0" err="1"/>
              <a:t>basis</a:t>
            </a:r>
            <a:r>
              <a:rPr lang="tr-TR" dirty="0"/>
              <a:t> of </a:t>
            </a:r>
            <a:r>
              <a:rPr lang="tr-TR" dirty="0" err="1"/>
              <a:t>disease</a:t>
            </a:r>
            <a:r>
              <a:rPr lang="tr-TR" dirty="0"/>
              <a:t>, 7th </a:t>
            </a:r>
            <a:r>
              <a:rPr lang="tr-TR" dirty="0" err="1"/>
              <a:t>edit</a:t>
            </a:r>
            <a:r>
              <a:rPr lang="tr-TR" dirty="0"/>
              <a:t>, </a:t>
            </a:r>
            <a:r>
              <a:rPr lang="tr-TR" dirty="0" err="1"/>
              <a:t>page</a:t>
            </a:r>
            <a:r>
              <a:rPr lang="tr-TR" dirty="0"/>
              <a:t> 70  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2 Alt Başlık"/>
          <p:cNvSpPr>
            <a:spLocks noGrp="1"/>
          </p:cNvSpPr>
          <p:nvPr>
            <p:ph type="subTitle" idx="1"/>
          </p:nvPr>
        </p:nvSpPr>
        <p:spPr>
          <a:xfrm>
            <a:off x="1219200" y="1066800"/>
            <a:ext cx="7072312" cy="4629150"/>
          </a:xfrm>
        </p:spPr>
        <p:txBody>
          <a:bodyPr/>
          <a:lstStyle/>
          <a:p>
            <a:r>
              <a:rPr lang="tr-TR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Eikosanoidlerin</a:t>
            </a:r>
            <a:r>
              <a:rPr lang="tr-TR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İnflamatuar</a:t>
            </a:r>
            <a:r>
              <a:rPr lang="tr-TR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Etkileri</a:t>
            </a:r>
          </a:p>
          <a:p>
            <a:pPr eaLnBrk="1" hangingPunct="1"/>
            <a:endParaRPr lang="tr-TR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4 Tablo"/>
          <p:cNvGraphicFramePr>
            <a:graphicFrameLocks noGrp="1"/>
          </p:cNvGraphicFramePr>
          <p:nvPr/>
        </p:nvGraphicFramePr>
        <p:xfrm>
          <a:off x="1447800" y="1905000"/>
          <a:ext cx="6748462" cy="3810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0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9112">
                <a:tc>
                  <a:txBody>
                    <a:bodyPr/>
                    <a:lstStyle/>
                    <a:p>
                      <a:r>
                        <a:rPr lang="tr-TR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Etki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Metabolit</a:t>
                      </a:r>
                      <a:endParaRPr lang="tr-TR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416">
                <a:tc>
                  <a:txBody>
                    <a:bodyPr/>
                    <a:lstStyle/>
                    <a:p>
                      <a:r>
                        <a:rPr lang="tr-TR" sz="2400" b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Vazokonstriksiyon</a:t>
                      </a:r>
                      <a:endParaRPr lang="tr-TR" sz="24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TXA</a:t>
                      </a:r>
                      <a:r>
                        <a:rPr lang="tr-TR" sz="2400" b="0" baseline="-25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tr-TR" sz="2400" b="0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,LT C</a:t>
                      </a:r>
                      <a:r>
                        <a:rPr lang="tr-TR" sz="2400" b="0" baseline="-25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tr-TR" sz="2400" b="0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,D</a:t>
                      </a:r>
                      <a:r>
                        <a:rPr lang="tr-TR" sz="2400" b="0" baseline="-25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tr-TR" sz="2400" b="0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, E</a:t>
                      </a:r>
                      <a:r>
                        <a:rPr lang="tr-TR" sz="2400" b="0" baseline="-25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tr-TR" sz="24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tr-TR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2400" dirty="0" err="1">
                          <a:latin typeface="Arial" pitchFamily="34" charset="0"/>
                          <a:cs typeface="Arial" pitchFamily="34" charset="0"/>
                        </a:rPr>
                        <a:t>Vazodilatasyon</a:t>
                      </a:r>
                      <a:endParaRPr lang="tr-TR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>
                          <a:latin typeface="Arial" pitchFamily="34" charset="0"/>
                          <a:cs typeface="Arial" pitchFamily="34" charset="0"/>
                        </a:rPr>
                        <a:t>PGI</a:t>
                      </a:r>
                      <a:r>
                        <a:rPr lang="tr-TR" sz="24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tr-TR" sz="2400" b="1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,</a:t>
                      </a:r>
                      <a:r>
                        <a:rPr lang="tr-TR" sz="2400" b="0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PGD</a:t>
                      </a:r>
                      <a:r>
                        <a:rPr lang="tr-TR" sz="2400" b="0" baseline="-25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tr-TR" sz="2400" b="0" baseline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, PGE</a:t>
                      </a:r>
                      <a:r>
                        <a:rPr lang="tr-TR" sz="2400" b="0" baseline="-250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tr-TR" sz="2400" b="0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, PGF</a:t>
                      </a:r>
                      <a:r>
                        <a:rPr lang="tr-TR" sz="2400" b="0" baseline="-25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l-GR" sz="2400" b="0" baseline="-25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α</a:t>
                      </a:r>
                      <a:endParaRPr lang="tr-TR" sz="2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2400" dirty="0">
                          <a:latin typeface="Arial" pitchFamily="34" charset="0"/>
                          <a:cs typeface="Arial" pitchFamily="34" charset="0"/>
                        </a:rPr>
                        <a:t>Artmış </a:t>
                      </a:r>
                      <a:r>
                        <a:rPr lang="tr-TR" sz="2400" dirty="0" err="1">
                          <a:latin typeface="Arial" pitchFamily="34" charset="0"/>
                          <a:cs typeface="Arial" pitchFamily="34" charset="0"/>
                        </a:rPr>
                        <a:t>vasküler</a:t>
                      </a:r>
                      <a:r>
                        <a:rPr lang="tr-TR" sz="2400" dirty="0">
                          <a:latin typeface="Arial" pitchFamily="34" charset="0"/>
                          <a:cs typeface="Arial" pitchFamily="34" charset="0"/>
                        </a:rPr>
                        <a:t> geçirgenlik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0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LT C</a:t>
                      </a:r>
                      <a:r>
                        <a:rPr lang="tr-TR" sz="2400" b="0" baseline="-25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tr-TR" sz="2400" b="0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,D</a:t>
                      </a:r>
                      <a:r>
                        <a:rPr lang="tr-TR" sz="2400" b="0" baseline="-25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tr-TR" sz="2400" b="0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, E</a:t>
                      </a:r>
                      <a:r>
                        <a:rPr lang="tr-TR" sz="2400" b="0" baseline="-25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tr-TR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2400" dirty="0" err="1">
                          <a:latin typeface="Arial" pitchFamily="34" charset="0"/>
                          <a:cs typeface="Arial" pitchFamily="34" charset="0"/>
                        </a:rPr>
                        <a:t>Kemotaksis</a:t>
                      </a:r>
                      <a:r>
                        <a:rPr lang="tr-TR" sz="2400" dirty="0">
                          <a:latin typeface="Arial" pitchFamily="34" charset="0"/>
                          <a:cs typeface="Arial" pitchFamily="34" charset="0"/>
                        </a:rPr>
                        <a:t>, lökosit </a:t>
                      </a:r>
                      <a:r>
                        <a:rPr lang="tr-TR" sz="2400" dirty="0" err="1">
                          <a:latin typeface="Arial" pitchFamily="34" charset="0"/>
                          <a:cs typeface="Arial" pitchFamily="34" charset="0"/>
                        </a:rPr>
                        <a:t>adezyonu</a:t>
                      </a:r>
                      <a:endParaRPr lang="tr-TR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0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LT B</a:t>
                      </a:r>
                      <a:r>
                        <a:rPr lang="tr-TR" sz="2400" b="0" baseline="-25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tr-TR" sz="2400" b="0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, HETE, </a:t>
                      </a:r>
                      <a:r>
                        <a:rPr lang="tr-TR" sz="2400" b="0" baseline="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Lipoksinler</a:t>
                      </a:r>
                      <a:endParaRPr lang="tr-TR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5 Metin kutusu"/>
          <p:cNvSpPr txBox="1"/>
          <p:nvPr/>
        </p:nvSpPr>
        <p:spPr>
          <a:xfrm>
            <a:off x="914400" y="5638800"/>
            <a:ext cx="76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Yeni tanımlanmış bir AA </a:t>
            </a:r>
            <a:r>
              <a:rPr lang="tr-TR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metaboliti</a:t>
            </a:r>
            <a:r>
              <a:rPr lang="tr-TR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tr-TR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RESOLVİNLER</a:t>
            </a:r>
          </a:p>
          <a:p>
            <a:r>
              <a:rPr lang="tr-TR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Sitokin</a:t>
            </a:r>
            <a:r>
              <a:rPr lang="tr-TR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üretimini </a:t>
            </a:r>
            <a:r>
              <a:rPr lang="tr-TR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inhibe</a:t>
            </a:r>
            <a:r>
              <a:rPr lang="tr-TR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ederek lökosit toplanması ve aktivasyonunu </a:t>
            </a:r>
            <a:r>
              <a:rPr lang="tr-TR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inhibe</a:t>
            </a:r>
            <a:r>
              <a:rPr lang="tr-TR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ederler.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Autofit/>
          </a:bodyPr>
          <a:lstStyle/>
          <a:p>
            <a:r>
              <a:rPr lang="tr-TR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ANTİİNFLAMATUAR TEDAVİ:</a:t>
            </a:r>
          </a:p>
          <a:p>
            <a:pPr lvl="1"/>
            <a:r>
              <a:rPr lang="tr-TR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Siklooksijenaz</a:t>
            </a:r>
            <a:r>
              <a:rPr lang="tr-TR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inhibitörleri</a:t>
            </a:r>
          </a:p>
          <a:p>
            <a:pPr lvl="1">
              <a:buNone/>
            </a:pPr>
            <a:r>
              <a:rPr lang="tr-TR" sz="2400" dirty="0">
                <a:latin typeface="Arial" pitchFamily="34" charset="0"/>
                <a:cs typeface="Arial" pitchFamily="34" charset="0"/>
              </a:rPr>
              <a:t>    Aspirin, NSAİ, COX2 inhibitörleri</a:t>
            </a:r>
          </a:p>
          <a:p>
            <a:pPr lvl="1"/>
            <a:r>
              <a:rPr lang="tr-TR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Lipooksijenaz</a:t>
            </a:r>
            <a:r>
              <a:rPr lang="tr-TR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inhibitörleri</a:t>
            </a:r>
          </a:p>
          <a:p>
            <a:pPr lvl="1"/>
            <a:r>
              <a:rPr lang="tr-TR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Geniş spektrumlu inhibitörler (</a:t>
            </a:r>
            <a:r>
              <a:rPr lang="tr-TR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Glukokortikoidler</a:t>
            </a:r>
            <a:r>
              <a:rPr lang="tr-TR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lvl="2"/>
            <a:r>
              <a:rPr lang="tr-T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Fosfolipaz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A2, COX-2,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sitokinleri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(TNF, IL1), nitrik oksit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sentazı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inhibe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eder.</a:t>
            </a:r>
          </a:p>
          <a:p>
            <a:pPr lvl="2"/>
            <a:r>
              <a:rPr lang="tr-T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Lipokortin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1 kodlayan genlerin ekspresyonunu ↑ </a:t>
            </a:r>
          </a:p>
          <a:p>
            <a:pPr lvl="2">
              <a:buNone/>
            </a:pPr>
            <a:r>
              <a:rPr lang="tr-TR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tr-TR" sz="20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tr-TR" sz="2000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Lipokortin</a:t>
            </a:r>
            <a:r>
              <a:rPr lang="tr-TR" sz="20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1, </a:t>
            </a:r>
            <a:r>
              <a:rPr lang="tr-TR" sz="2000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membran</a:t>
            </a:r>
            <a:r>
              <a:rPr lang="tr-TR" sz="20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000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fosfolipidlerinden</a:t>
            </a:r>
            <a:r>
              <a:rPr lang="tr-TR" sz="20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000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araşidonik</a:t>
            </a:r>
            <a:r>
              <a:rPr lang="tr-TR" sz="20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asit </a:t>
            </a:r>
            <a:r>
              <a:rPr lang="tr-TR" sz="2000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salınımını</a:t>
            </a:r>
            <a:r>
              <a:rPr lang="tr-TR" sz="20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000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inhibe</a:t>
            </a:r>
            <a:r>
              <a:rPr lang="tr-TR" sz="20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eder)</a:t>
            </a:r>
          </a:p>
          <a:p>
            <a:pPr lvl="1">
              <a:buNone/>
            </a:pPr>
            <a:r>
              <a:rPr lang="tr-TR" sz="2400" dirty="0">
                <a:latin typeface="Arial" pitchFamily="34" charset="0"/>
                <a:cs typeface="Arial" pitchFamily="34" charset="0"/>
              </a:rPr>
              <a:t>   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b="3546"/>
          <a:stretch/>
        </p:blipFill>
        <p:spPr bwMode="auto">
          <a:xfrm>
            <a:off x="685800" y="1143000"/>
            <a:ext cx="7591425" cy="51816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" name="4 Metin kutusu"/>
          <p:cNvSpPr txBox="1"/>
          <p:nvPr/>
        </p:nvSpPr>
        <p:spPr>
          <a:xfrm>
            <a:off x="5638800" y="1295400"/>
            <a:ext cx="2590800" cy="307777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r-TR" sz="1400" b="1" dirty="0">
                <a:latin typeface="Arial" pitchFamily="34" charset="0"/>
                <a:cs typeface="Arial" pitchFamily="34" charset="0"/>
              </a:rPr>
              <a:t>STEROİDLER </a:t>
            </a:r>
            <a:r>
              <a:rPr lang="tr-TR" sz="1400" b="1" dirty="0" err="1">
                <a:latin typeface="Arial" pitchFamily="34" charset="0"/>
                <a:cs typeface="Arial" pitchFamily="34" charset="0"/>
              </a:rPr>
              <a:t>inhibe</a:t>
            </a:r>
            <a:r>
              <a:rPr lang="tr-TR" sz="1400" b="1" dirty="0">
                <a:latin typeface="Arial" pitchFamily="34" charset="0"/>
                <a:cs typeface="Arial" pitchFamily="34" charset="0"/>
              </a:rPr>
              <a:t> eder.</a:t>
            </a:r>
          </a:p>
        </p:txBody>
      </p:sp>
      <p:sp>
        <p:nvSpPr>
          <p:cNvPr id="6" name="5 Metin kutusu"/>
          <p:cNvSpPr txBox="1"/>
          <p:nvPr/>
        </p:nvSpPr>
        <p:spPr>
          <a:xfrm>
            <a:off x="6172200" y="2133600"/>
            <a:ext cx="2590800" cy="52322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r-TR" sz="1400" b="1" dirty="0">
                <a:latin typeface="Arial" pitchFamily="34" charset="0"/>
                <a:cs typeface="Arial" pitchFamily="34" charset="0"/>
              </a:rPr>
              <a:t>ASPİRİN, NSAİ, COX2 inhibitörleri ile </a:t>
            </a:r>
            <a:r>
              <a:rPr lang="tr-TR" sz="1400" b="1" dirty="0" err="1">
                <a:latin typeface="Arial" pitchFamily="34" charset="0"/>
                <a:cs typeface="Arial" pitchFamily="34" charset="0"/>
              </a:rPr>
              <a:t>inhibe</a:t>
            </a:r>
            <a:r>
              <a:rPr lang="tr-TR" sz="1400" b="1" dirty="0">
                <a:latin typeface="Arial" pitchFamily="34" charset="0"/>
                <a:cs typeface="Arial" pitchFamily="34" charset="0"/>
              </a:rPr>
              <a:t> olur.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28600"/>
            <a:ext cx="7162800" cy="9144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ARAŞİDONİK ASİT METABOLİTLERİ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(= EİKOSANOİDLER)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Metin kutusu 3">
            <a:extLst>
              <a:ext uri="{FF2B5EF4-FFF2-40B4-BE49-F238E27FC236}">
                <a16:creationId xmlns:a16="http://schemas.microsoft.com/office/drawing/2014/main" id="{F8EE1953-0D62-412D-89B4-36A98BC48173}"/>
              </a:ext>
            </a:extLst>
          </p:cNvPr>
          <p:cNvSpPr txBox="1"/>
          <p:nvPr/>
        </p:nvSpPr>
        <p:spPr>
          <a:xfrm>
            <a:off x="1676400" y="6515100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/>
              <a:t>Robbins</a:t>
            </a:r>
            <a:r>
              <a:rPr lang="tr-TR" dirty="0"/>
              <a:t> </a:t>
            </a:r>
            <a:r>
              <a:rPr lang="tr-TR" dirty="0" err="1"/>
              <a:t>pathological</a:t>
            </a:r>
            <a:r>
              <a:rPr lang="tr-TR" dirty="0"/>
              <a:t> </a:t>
            </a:r>
            <a:r>
              <a:rPr lang="tr-TR" dirty="0" err="1"/>
              <a:t>basis</a:t>
            </a:r>
            <a:r>
              <a:rPr lang="tr-TR" dirty="0"/>
              <a:t> of </a:t>
            </a:r>
            <a:r>
              <a:rPr lang="tr-TR" dirty="0" err="1"/>
              <a:t>disease</a:t>
            </a:r>
            <a:r>
              <a:rPr lang="tr-TR" dirty="0"/>
              <a:t>, 7th </a:t>
            </a:r>
            <a:r>
              <a:rPr lang="tr-TR" dirty="0" err="1"/>
              <a:t>edit</a:t>
            </a:r>
            <a:r>
              <a:rPr lang="tr-TR" dirty="0"/>
              <a:t>, </a:t>
            </a:r>
            <a:r>
              <a:rPr lang="tr-TR" dirty="0" err="1"/>
              <a:t>page</a:t>
            </a:r>
            <a:r>
              <a:rPr lang="tr-TR" dirty="0"/>
              <a:t> 69  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001000" cy="777875"/>
          </a:xfrm>
        </p:spPr>
        <p:txBody>
          <a:bodyPr>
            <a:noAutofit/>
          </a:bodyPr>
          <a:lstStyle/>
          <a:p>
            <a:pPr eaLnBrk="1" hangingPunct="1"/>
            <a:r>
              <a:rPr lang="tr-TR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HÜCREDE YENİ SENTEZLENEN DİĞER</a:t>
            </a:r>
            <a:br>
              <a:rPr lang="tr-TR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</a:br>
            <a:r>
              <a:rPr lang="tr-TR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KİMYASAL MEDİYATÖRLER</a:t>
            </a:r>
          </a:p>
        </p:txBody>
      </p:sp>
      <p:sp>
        <p:nvSpPr>
          <p:cNvPr id="6" name="5 Metin kutusu"/>
          <p:cNvSpPr txBox="1"/>
          <p:nvPr/>
        </p:nvSpPr>
        <p:spPr>
          <a:xfrm>
            <a:off x="1600200" y="2133600"/>
            <a:ext cx="5870133" cy="20867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tr-TR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NO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tr-TR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PAF (tüm lökositler ve </a:t>
            </a:r>
            <a:r>
              <a:rPr lang="tr-TR" sz="24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endotel</a:t>
            </a:r>
            <a:r>
              <a:rPr lang="tr-TR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hücresi)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tr-TR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Aktif oksijen ürünleri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tr-TR" sz="24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Sitokinler</a:t>
            </a:r>
            <a:endParaRPr lang="tr-TR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tr-TR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(TNF, IL1) </a:t>
            </a:r>
            <a:endParaRPr lang="tr-TR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58775" y="381000"/>
            <a:ext cx="4213225" cy="77787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NİTRİK OKSİT (NO)</a:t>
            </a:r>
            <a:endParaRPr kumimoji="0" lang="tr-TR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9 İçerik Yer Tutucusu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3999"/>
          </a:xfrm>
        </p:spPr>
        <p:txBody>
          <a:bodyPr>
            <a:normAutofit/>
          </a:bodyPr>
          <a:lstStyle/>
          <a:p>
            <a:r>
              <a:rPr lang="tr-TR" sz="2400" dirty="0" err="1">
                <a:latin typeface="Arial" pitchFamily="34" charset="0"/>
                <a:cs typeface="Arial" pitchFamily="34" charset="0"/>
              </a:rPr>
              <a:t>Endotel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hücreleri, 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makrofajlar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ve bazı nöronlardan salınır.</a:t>
            </a:r>
          </a:p>
          <a:p>
            <a:r>
              <a:rPr lang="tr-TR" sz="2400" dirty="0">
                <a:latin typeface="Arial" pitchFamily="34" charset="0"/>
                <a:cs typeface="Arial" pitchFamily="34" charset="0"/>
              </a:rPr>
              <a:t>Yarı ömrü çok kısa. Sadece üretildiği alanda etkili</a:t>
            </a:r>
          </a:p>
          <a:p>
            <a:endParaRPr lang="tr-T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Dikdörtgen"/>
          <p:cNvSpPr/>
          <p:nvPr/>
        </p:nvSpPr>
        <p:spPr>
          <a:xfrm>
            <a:off x="1295400" y="3124200"/>
            <a:ext cx="5105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>
                <a:latin typeface="Arial" pitchFamily="34" charset="0"/>
                <a:cs typeface="Arial" pitchFamily="34" charset="0"/>
              </a:rPr>
              <a:t>L-</a:t>
            </a:r>
            <a:r>
              <a:rPr lang="tr-TR" sz="2800" dirty="0" err="1">
                <a:latin typeface="Arial" pitchFamily="34" charset="0"/>
                <a:cs typeface="Arial" pitchFamily="34" charset="0"/>
              </a:rPr>
              <a:t>Arginin</a:t>
            </a:r>
            <a:r>
              <a:rPr lang="tr-TR" sz="2800" dirty="0">
                <a:latin typeface="Arial" pitchFamily="34" charset="0"/>
                <a:cs typeface="Arial" pitchFamily="34" charset="0"/>
              </a:rPr>
              <a:t> → NO</a:t>
            </a:r>
          </a:p>
          <a:p>
            <a:pPr>
              <a:buNone/>
            </a:pPr>
            <a:r>
              <a:rPr lang="tr-TR" sz="2800" dirty="0">
                <a:latin typeface="Arial" pitchFamily="34" charset="0"/>
                <a:cs typeface="Arial" pitchFamily="34" charset="0"/>
              </a:rPr>
              <a:t>          </a:t>
            </a:r>
            <a:r>
              <a:rPr lang="tr-TR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NO </a:t>
            </a:r>
            <a:r>
              <a:rPr lang="tr-TR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Sentetaz</a:t>
            </a:r>
            <a:endParaRPr lang="tr-TR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Metin kutusu"/>
          <p:cNvSpPr txBox="1"/>
          <p:nvPr/>
        </p:nvSpPr>
        <p:spPr>
          <a:xfrm>
            <a:off x="609600" y="4191000"/>
            <a:ext cx="7315200" cy="193899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NO </a:t>
            </a:r>
            <a:r>
              <a:rPr lang="tr-TR" sz="20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Sentetaz</a:t>
            </a:r>
            <a:r>
              <a:rPr lang="tr-TR" sz="2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342900" indent="-342900">
              <a:buAutoNum type="arabicPeriod"/>
            </a:pPr>
            <a:r>
              <a:rPr lang="tr-TR" sz="2000" b="1" dirty="0" err="1">
                <a:latin typeface="Arial" pitchFamily="34" charset="0"/>
                <a:cs typeface="Arial" pitchFamily="34" charset="0"/>
              </a:rPr>
              <a:t>eNOS</a:t>
            </a:r>
            <a:r>
              <a:rPr lang="tr-TR" sz="2000" b="1" dirty="0">
                <a:latin typeface="Arial" pitchFamily="34" charset="0"/>
                <a:cs typeface="Arial" pitchFamily="34" charset="0"/>
              </a:rPr>
              <a:t> (</a:t>
            </a:r>
            <a:r>
              <a:rPr lang="tr-TR" sz="2000" b="1" dirty="0" err="1">
                <a:latin typeface="Arial" pitchFamily="34" charset="0"/>
                <a:cs typeface="Arial" pitchFamily="34" charset="0"/>
              </a:rPr>
              <a:t>endotelde</a:t>
            </a:r>
            <a:r>
              <a:rPr lang="tr-TR" sz="20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342900" indent="-342900">
              <a:buAutoNum type="arabicPeriod"/>
            </a:pPr>
            <a:r>
              <a:rPr lang="tr-TR" sz="2000" b="1" dirty="0" err="1">
                <a:latin typeface="Arial" pitchFamily="34" charset="0"/>
                <a:cs typeface="Arial" pitchFamily="34" charset="0"/>
              </a:rPr>
              <a:t>nNOS</a:t>
            </a:r>
            <a:r>
              <a:rPr lang="tr-TR" sz="2000" b="1" dirty="0">
                <a:latin typeface="Arial" pitchFamily="34" charset="0"/>
                <a:cs typeface="Arial" pitchFamily="34" charset="0"/>
              </a:rPr>
              <a:t> (nöronlarda)</a:t>
            </a:r>
          </a:p>
          <a:p>
            <a:pPr marL="342900" indent="-342900">
              <a:buAutoNum type="arabicPeriod"/>
            </a:pPr>
            <a:r>
              <a:rPr lang="tr-TR" sz="2000" b="1" dirty="0" err="1">
                <a:latin typeface="Arial" pitchFamily="34" charset="0"/>
                <a:cs typeface="Arial" pitchFamily="34" charset="0"/>
              </a:rPr>
              <a:t>iNOS</a:t>
            </a:r>
            <a:r>
              <a:rPr lang="tr-TR" sz="2000" b="1" dirty="0">
                <a:latin typeface="Arial" pitchFamily="34" charset="0"/>
                <a:cs typeface="Arial" pitchFamily="34" charset="0"/>
              </a:rPr>
              <a:t> (indüklenebilen): </a:t>
            </a:r>
            <a:r>
              <a:rPr lang="tr-TR" sz="2000" b="1" dirty="0" err="1">
                <a:latin typeface="Arial" pitchFamily="34" charset="0"/>
                <a:cs typeface="Arial" pitchFamily="34" charset="0"/>
              </a:rPr>
              <a:t>Makrofaj</a:t>
            </a:r>
            <a:r>
              <a:rPr lang="tr-TR" sz="2000" b="1" dirty="0">
                <a:latin typeface="Arial" pitchFamily="34" charset="0"/>
                <a:cs typeface="Arial" pitchFamily="34" charset="0"/>
              </a:rPr>
              <a:t> ve diğer hücrelerden </a:t>
            </a:r>
            <a:r>
              <a:rPr lang="tr-TR" sz="2000" b="1" dirty="0" err="1">
                <a:latin typeface="Arial" pitchFamily="34" charset="0"/>
                <a:cs typeface="Arial" pitchFamily="34" charset="0"/>
              </a:rPr>
              <a:t>sitokinlerle</a:t>
            </a:r>
            <a:r>
              <a:rPr lang="tr-TR" sz="2000" b="1" dirty="0">
                <a:latin typeface="Arial" pitchFamily="34" charset="0"/>
                <a:cs typeface="Arial" pitchFamily="34" charset="0"/>
              </a:rPr>
              <a:t> aktivasyon sonucu üretilir.</a:t>
            </a:r>
          </a:p>
          <a:p>
            <a:pPr marL="342900" indent="-342900">
              <a:buAutoNum type="arabicPeriod"/>
            </a:pPr>
            <a:endParaRPr lang="tr-TR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01871-002-f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6200" y="2060575"/>
            <a:ext cx="9010650" cy="434022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28600" y="15240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PLAZMA </a:t>
            </a:r>
            <a:r>
              <a:rPr lang="tr-TR" sz="2400" b="1" dirty="0">
                <a:latin typeface="Arial" pitchFamily="34" charset="0"/>
                <a:cs typeface="Arial" pitchFamily="34" charset="0"/>
              </a:rPr>
              <a:t>/ HÜCRE KAYNAKLI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228600"/>
            <a:ext cx="8534400" cy="10668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İNFLAMASYON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DA ROL ALAN </a:t>
            </a: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KİMYASAL MEDİATÖRLER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Metin kutusu 3">
            <a:extLst>
              <a:ext uri="{FF2B5EF4-FFF2-40B4-BE49-F238E27FC236}">
                <a16:creationId xmlns:a16="http://schemas.microsoft.com/office/drawing/2014/main" id="{F8EE1953-0D62-412D-89B4-36A98BC48173}"/>
              </a:ext>
            </a:extLst>
          </p:cNvPr>
          <p:cNvSpPr txBox="1"/>
          <p:nvPr/>
        </p:nvSpPr>
        <p:spPr>
          <a:xfrm>
            <a:off x="1447800" y="6400800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/>
              <a:t>Robbins</a:t>
            </a:r>
            <a:r>
              <a:rPr lang="tr-TR" dirty="0"/>
              <a:t> </a:t>
            </a:r>
            <a:r>
              <a:rPr lang="tr-TR" dirty="0" err="1"/>
              <a:t>pathological</a:t>
            </a:r>
            <a:r>
              <a:rPr lang="tr-TR" dirty="0"/>
              <a:t> </a:t>
            </a:r>
            <a:r>
              <a:rPr lang="tr-TR" dirty="0" err="1"/>
              <a:t>basis</a:t>
            </a:r>
            <a:r>
              <a:rPr lang="tr-TR" dirty="0"/>
              <a:t> of </a:t>
            </a:r>
            <a:r>
              <a:rPr lang="tr-TR" dirty="0" err="1"/>
              <a:t>disease</a:t>
            </a:r>
            <a:r>
              <a:rPr lang="tr-TR" dirty="0"/>
              <a:t>, 7th </a:t>
            </a:r>
            <a:r>
              <a:rPr lang="tr-TR" dirty="0" err="1"/>
              <a:t>edit</a:t>
            </a:r>
            <a:r>
              <a:rPr lang="tr-TR" dirty="0"/>
              <a:t>, </a:t>
            </a:r>
            <a:r>
              <a:rPr lang="tr-TR" dirty="0" err="1"/>
              <a:t>page</a:t>
            </a:r>
            <a:r>
              <a:rPr lang="tr-TR" dirty="0"/>
              <a:t> 63  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tr-TR" sz="2400" dirty="0" err="1">
                <a:latin typeface="Arial" pitchFamily="34" charset="0"/>
                <a:cs typeface="Arial" pitchFamily="34" charset="0"/>
              </a:rPr>
              <a:t>Vaskuler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ve hücresel etkili</a:t>
            </a:r>
          </a:p>
          <a:p>
            <a:r>
              <a:rPr lang="tr-TR" sz="2400" b="1" u="sng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VASKULER</a:t>
            </a:r>
            <a:r>
              <a:rPr lang="tr-TR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lvl="1"/>
            <a:r>
              <a:rPr lang="tr-TR" sz="2400" dirty="0" err="1">
                <a:latin typeface="Arial" pitchFamily="34" charset="0"/>
                <a:cs typeface="Arial" pitchFamily="34" charset="0"/>
              </a:rPr>
              <a:t>Potent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bir 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vazodilatatör</a:t>
            </a:r>
            <a:endParaRPr lang="tr-TR" sz="2400" dirty="0">
              <a:latin typeface="Arial" pitchFamily="34" charset="0"/>
              <a:cs typeface="Arial" pitchFamily="34" charset="0"/>
            </a:endParaRPr>
          </a:p>
          <a:p>
            <a:r>
              <a:rPr lang="tr-TR" sz="2400" b="1" u="sng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HÜCRESEL</a:t>
            </a:r>
            <a:r>
              <a:rPr lang="tr-TR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lvl="1"/>
            <a:r>
              <a:rPr lang="tr-TR" sz="2400" dirty="0" err="1">
                <a:latin typeface="Arial" pitchFamily="34" charset="0"/>
                <a:cs typeface="Arial" pitchFamily="34" charset="0"/>
              </a:rPr>
              <a:t>Trombosit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agregasyon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ve 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adezyonunu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↓</a:t>
            </a:r>
          </a:p>
          <a:p>
            <a:pPr lvl="1"/>
            <a:r>
              <a:rPr lang="tr-TR" sz="2400" dirty="0">
                <a:latin typeface="Arial" pitchFamily="34" charset="0"/>
                <a:cs typeface="Arial" pitchFamily="34" charset="0"/>
              </a:rPr>
              <a:t>Lökosit 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adezyonunu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↓ </a:t>
            </a:r>
          </a:p>
          <a:p>
            <a:pPr lvl="1"/>
            <a:r>
              <a:rPr lang="tr-TR" sz="2400" dirty="0" err="1">
                <a:latin typeface="Arial" pitchFamily="34" charset="0"/>
                <a:cs typeface="Arial" pitchFamily="34" charset="0"/>
              </a:rPr>
              <a:t>Mast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hücre uyarılmasını 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inhibe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eder.     </a:t>
            </a:r>
          </a:p>
          <a:p>
            <a:pPr lvl="1">
              <a:buNone/>
            </a:pPr>
            <a:r>
              <a:rPr lang="tr-TR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→ </a:t>
            </a:r>
            <a:r>
              <a:rPr lang="tr-TR" sz="24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İnflamatuar</a:t>
            </a:r>
            <a:r>
              <a:rPr lang="tr-TR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yanıtı azaltan </a:t>
            </a:r>
            <a:r>
              <a:rPr lang="tr-TR" sz="24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endojen</a:t>
            </a:r>
            <a:r>
              <a:rPr lang="tr-TR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bir </a:t>
            </a:r>
            <a:r>
              <a:rPr lang="tr-TR" sz="24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kompensatuar</a:t>
            </a:r>
            <a:r>
              <a:rPr lang="tr-TR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mekanizma</a:t>
            </a:r>
          </a:p>
          <a:p>
            <a:r>
              <a:rPr lang="tr-TR" sz="2400" b="1" u="sng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MİKROBİSİDAL</a:t>
            </a:r>
            <a:endParaRPr lang="tr-TR" sz="2400" u="sng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1628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tr-TR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Nitrik </a:t>
            </a:r>
            <a:r>
              <a:rPr lang="tr-TR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Oksid</a:t>
            </a:r>
            <a:r>
              <a:rPr lang="tr-TR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Fonksiyonları</a:t>
            </a:r>
          </a:p>
        </p:txBody>
      </p:sp>
      <p:pic>
        <p:nvPicPr>
          <p:cNvPr id="45059" name="Picture 5" descr="S01871-002-f019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b="2116"/>
          <a:stretch/>
        </p:blipFill>
        <p:spPr>
          <a:xfrm>
            <a:off x="468313" y="1325563"/>
            <a:ext cx="8280400" cy="5336103"/>
          </a:xfrm>
          <a:noFill/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F8EE1953-0D62-412D-89B4-36A98BC48173}"/>
              </a:ext>
            </a:extLst>
          </p:cNvPr>
          <p:cNvSpPr txBox="1"/>
          <p:nvPr/>
        </p:nvSpPr>
        <p:spPr>
          <a:xfrm>
            <a:off x="990600" y="6488668"/>
            <a:ext cx="6400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/>
              <a:t>Robbins</a:t>
            </a:r>
            <a:r>
              <a:rPr lang="tr-TR" dirty="0"/>
              <a:t> </a:t>
            </a:r>
            <a:r>
              <a:rPr lang="tr-TR" dirty="0" err="1"/>
              <a:t>pathological</a:t>
            </a:r>
            <a:r>
              <a:rPr lang="tr-TR" dirty="0"/>
              <a:t> </a:t>
            </a:r>
            <a:r>
              <a:rPr lang="tr-TR" dirty="0" err="1"/>
              <a:t>basis</a:t>
            </a:r>
            <a:r>
              <a:rPr lang="tr-TR" dirty="0"/>
              <a:t> of </a:t>
            </a:r>
            <a:r>
              <a:rPr lang="tr-TR" dirty="0" err="1"/>
              <a:t>disease</a:t>
            </a:r>
            <a:r>
              <a:rPr lang="tr-TR" dirty="0"/>
              <a:t>, 7th </a:t>
            </a:r>
            <a:r>
              <a:rPr lang="tr-TR" dirty="0" err="1"/>
              <a:t>edit</a:t>
            </a:r>
            <a:r>
              <a:rPr lang="tr-TR" dirty="0"/>
              <a:t>, </a:t>
            </a:r>
            <a:r>
              <a:rPr lang="tr-TR" dirty="0" err="1"/>
              <a:t>page</a:t>
            </a:r>
            <a:r>
              <a:rPr lang="tr-TR" dirty="0"/>
              <a:t> 72  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457200" y="1447800"/>
            <a:ext cx="8001000" cy="4358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tr-TR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PAF (tüm lökositler ve </a:t>
            </a:r>
            <a:r>
              <a:rPr lang="tr-TR" sz="28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endotel</a:t>
            </a:r>
            <a:r>
              <a:rPr lang="tr-TR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hücresi)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tr-TR" sz="2800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tr-TR" sz="2800" dirty="0" err="1">
                <a:latin typeface="Arial" pitchFamily="34" charset="0"/>
                <a:cs typeface="Arial" pitchFamily="34" charset="0"/>
              </a:rPr>
              <a:t>Trombosit</a:t>
            </a:r>
            <a:r>
              <a:rPr lang="tr-TR" sz="2800" dirty="0">
                <a:latin typeface="Arial" pitchFamily="34" charset="0"/>
                <a:cs typeface="Arial" pitchFamily="34" charset="0"/>
              </a:rPr>
              <a:t> uyarımı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tr-TR" sz="2800" dirty="0" err="1">
                <a:latin typeface="Arial" pitchFamily="34" charset="0"/>
                <a:cs typeface="Arial" pitchFamily="34" charset="0"/>
              </a:rPr>
              <a:t>Vazokonstriksiyon</a:t>
            </a:r>
            <a:endParaRPr lang="tr-TR" sz="2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tr-TR" sz="2800" dirty="0" err="1">
                <a:latin typeface="Arial" pitchFamily="34" charset="0"/>
                <a:cs typeface="Arial" pitchFamily="34" charset="0"/>
              </a:rPr>
              <a:t>Bronkokonstriksiyon</a:t>
            </a:r>
            <a:r>
              <a:rPr lang="tr-TR" sz="28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tr-TR" sz="2800" dirty="0">
                <a:latin typeface="Arial" pitchFamily="34" charset="0"/>
                <a:cs typeface="Arial" pitchFamily="34" charset="0"/>
              </a:rPr>
              <a:t>Çok düşük dozda </a:t>
            </a:r>
            <a:r>
              <a:rPr lang="tr-TR" sz="2800" dirty="0" err="1">
                <a:latin typeface="Arial" pitchFamily="34" charset="0"/>
                <a:cs typeface="Arial" pitchFamily="34" charset="0"/>
              </a:rPr>
              <a:t>histamin</a:t>
            </a:r>
            <a:r>
              <a:rPr lang="tr-TR" sz="2800" dirty="0">
                <a:latin typeface="Arial" pitchFamily="34" charset="0"/>
                <a:cs typeface="Arial" pitchFamily="34" charset="0"/>
              </a:rPr>
              <a:t> benzer etki- VD, damar geçirgenliği artışı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tr-TR" sz="2800" dirty="0">
                <a:latin typeface="Arial" pitchFamily="34" charset="0"/>
                <a:cs typeface="Arial" pitchFamily="34" charset="0"/>
              </a:rPr>
              <a:t>Lökosit aktivasyonu (adezyon, </a:t>
            </a:r>
            <a:r>
              <a:rPr lang="tr-TR" sz="2800" dirty="0" err="1">
                <a:latin typeface="Arial" pitchFamily="34" charset="0"/>
                <a:cs typeface="Arial" pitchFamily="34" charset="0"/>
              </a:rPr>
              <a:t>kemotaksi</a:t>
            </a:r>
            <a:r>
              <a:rPr lang="tr-TR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tr-TR" sz="2800" dirty="0" err="1">
                <a:latin typeface="Arial" pitchFamily="34" charset="0"/>
                <a:cs typeface="Arial" pitchFamily="34" charset="0"/>
              </a:rPr>
              <a:t>degranulasyon</a:t>
            </a:r>
            <a:r>
              <a:rPr lang="tr-TR" sz="2800" dirty="0">
                <a:latin typeface="Arial" pitchFamily="34" charset="0"/>
                <a:cs typeface="Arial" pitchFamily="34" charset="0"/>
              </a:rPr>
              <a:t> vs)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tr-TR" sz="2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tr-TR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28600" y="609600"/>
            <a:ext cx="8382000" cy="715962"/>
          </a:xfrm>
        </p:spPr>
        <p:txBody>
          <a:bodyPr>
            <a:noAutofit/>
          </a:bodyPr>
          <a:lstStyle/>
          <a:p>
            <a:r>
              <a:rPr lang="tr-TR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AKTİF OKSİJEN ÜRÜNLERİ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Autofit/>
          </a:bodyPr>
          <a:lstStyle/>
          <a:p>
            <a:r>
              <a:rPr lang="tr-TR" sz="2400" dirty="0">
                <a:latin typeface="Arial" pitchFamily="34" charset="0"/>
                <a:cs typeface="Arial" pitchFamily="34" charset="0"/>
              </a:rPr>
              <a:t>Süperoksit anyon, Hidrojen peroksit, Hidroksil radikali, Hipoklorit</a:t>
            </a:r>
          </a:p>
          <a:p>
            <a:r>
              <a:rPr lang="tr-TR" sz="2400" dirty="0">
                <a:latin typeface="Arial" pitchFamily="34" charset="0"/>
                <a:cs typeface="Arial" pitchFamily="34" charset="0"/>
              </a:rPr>
              <a:t>Fizyolojik rolü fagosite edilmiş mikropların yok edilmesi</a:t>
            </a:r>
          </a:p>
          <a:p>
            <a:r>
              <a:rPr lang="tr-TR" sz="2400" dirty="0">
                <a:latin typeface="Arial" pitchFamily="34" charset="0"/>
                <a:cs typeface="Arial" pitchFamily="34" charset="0"/>
              </a:rPr>
              <a:t>Yüksek düzeyde olduklarında,</a:t>
            </a:r>
          </a:p>
          <a:p>
            <a:pPr lvl="1"/>
            <a:r>
              <a:rPr lang="tr-TR" sz="2400" dirty="0" err="1">
                <a:latin typeface="Arial" pitchFamily="34" charset="0"/>
                <a:cs typeface="Arial" pitchFamily="34" charset="0"/>
              </a:rPr>
              <a:t>Endotel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hasarı ve artmış 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vaskuler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geçirgenlik</a:t>
            </a:r>
          </a:p>
          <a:p>
            <a:pPr lvl="1"/>
            <a:r>
              <a:rPr lang="el-GR" sz="2400" dirty="0">
                <a:latin typeface="Arial" pitchFamily="34" charset="0"/>
                <a:cs typeface="Arial" pitchFamily="34" charset="0"/>
              </a:rPr>
              <a:t>α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1 AT gibi 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antiproteazların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inaktivasyonu</a:t>
            </a:r>
            <a:endParaRPr lang="tr-TR" sz="24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tr-TR" sz="2400" dirty="0" err="1">
                <a:latin typeface="Arial" pitchFamily="34" charset="0"/>
                <a:cs typeface="Arial" pitchFamily="34" charset="0"/>
              </a:rPr>
              <a:t>Parankimal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hücre hasarı</a:t>
            </a:r>
          </a:p>
          <a:p>
            <a:r>
              <a:rPr lang="tr-TR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Antioksidan mekanizmalar 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(serum, doku sıvıları ve hücrelerde bulunan):</a:t>
            </a:r>
          </a:p>
          <a:p>
            <a:pPr lvl="1"/>
            <a:r>
              <a:rPr lang="tr-TR" sz="2400" dirty="0" err="1">
                <a:latin typeface="Arial" pitchFamily="34" charset="0"/>
                <a:cs typeface="Arial" pitchFamily="34" charset="0"/>
              </a:rPr>
              <a:t>Seruloplazmin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               - 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Transferrin</a:t>
            </a:r>
            <a:endParaRPr lang="tr-TR" sz="24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tr-TR" sz="2400" dirty="0" err="1">
                <a:latin typeface="Arial" pitchFamily="34" charset="0"/>
                <a:cs typeface="Arial" pitchFamily="34" charset="0"/>
              </a:rPr>
              <a:t>Superoksit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dismutaz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     - 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Katalaz</a:t>
            </a:r>
            <a:endParaRPr lang="tr-TR" sz="24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tr-TR" sz="2400" dirty="0" err="1">
                <a:latin typeface="Arial" pitchFamily="34" charset="0"/>
                <a:cs typeface="Arial" pitchFamily="34" charset="0"/>
              </a:rPr>
              <a:t>Glutatyon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peroksidaz</a:t>
            </a:r>
            <a:endParaRPr lang="tr-TR" sz="2400" dirty="0">
              <a:latin typeface="Arial" pitchFamily="34" charset="0"/>
              <a:cs typeface="Arial" pitchFamily="34" charset="0"/>
            </a:endParaRPr>
          </a:p>
          <a:p>
            <a:pPr lvl="1">
              <a:buNone/>
            </a:pPr>
            <a:endParaRPr lang="tr-TR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9239" t="17708" r="39678" b="12500"/>
          <a:stretch>
            <a:fillRect/>
          </a:stretch>
        </p:blipFill>
        <p:spPr bwMode="auto">
          <a:xfrm>
            <a:off x="381000" y="0"/>
            <a:ext cx="4319595" cy="6404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Dikdörtgen"/>
          <p:cNvSpPr/>
          <p:nvPr/>
        </p:nvSpPr>
        <p:spPr>
          <a:xfrm>
            <a:off x="5714999" y="1524000"/>
            <a:ext cx="728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dirty="0">
                <a:solidFill>
                  <a:prstClr val="black"/>
                </a:solidFill>
              </a:rPr>
              <a:t>NADP</a:t>
            </a:r>
          </a:p>
        </p:txBody>
      </p:sp>
      <p:sp>
        <p:nvSpPr>
          <p:cNvPr id="7" name="6 Dikdörtgen"/>
          <p:cNvSpPr/>
          <p:nvPr/>
        </p:nvSpPr>
        <p:spPr>
          <a:xfrm>
            <a:off x="4419599" y="914400"/>
            <a:ext cx="158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dirty="0"/>
              <a:t>Fagosit </a:t>
            </a:r>
            <a:r>
              <a:rPr lang="tr-TR" dirty="0" err="1"/>
              <a:t>oksidaz</a:t>
            </a:r>
            <a:endParaRPr lang="tr-TR" dirty="0"/>
          </a:p>
        </p:txBody>
      </p:sp>
      <p:sp>
        <p:nvSpPr>
          <p:cNvPr id="8" name="7 Dikdörtgen"/>
          <p:cNvSpPr/>
          <p:nvPr/>
        </p:nvSpPr>
        <p:spPr>
          <a:xfrm>
            <a:off x="5638799" y="381000"/>
            <a:ext cx="872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dirty="0">
                <a:solidFill>
                  <a:prstClr val="black"/>
                </a:solidFill>
              </a:rPr>
              <a:t>NADPH</a:t>
            </a:r>
          </a:p>
        </p:txBody>
      </p:sp>
      <p:sp>
        <p:nvSpPr>
          <p:cNvPr id="9" name="8 Dikdörtgen"/>
          <p:cNvSpPr/>
          <p:nvPr/>
        </p:nvSpPr>
        <p:spPr>
          <a:xfrm>
            <a:off x="5486400" y="3429000"/>
            <a:ext cx="1841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b="1" dirty="0">
                <a:solidFill>
                  <a:prstClr val="black"/>
                </a:solidFill>
              </a:rPr>
              <a:t>Hidrojen peroksit</a:t>
            </a:r>
          </a:p>
        </p:txBody>
      </p:sp>
      <p:sp>
        <p:nvSpPr>
          <p:cNvPr id="10" name="9 Dikdörtgen"/>
          <p:cNvSpPr/>
          <p:nvPr/>
        </p:nvSpPr>
        <p:spPr>
          <a:xfrm>
            <a:off x="6400800" y="4407932"/>
            <a:ext cx="1781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b="1" dirty="0">
                <a:solidFill>
                  <a:prstClr val="black"/>
                </a:solidFill>
              </a:rPr>
              <a:t>Hidroksil radikali</a:t>
            </a:r>
          </a:p>
        </p:txBody>
      </p:sp>
      <p:sp>
        <p:nvSpPr>
          <p:cNvPr id="11" name="10 Dikdörtgen"/>
          <p:cNvSpPr/>
          <p:nvPr/>
        </p:nvSpPr>
        <p:spPr>
          <a:xfrm>
            <a:off x="5105400" y="381000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MPO</a:t>
            </a:r>
            <a:endParaRPr lang="tr-TR" dirty="0"/>
          </a:p>
        </p:txBody>
      </p:sp>
      <p:sp>
        <p:nvSpPr>
          <p:cNvPr id="12" name="11 Dikdörtgen"/>
          <p:cNvSpPr/>
          <p:nvPr/>
        </p:nvSpPr>
        <p:spPr>
          <a:xfrm>
            <a:off x="5105400" y="4407932"/>
            <a:ext cx="1194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b="1" dirty="0" err="1">
                <a:solidFill>
                  <a:prstClr val="black"/>
                </a:solidFill>
              </a:rPr>
              <a:t>Hipoklorit</a:t>
            </a:r>
            <a:r>
              <a:rPr lang="tr-TR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3" name="12 Sola Bükülü Ok"/>
          <p:cNvSpPr/>
          <p:nvPr/>
        </p:nvSpPr>
        <p:spPr>
          <a:xfrm>
            <a:off x="6019799" y="762000"/>
            <a:ext cx="228600" cy="6096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14" name="13 Dikdörtgen"/>
          <p:cNvSpPr/>
          <p:nvPr/>
        </p:nvSpPr>
        <p:spPr>
          <a:xfrm>
            <a:off x="6553200" y="838200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dirty="0">
                <a:solidFill>
                  <a:prstClr val="black"/>
                </a:solidFill>
              </a:rPr>
              <a:t>Oksijen, </a:t>
            </a:r>
            <a:r>
              <a:rPr lang="tr-TR" dirty="0" err="1">
                <a:solidFill>
                  <a:prstClr val="black"/>
                </a:solidFill>
              </a:rPr>
              <a:t>süperoksit</a:t>
            </a:r>
            <a:r>
              <a:rPr lang="tr-TR" dirty="0">
                <a:solidFill>
                  <a:prstClr val="black"/>
                </a:solidFill>
              </a:rPr>
              <a:t> anyonuna </a:t>
            </a:r>
            <a:r>
              <a:rPr lang="tr-TR" dirty="0" err="1">
                <a:solidFill>
                  <a:prstClr val="black"/>
                </a:solidFill>
              </a:rPr>
              <a:t>redükte</a:t>
            </a:r>
            <a:r>
              <a:rPr lang="tr-TR" dirty="0">
                <a:solidFill>
                  <a:prstClr val="black"/>
                </a:solidFill>
              </a:rPr>
              <a:t> olur</a:t>
            </a:r>
          </a:p>
        </p:txBody>
      </p:sp>
      <p:sp>
        <p:nvSpPr>
          <p:cNvPr id="15" name="14 Metin kutusu"/>
          <p:cNvSpPr txBox="1"/>
          <p:nvPr/>
        </p:nvSpPr>
        <p:spPr>
          <a:xfrm>
            <a:off x="5486400" y="2438400"/>
            <a:ext cx="195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/>
              <a:t>Süperoksit</a:t>
            </a:r>
            <a:r>
              <a:rPr lang="tr-TR" b="1" dirty="0"/>
              <a:t> anyonu</a:t>
            </a:r>
          </a:p>
        </p:txBody>
      </p:sp>
      <p:cxnSp>
        <p:nvCxnSpPr>
          <p:cNvPr id="17" name="16 Düz Ok Bağlayıcısı"/>
          <p:cNvCxnSpPr/>
          <p:nvPr/>
        </p:nvCxnSpPr>
        <p:spPr>
          <a:xfrm>
            <a:off x="6324600" y="29718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Düz Ok Bağlayıcısı"/>
          <p:cNvCxnSpPr/>
          <p:nvPr/>
        </p:nvCxnSpPr>
        <p:spPr>
          <a:xfrm>
            <a:off x="5943600" y="38100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Düz Ok Bağlayıcısı"/>
          <p:cNvCxnSpPr/>
          <p:nvPr/>
        </p:nvCxnSpPr>
        <p:spPr>
          <a:xfrm>
            <a:off x="7086600" y="38100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Metin kutusu"/>
          <p:cNvSpPr txBox="1"/>
          <p:nvPr/>
        </p:nvSpPr>
        <p:spPr>
          <a:xfrm>
            <a:off x="7772400" y="1969532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NO</a:t>
            </a:r>
          </a:p>
        </p:txBody>
      </p:sp>
      <p:cxnSp>
        <p:nvCxnSpPr>
          <p:cNvPr id="22" name="21 Düz Ok Bağlayıcısı"/>
          <p:cNvCxnSpPr/>
          <p:nvPr/>
        </p:nvCxnSpPr>
        <p:spPr>
          <a:xfrm>
            <a:off x="7391400" y="2655332"/>
            <a:ext cx="6858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Düz Ok Bağlayıcısı"/>
          <p:cNvCxnSpPr/>
          <p:nvPr/>
        </p:nvCxnSpPr>
        <p:spPr>
          <a:xfrm>
            <a:off x="8077200" y="2350532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24 Metin kutusu"/>
          <p:cNvSpPr txBox="1"/>
          <p:nvPr/>
        </p:nvSpPr>
        <p:spPr>
          <a:xfrm>
            <a:off x="7825241" y="2883932"/>
            <a:ext cx="1356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/>
              <a:t>Peroksinitrit</a:t>
            </a:r>
            <a:endParaRPr lang="tr-TR" b="1" dirty="0"/>
          </a:p>
        </p:txBody>
      </p:sp>
      <p:sp>
        <p:nvSpPr>
          <p:cNvPr id="26" name="25 Metin kutusu"/>
          <p:cNvSpPr txBox="1"/>
          <p:nvPr/>
        </p:nvSpPr>
        <p:spPr>
          <a:xfrm>
            <a:off x="5334000" y="570607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Mo</a:t>
            </a:r>
            <a:r>
              <a:rPr lang="tr-TR" dirty="0"/>
              <a:t> ve konak hücrelerin yapısındaki </a:t>
            </a:r>
            <a:r>
              <a:rPr lang="tr-TR" dirty="0" err="1"/>
              <a:t>lipid</a:t>
            </a:r>
            <a:r>
              <a:rPr lang="tr-TR" dirty="0"/>
              <a:t>, proteinler ve </a:t>
            </a:r>
            <a:r>
              <a:rPr lang="tr-TR" dirty="0" err="1"/>
              <a:t>nükleik</a:t>
            </a:r>
            <a:r>
              <a:rPr lang="tr-TR" dirty="0"/>
              <a:t> asitlere zarar veren serbest radikaller</a:t>
            </a:r>
          </a:p>
        </p:txBody>
      </p:sp>
      <p:sp>
        <p:nvSpPr>
          <p:cNvPr id="24" name="Metin kutusu 3">
            <a:extLst>
              <a:ext uri="{FF2B5EF4-FFF2-40B4-BE49-F238E27FC236}">
                <a16:creationId xmlns:a16="http://schemas.microsoft.com/office/drawing/2014/main" id="{F8EE1953-0D62-412D-89B4-36A98BC48173}"/>
              </a:ext>
            </a:extLst>
          </p:cNvPr>
          <p:cNvSpPr txBox="1"/>
          <p:nvPr/>
        </p:nvSpPr>
        <p:spPr>
          <a:xfrm>
            <a:off x="609601" y="6589183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/>
              <a:t>Robbins</a:t>
            </a:r>
            <a:r>
              <a:rPr lang="tr-TR" dirty="0"/>
              <a:t> </a:t>
            </a:r>
            <a:r>
              <a:rPr lang="tr-TR" dirty="0" err="1"/>
              <a:t>pathological</a:t>
            </a:r>
            <a:r>
              <a:rPr lang="tr-TR" dirty="0"/>
              <a:t> </a:t>
            </a:r>
            <a:r>
              <a:rPr lang="tr-TR" dirty="0" err="1"/>
              <a:t>basis</a:t>
            </a:r>
            <a:r>
              <a:rPr lang="tr-TR" dirty="0"/>
              <a:t> of </a:t>
            </a:r>
            <a:r>
              <a:rPr lang="tr-TR" dirty="0" err="1"/>
              <a:t>disease</a:t>
            </a:r>
            <a:r>
              <a:rPr lang="tr-TR" dirty="0"/>
              <a:t>, 7th </a:t>
            </a:r>
            <a:r>
              <a:rPr lang="tr-TR" dirty="0" err="1"/>
              <a:t>edit</a:t>
            </a:r>
            <a:r>
              <a:rPr lang="tr-TR" dirty="0"/>
              <a:t>  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81000" y="1676400"/>
            <a:ext cx="8458200" cy="2514600"/>
          </a:xfrm>
        </p:spPr>
        <p:txBody>
          <a:bodyPr>
            <a:noAutofit/>
          </a:bodyPr>
          <a:lstStyle/>
          <a:p>
            <a:r>
              <a:rPr lang="tr-TR" sz="2400" dirty="0" err="1">
                <a:latin typeface="Arial" pitchFamily="34" charset="0"/>
                <a:cs typeface="Arial" pitchFamily="34" charset="0"/>
              </a:rPr>
              <a:t>Primer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hücre aktive </a:t>
            </a:r>
            <a:r>
              <a:rPr lang="tr-TR" sz="2400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makrofajlar</a:t>
            </a:r>
            <a:endParaRPr lang="tr-TR" sz="24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tr-TR" sz="2400" dirty="0">
                <a:latin typeface="Arial" pitchFamily="34" charset="0"/>
                <a:cs typeface="Arial" pitchFamily="34" charset="0"/>
              </a:rPr>
              <a:t>Uyarılma,</a:t>
            </a:r>
          </a:p>
          <a:p>
            <a:pPr lvl="1"/>
            <a:r>
              <a:rPr lang="tr-TR" sz="2400" dirty="0" err="1">
                <a:latin typeface="Arial" pitchFamily="34" charset="0"/>
                <a:cs typeface="Arial" pitchFamily="34" charset="0"/>
              </a:rPr>
              <a:t>Endotoksinler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, diğer 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mikrobiyal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ürünler, 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immunkompleksler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, fiziksel zedelenme</a:t>
            </a:r>
          </a:p>
          <a:p>
            <a:pPr lvl="1"/>
            <a:r>
              <a:rPr lang="tr-TR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ENDOTEL, LÖKOSİT, FİBROBLAST 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üzerinde etkili</a:t>
            </a:r>
          </a:p>
        </p:txBody>
      </p:sp>
      <p:sp>
        <p:nvSpPr>
          <p:cNvPr id="4" name="1 Başlık"/>
          <p:cNvSpPr>
            <a:spLocks noGrp="1"/>
          </p:cNvSpPr>
          <p:nvPr>
            <p:ph type="title"/>
          </p:nvPr>
        </p:nvSpPr>
        <p:spPr>
          <a:xfrm>
            <a:off x="685800" y="457200"/>
            <a:ext cx="5181600" cy="60960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tr-TR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SİTOKİNLER (TNF, IL1)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6EDC3BD-3C70-40EC-BF9B-B7BB3D9BF6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51000" y="0"/>
            <a:ext cx="5842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Metin kutusu 3">
            <a:extLst>
              <a:ext uri="{FF2B5EF4-FFF2-40B4-BE49-F238E27FC236}">
                <a16:creationId xmlns:a16="http://schemas.microsoft.com/office/drawing/2014/main" id="{2D091FC2-9518-4CED-B971-225767405BC4}"/>
              </a:ext>
            </a:extLst>
          </p:cNvPr>
          <p:cNvSpPr txBox="1"/>
          <p:nvPr/>
        </p:nvSpPr>
        <p:spPr>
          <a:xfrm>
            <a:off x="609601" y="6589183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/>
              <a:t>Robbins</a:t>
            </a:r>
            <a:r>
              <a:rPr lang="tr-TR" dirty="0"/>
              <a:t> </a:t>
            </a:r>
            <a:r>
              <a:rPr lang="tr-TR" dirty="0" err="1"/>
              <a:t>pathological</a:t>
            </a:r>
            <a:r>
              <a:rPr lang="tr-TR" dirty="0"/>
              <a:t> </a:t>
            </a:r>
            <a:r>
              <a:rPr lang="tr-TR" dirty="0" err="1"/>
              <a:t>basis</a:t>
            </a:r>
            <a:r>
              <a:rPr lang="tr-TR" dirty="0"/>
              <a:t> of </a:t>
            </a:r>
            <a:r>
              <a:rPr lang="tr-TR" dirty="0" err="1"/>
              <a:t>disease</a:t>
            </a:r>
            <a:r>
              <a:rPr lang="tr-TR" dirty="0"/>
              <a:t>, 7th </a:t>
            </a:r>
            <a:r>
              <a:rPr lang="tr-TR" dirty="0" err="1"/>
              <a:t>edit</a:t>
            </a:r>
            <a:r>
              <a:rPr lang="tr-TR" dirty="0"/>
              <a:t>, </a:t>
            </a:r>
            <a:r>
              <a:rPr lang="tr-TR" dirty="0" err="1"/>
              <a:t>page</a:t>
            </a:r>
            <a:r>
              <a:rPr lang="tr-TR" dirty="0"/>
              <a:t> 71  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048000" y="2209800"/>
            <a:ext cx="2743200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FAKTÖR XII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(HAGEMAN FAKTÖR)</a:t>
            </a:r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343400" y="4343400"/>
            <a:ext cx="17526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KOAGULASYON SİSTEMİ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09800" y="4343400"/>
            <a:ext cx="1905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FİBRİNOLİTİK SİSTEM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81000" y="4343400"/>
            <a:ext cx="16002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KİNİN SİSTEMİ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553200" y="4343400"/>
            <a:ext cx="16764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KOMPLEMAN SİSTEMİ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371600" y="3657600"/>
            <a:ext cx="23622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429000" y="3733800"/>
            <a:ext cx="533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572000" y="3733800"/>
            <a:ext cx="4572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943600" y="1905000"/>
            <a:ext cx="266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Karaciğerde sentezlenir. Dolaşımda inaktif formda bulunur.</a:t>
            </a:r>
          </a:p>
          <a:p>
            <a:r>
              <a:rPr lang="tr-TR" dirty="0"/>
              <a:t>Kollagen, BM yada aktive trombositlerle (endotel zedelenmesi) aktive olur.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3505200" y="3200400"/>
            <a:ext cx="1828800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FAKTÖR XIIa</a:t>
            </a:r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Down Arrow 34"/>
          <p:cNvSpPr/>
          <p:nvPr/>
        </p:nvSpPr>
        <p:spPr>
          <a:xfrm>
            <a:off x="4267200" y="3048000"/>
            <a:ext cx="256032" cy="30480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20 Dikdörtgen"/>
          <p:cNvSpPr/>
          <p:nvPr/>
        </p:nvSpPr>
        <p:spPr>
          <a:xfrm>
            <a:off x="1981200" y="914400"/>
            <a:ext cx="43302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PLAZMA KAYNAKLILAR</a:t>
            </a:r>
            <a:endParaRPr lang="tr-TR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2" y="0"/>
            <a:ext cx="8713788" cy="639761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KOMPLEMAN SİSTEMİ</a:t>
            </a:r>
          </a:p>
        </p:txBody>
      </p:sp>
      <p:pic>
        <p:nvPicPr>
          <p:cNvPr id="267269" name="Picture 5" descr="S01871-002-g001"/>
          <p:cNvPicPr>
            <a:picLocks noChangeAspect="1" noChangeArrowheads="1"/>
          </p:cNvPicPr>
          <p:nvPr/>
        </p:nvPicPr>
        <p:blipFill rotWithShape="1">
          <a:blip r:embed="rId3" cstate="print"/>
          <a:srcRect b="4603"/>
          <a:stretch/>
        </p:blipFill>
        <p:spPr bwMode="auto">
          <a:xfrm>
            <a:off x="179388" y="1916113"/>
            <a:ext cx="8964612" cy="440848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09600" y="685800"/>
            <a:ext cx="83820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20 </a:t>
            </a:r>
            <a:r>
              <a:rPr lang="en-US" dirty="0" err="1"/>
              <a:t>prote</a:t>
            </a:r>
            <a:r>
              <a:rPr lang="tr-TR" dirty="0"/>
              <a:t>in bileşeni ve yıkım ürünlerinden oluşur. </a:t>
            </a:r>
          </a:p>
          <a:p>
            <a:r>
              <a:rPr lang="tr-TR" dirty="0"/>
              <a:t>Plazmada inaktif haldedir. C1</a:t>
            </a:r>
            <a:r>
              <a:rPr lang="tr-TR" dirty="0">
                <a:sym typeface="Symbol"/>
              </a:rPr>
              <a:t> C9</a:t>
            </a:r>
          </a:p>
          <a:p>
            <a:r>
              <a:rPr lang="tr-TR" dirty="0">
                <a:sym typeface="Symbol"/>
              </a:rPr>
              <a:t>Aktive olduklarında bir başka kompleman proteinini yıkan </a:t>
            </a:r>
            <a:r>
              <a:rPr lang="tr-TR" dirty="0" err="1">
                <a:sym typeface="Symbol"/>
              </a:rPr>
              <a:t>proteolitik</a:t>
            </a:r>
            <a:r>
              <a:rPr lang="tr-TR" dirty="0">
                <a:sym typeface="Symbol"/>
              </a:rPr>
              <a:t> enzim fonksiyonu görürler- </a:t>
            </a:r>
            <a:r>
              <a:rPr lang="tr-TR" dirty="0" err="1">
                <a:sym typeface="Symbol"/>
              </a:rPr>
              <a:t>Enzimatik</a:t>
            </a:r>
            <a:r>
              <a:rPr lang="tr-TR" dirty="0">
                <a:sym typeface="Symbol"/>
              </a:rPr>
              <a:t> bir </a:t>
            </a:r>
            <a:r>
              <a:rPr lang="tr-TR" dirty="0" err="1">
                <a:sym typeface="Symbol"/>
              </a:rPr>
              <a:t>kaskad</a:t>
            </a:r>
            <a:r>
              <a:rPr lang="tr-TR" dirty="0">
                <a:sym typeface="Symbol"/>
              </a:rPr>
              <a:t> oluşur</a:t>
            </a:r>
            <a:endParaRPr lang="en-US" dirty="0"/>
          </a:p>
        </p:txBody>
      </p:sp>
      <p:sp>
        <p:nvSpPr>
          <p:cNvPr id="5" name="Metin kutusu 3">
            <a:extLst>
              <a:ext uri="{FF2B5EF4-FFF2-40B4-BE49-F238E27FC236}">
                <a16:creationId xmlns:a16="http://schemas.microsoft.com/office/drawing/2014/main" id="{70035241-A4F1-4098-88B1-CEDBAE636966}"/>
              </a:ext>
            </a:extLst>
          </p:cNvPr>
          <p:cNvSpPr txBox="1"/>
          <p:nvPr/>
        </p:nvSpPr>
        <p:spPr>
          <a:xfrm>
            <a:off x="609601" y="6589183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/>
              <a:t>Robbins</a:t>
            </a:r>
            <a:r>
              <a:rPr lang="tr-TR" dirty="0"/>
              <a:t> </a:t>
            </a:r>
            <a:r>
              <a:rPr lang="tr-TR" dirty="0" err="1"/>
              <a:t>pathological</a:t>
            </a:r>
            <a:r>
              <a:rPr lang="tr-TR" dirty="0"/>
              <a:t> </a:t>
            </a:r>
            <a:r>
              <a:rPr lang="tr-TR" dirty="0" err="1"/>
              <a:t>basis</a:t>
            </a:r>
            <a:r>
              <a:rPr lang="tr-TR" dirty="0"/>
              <a:t> of </a:t>
            </a:r>
            <a:r>
              <a:rPr lang="tr-TR" dirty="0" err="1"/>
              <a:t>disease</a:t>
            </a:r>
            <a:r>
              <a:rPr lang="tr-TR" dirty="0"/>
              <a:t>, 7th </a:t>
            </a:r>
            <a:r>
              <a:rPr lang="tr-TR" dirty="0" err="1"/>
              <a:t>edit</a:t>
            </a:r>
            <a:r>
              <a:rPr lang="tr-TR" dirty="0"/>
              <a:t>, </a:t>
            </a:r>
            <a:r>
              <a:rPr lang="tr-TR" dirty="0" err="1"/>
              <a:t>pg</a:t>
            </a:r>
            <a:r>
              <a:rPr lang="tr-TR" dirty="0"/>
              <a:t> 66  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5" name="Picture 5" descr="S01871-002-f01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b="5212"/>
          <a:stretch/>
        </p:blipFill>
        <p:spPr>
          <a:xfrm>
            <a:off x="204788" y="838200"/>
            <a:ext cx="8939212" cy="4648200"/>
          </a:xfrm>
          <a:noFill/>
          <a:ln/>
        </p:spPr>
      </p:pic>
      <p:sp>
        <p:nvSpPr>
          <p:cNvPr id="3" name="Metin kutusu 3">
            <a:extLst>
              <a:ext uri="{FF2B5EF4-FFF2-40B4-BE49-F238E27FC236}">
                <a16:creationId xmlns:a16="http://schemas.microsoft.com/office/drawing/2014/main" id="{3F945CC3-F63D-4975-8551-C4A9973D812B}"/>
              </a:ext>
            </a:extLst>
          </p:cNvPr>
          <p:cNvSpPr txBox="1"/>
          <p:nvPr/>
        </p:nvSpPr>
        <p:spPr>
          <a:xfrm>
            <a:off x="609601" y="6589183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/>
              <a:t>Robbins</a:t>
            </a:r>
            <a:r>
              <a:rPr lang="tr-TR" dirty="0"/>
              <a:t> </a:t>
            </a:r>
            <a:r>
              <a:rPr lang="tr-TR" dirty="0" err="1"/>
              <a:t>pathological</a:t>
            </a:r>
            <a:r>
              <a:rPr lang="tr-TR" dirty="0"/>
              <a:t> </a:t>
            </a:r>
            <a:r>
              <a:rPr lang="tr-TR" dirty="0" err="1"/>
              <a:t>basis</a:t>
            </a:r>
            <a:r>
              <a:rPr lang="tr-TR" dirty="0"/>
              <a:t> of </a:t>
            </a:r>
            <a:r>
              <a:rPr lang="tr-TR" dirty="0" err="1"/>
              <a:t>disease</a:t>
            </a:r>
            <a:r>
              <a:rPr lang="tr-TR" dirty="0"/>
              <a:t>, 7th </a:t>
            </a:r>
            <a:r>
              <a:rPr lang="tr-TR" dirty="0" err="1"/>
              <a:t>edit</a:t>
            </a:r>
            <a:r>
              <a:rPr lang="tr-TR" dirty="0"/>
              <a:t>, </a:t>
            </a:r>
            <a:r>
              <a:rPr lang="tr-TR" dirty="0" err="1"/>
              <a:t>pg</a:t>
            </a:r>
            <a:r>
              <a:rPr lang="tr-TR" dirty="0"/>
              <a:t> 65  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229600" cy="4343400"/>
          </a:xfrm>
        </p:spPr>
        <p:txBody>
          <a:bodyPr>
            <a:noAutofit/>
          </a:bodyPr>
          <a:lstStyle/>
          <a:p>
            <a:r>
              <a:rPr lang="tr-TR" sz="2400" dirty="0">
                <a:latin typeface="Arial" pitchFamily="34" charset="0"/>
                <a:cs typeface="Arial" pitchFamily="34" charset="0"/>
              </a:rPr>
              <a:t>Aktif mediatör üretimi,</a:t>
            </a:r>
          </a:p>
          <a:p>
            <a:pPr lvl="1"/>
            <a:r>
              <a:rPr lang="tr-TR" sz="2400" dirty="0" err="1">
                <a:latin typeface="Arial" pitchFamily="34" charset="0"/>
                <a:cs typeface="Arial" pitchFamily="34" charset="0"/>
              </a:rPr>
              <a:t>Mikrobiyal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ürünler, nekrotik hücrelerden salınan maddeler</a:t>
            </a:r>
          </a:p>
          <a:p>
            <a:pPr lvl="1"/>
            <a:r>
              <a:rPr lang="tr-TR" sz="2400" dirty="0">
                <a:latin typeface="Arial" pitchFamily="34" charset="0"/>
                <a:cs typeface="Arial" pitchFamily="34" charset="0"/>
              </a:rPr>
              <a:t>Kinin, 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kompleman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ve koagulasyon sistemi proteinleri ile tetiklenir.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lvl="1">
              <a:buNone/>
            </a:pPr>
            <a:endParaRPr lang="tr-TR" sz="2400" dirty="0">
              <a:latin typeface="Arial" pitchFamily="34" charset="0"/>
              <a:cs typeface="Arial" pitchFamily="34" charset="0"/>
            </a:endParaRPr>
          </a:p>
          <a:p>
            <a:r>
              <a:rPr lang="tr-TR" sz="2400" dirty="0">
                <a:latin typeface="Arial" pitchFamily="34" charset="0"/>
                <a:cs typeface="Arial" pitchFamily="34" charset="0"/>
              </a:rPr>
              <a:t>Etkilerini nasıl gösterir?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2400" dirty="0">
                <a:latin typeface="Arial" pitchFamily="34" charset="0"/>
                <a:cs typeface="Arial" pitchFamily="34" charset="0"/>
              </a:rPr>
              <a:t>Hedef hücre üzerindeki spesifik reseptörlere bağlanır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2400" dirty="0">
                <a:latin typeface="Arial" pitchFamily="34" charset="0"/>
                <a:cs typeface="Arial" pitchFamily="34" charset="0"/>
              </a:rPr>
              <a:t>Direkt enzimatik aktivite (Lizozomal proteazlar)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2400" dirty="0">
                <a:latin typeface="Arial" pitchFamily="34" charset="0"/>
                <a:cs typeface="Arial" pitchFamily="34" charset="0"/>
              </a:rPr>
              <a:t>Oksidatif hasar (Reaktif oksijen ve nitrojen araürünleri)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8229600" cy="5486400"/>
          </a:xfrm>
        </p:spPr>
        <p:txBody>
          <a:bodyPr>
            <a:noAutofit/>
          </a:bodyPr>
          <a:lstStyle/>
          <a:p>
            <a:r>
              <a:rPr lang="tr-TR" sz="2400" dirty="0">
                <a:latin typeface="Arial" pitchFamily="34" charset="0"/>
                <a:cs typeface="Arial" pitchFamily="34" charset="0"/>
              </a:rPr>
              <a:t>Fonksiyonları 2 genel grup.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Membran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atak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kompleks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i (MAC) aracılığıyla hücre lizisi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2400" dirty="0">
                <a:latin typeface="Arial" pitchFamily="34" charset="0"/>
                <a:cs typeface="Arial" pitchFamily="34" charset="0"/>
              </a:rPr>
              <a:t>Akut inflamasyonda rol oynarlar</a:t>
            </a:r>
          </a:p>
          <a:p>
            <a:pPr marL="914400" lvl="1" indent="-514350"/>
            <a:r>
              <a:rPr lang="tr-TR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Vaskuler olaylar</a:t>
            </a:r>
          </a:p>
          <a:p>
            <a:pPr marL="1314450" lvl="2" indent="-514350"/>
            <a:r>
              <a:rPr lang="tr-TR" b="1" u="sng" dirty="0">
                <a:latin typeface="Arial" pitchFamily="34" charset="0"/>
                <a:cs typeface="Arial" pitchFamily="34" charset="0"/>
              </a:rPr>
              <a:t>ANAFLATOKSİNLER (C3a, C5a)</a:t>
            </a:r>
            <a:r>
              <a:rPr lang="tr-TR" dirty="0">
                <a:latin typeface="Arial" pitchFamily="34" charset="0"/>
                <a:cs typeface="Arial" pitchFamily="34" charset="0"/>
              </a:rPr>
              <a:t>- Mast hücrelerinden histamin salınımı ile vazodilatasyon ve vaskuler geçirgenlik artışı</a:t>
            </a:r>
          </a:p>
          <a:p>
            <a:pPr marL="914400" lvl="1" indent="-514350"/>
            <a:r>
              <a:rPr lang="tr-TR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Lökosit adezyonu, kemotaksi ve aktivasyon</a:t>
            </a:r>
          </a:p>
          <a:p>
            <a:pPr marL="1314450" lvl="2" indent="-514350"/>
            <a:r>
              <a:rPr lang="tr-TR" b="1" u="sng" dirty="0">
                <a:latin typeface="Arial" pitchFamily="34" charset="0"/>
                <a:cs typeface="Arial" pitchFamily="34" charset="0"/>
              </a:rPr>
              <a:t>C5a</a:t>
            </a:r>
            <a:r>
              <a:rPr lang="tr-TR" dirty="0">
                <a:latin typeface="Arial" pitchFamily="34" charset="0"/>
                <a:cs typeface="Arial" pitchFamily="34" charset="0"/>
              </a:rPr>
              <a:t> güçlü bir kemotaktik protein</a:t>
            </a:r>
          </a:p>
          <a:p>
            <a:pPr marL="914400" lvl="1" indent="-514350"/>
            <a:r>
              <a:rPr lang="tr-TR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Fagositoz</a:t>
            </a:r>
          </a:p>
          <a:p>
            <a:pPr marL="1314450" lvl="2" indent="-514350"/>
            <a:r>
              <a:rPr lang="tr-TR" b="1" u="sng" dirty="0">
                <a:latin typeface="Arial" pitchFamily="34" charset="0"/>
                <a:cs typeface="Arial" pitchFamily="34" charset="0"/>
              </a:rPr>
              <a:t>C3b</a:t>
            </a:r>
            <a:r>
              <a:rPr lang="tr-TR" dirty="0">
                <a:latin typeface="Arial" pitchFamily="34" charset="0"/>
                <a:cs typeface="Arial" pitchFamily="34" charset="0"/>
              </a:rPr>
              <a:t> opsonizasyonda rol oynar.</a:t>
            </a:r>
          </a:p>
          <a:p>
            <a:pPr marL="514350" indent="-514350"/>
            <a:r>
              <a:rPr lang="tr-TR" sz="2400" dirty="0">
                <a:latin typeface="Arial" pitchFamily="34" charset="0"/>
                <a:cs typeface="Arial" pitchFamily="34" charset="0"/>
              </a:rPr>
              <a:t>Kompleman aktivasyonu dolaşımdaki düzenleyici proteinlerle kontrol edilir.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424863" cy="4191000"/>
          </a:xfrm>
          <a:noFill/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C3a, C5a, C4a</a:t>
            </a:r>
            <a:r>
              <a:rPr lang="tr-TR" sz="2400" b="1" dirty="0">
                <a:latin typeface="Arial" pitchFamily="34" charset="0"/>
                <a:cs typeface="Arial" pitchFamily="34" charset="0"/>
              </a:rPr>
              <a:t>	: </a:t>
            </a:r>
            <a:r>
              <a:rPr lang="tr-TR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Anaflatoksin </a:t>
            </a:r>
            <a:r>
              <a:rPr lang="tr-TR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Symbol"/>
              </a:rPr>
              <a:t> Mast hücrelerinden histamin degranulasyonu</a:t>
            </a:r>
            <a:endParaRPr lang="tr-TR" sz="2400" b="1" dirty="0">
              <a:solidFill>
                <a:srgbClr val="00B050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lnSpc>
                <a:spcPct val="90000"/>
              </a:lnSpc>
              <a:buNone/>
            </a:pPr>
            <a:r>
              <a:rPr lang="tr-TR" sz="24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		</a:t>
            </a:r>
            <a:r>
              <a:rPr lang="tr-TR" sz="2400" b="1" dirty="0">
                <a:latin typeface="Arial" pitchFamily="34" charset="0"/>
                <a:cs typeface="Arial" pitchFamily="34" charset="0"/>
                <a:sym typeface="Symbol"/>
              </a:rPr>
              <a:t>  </a:t>
            </a:r>
            <a:r>
              <a:rPr lang="tr-TR" sz="2400" b="1" dirty="0">
                <a:latin typeface="Arial" pitchFamily="34" charset="0"/>
                <a:cs typeface="Arial" pitchFamily="34" charset="0"/>
              </a:rPr>
              <a:t>Vasküler geçirgenlik artışı,</a:t>
            </a:r>
          </a:p>
          <a:p>
            <a:pPr>
              <a:lnSpc>
                <a:spcPct val="90000"/>
              </a:lnSpc>
              <a:buNone/>
            </a:pPr>
            <a:r>
              <a:rPr lang="tr-TR" sz="2400" b="1" dirty="0">
                <a:latin typeface="Arial" pitchFamily="34" charset="0"/>
                <a:cs typeface="Arial" pitchFamily="34" charset="0"/>
              </a:rPr>
              <a:t> 		</a:t>
            </a:r>
            <a:r>
              <a:rPr lang="tr-TR" sz="2400" b="1" dirty="0">
                <a:latin typeface="Arial" pitchFamily="34" charset="0"/>
                <a:cs typeface="Arial" pitchFamily="34" charset="0"/>
                <a:sym typeface="Symbol"/>
              </a:rPr>
              <a:t></a:t>
            </a:r>
            <a:r>
              <a:rPr lang="tr-TR" sz="2400" b="1" dirty="0">
                <a:latin typeface="Arial" pitchFamily="34" charset="0"/>
                <a:cs typeface="Arial" pitchFamily="34" charset="0"/>
              </a:rPr>
              <a:t>Vazodilatasyon (histamine bağlı), </a:t>
            </a:r>
          </a:p>
          <a:p>
            <a:pPr>
              <a:lnSpc>
                <a:spcPct val="90000"/>
              </a:lnSpc>
              <a:buNone/>
            </a:pPr>
            <a:r>
              <a:rPr lang="tr-TR" sz="2400" b="1" dirty="0">
                <a:latin typeface="Arial" pitchFamily="34" charset="0"/>
                <a:cs typeface="Arial" pitchFamily="34" charset="0"/>
              </a:rPr>
              <a:t>    	</a:t>
            </a:r>
            <a:r>
              <a:rPr lang="tr-TR" sz="2400" b="1" dirty="0">
                <a:latin typeface="Arial" pitchFamily="34" charset="0"/>
                <a:cs typeface="Arial" pitchFamily="34" charset="0"/>
                <a:sym typeface="Symbol"/>
              </a:rPr>
              <a:t>          </a:t>
            </a:r>
            <a:r>
              <a:rPr lang="tr-TR" sz="2400" b="1" dirty="0">
                <a:latin typeface="Arial" pitchFamily="34" charset="0"/>
                <a:cs typeface="Arial" pitchFamily="34" charset="0"/>
              </a:rPr>
              <a:t>Arakidonik asid yolu aktivasyonu,  </a:t>
            </a:r>
          </a:p>
          <a:p>
            <a:pPr>
              <a:lnSpc>
                <a:spcPct val="90000"/>
              </a:lnSpc>
              <a:buFontTx/>
              <a:buNone/>
            </a:pPr>
            <a:endParaRPr lang="tr-TR" sz="24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tr-T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C5a </a:t>
            </a:r>
            <a:r>
              <a:rPr lang="tr-TR" sz="2400" b="1" dirty="0">
                <a:latin typeface="Arial" pitchFamily="34" charset="0"/>
                <a:cs typeface="Arial" pitchFamily="34" charset="0"/>
              </a:rPr>
              <a:t>		: Lökosit kemotaksisi</a:t>
            </a:r>
          </a:p>
          <a:p>
            <a:pPr>
              <a:lnSpc>
                <a:spcPct val="90000"/>
              </a:lnSpc>
            </a:pPr>
            <a:r>
              <a:rPr lang="tr-T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C3b </a:t>
            </a:r>
            <a:r>
              <a:rPr lang="tr-TR" sz="2400" b="1" dirty="0">
                <a:latin typeface="Arial" pitchFamily="34" charset="0"/>
                <a:cs typeface="Arial" pitchFamily="34" charset="0"/>
              </a:rPr>
              <a:t>		: Opsonizasyon</a:t>
            </a:r>
          </a:p>
          <a:p>
            <a:pPr>
              <a:lnSpc>
                <a:spcPct val="90000"/>
              </a:lnSpc>
            </a:pPr>
            <a:r>
              <a:rPr lang="tr-T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C5b-9</a:t>
            </a:r>
            <a:r>
              <a:rPr lang="tr-TR" sz="2400" b="1" dirty="0">
                <a:latin typeface="Arial" pitchFamily="34" charset="0"/>
                <a:cs typeface="Arial" pitchFamily="34" charset="0"/>
              </a:rPr>
              <a:t>		: Membran Atak Kompleksi (MAC)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tr-TR" sz="2400" b="1" dirty="0">
                <a:latin typeface="Arial" pitchFamily="34" charset="0"/>
                <a:cs typeface="Arial" pitchFamily="34" charset="0"/>
              </a:rPr>
              <a:t>				(bakteri lizisi)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05200"/>
          </a:xfrm>
        </p:spPr>
        <p:txBody>
          <a:bodyPr>
            <a:normAutofit/>
          </a:bodyPr>
          <a:lstStyle/>
          <a:p>
            <a:r>
              <a:rPr lang="tr-TR" sz="2800" dirty="0">
                <a:latin typeface="Arial" pitchFamily="34" charset="0"/>
                <a:cs typeface="Arial" pitchFamily="34" charset="0"/>
              </a:rPr>
              <a:t>Plazmada kompleman aktivitesini çeşitli basamaklarda kontrol eden proteinler bulunur.</a:t>
            </a:r>
          </a:p>
          <a:p>
            <a:pPr lvl="1"/>
            <a:r>
              <a:rPr lang="tr-TR" dirty="0">
                <a:latin typeface="Arial" pitchFamily="34" charset="0"/>
                <a:cs typeface="Arial" pitchFamily="34" charset="0"/>
              </a:rPr>
              <a:t>C3 ve C5 konvertazın düzenlenmesi</a:t>
            </a:r>
          </a:p>
          <a:p>
            <a:pPr lvl="1"/>
            <a:r>
              <a:rPr lang="tr-TR" dirty="0">
                <a:latin typeface="Arial" pitchFamily="34" charset="0"/>
                <a:cs typeface="Arial" pitchFamily="34" charset="0"/>
              </a:rPr>
              <a:t>İmmunkompleksin bağlanması ile C1 aktivasyonunun engellenmesi- </a:t>
            </a:r>
            <a:r>
              <a:rPr lang="tr-TR" u="sng" dirty="0">
                <a:latin typeface="Arial" pitchFamily="34" charset="0"/>
                <a:cs typeface="Arial" pitchFamily="34" charset="0"/>
              </a:rPr>
              <a:t>C1 inhibitör </a:t>
            </a:r>
          </a:p>
          <a:p>
            <a:pPr lvl="1"/>
            <a:r>
              <a:rPr lang="tr-TR" dirty="0">
                <a:latin typeface="Arial" pitchFamily="34" charset="0"/>
                <a:cs typeface="Arial" pitchFamily="34" charset="0"/>
              </a:rPr>
              <a:t>MAC oluşumunun inhibisyonu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52400"/>
            <a:ext cx="5410200" cy="792162"/>
          </a:xfrm>
        </p:spPr>
        <p:txBody>
          <a:bodyPr>
            <a:noAutofit/>
          </a:bodyPr>
          <a:lstStyle/>
          <a:p>
            <a:pPr algn="l"/>
            <a:r>
              <a:rPr lang="tr-TR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PIHTILAŞMA SİSTEMİ  </a:t>
            </a:r>
            <a:br>
              <a:rPr lang="tr-TR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</a:br>
            <a:r>
              <a:rPr lang="tr-TR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(KOAGULASYON SİSTEMİ)</a:t>
            </a:r>
            <a:endParaRPr lang="en-US" sz="28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5" descr="S01871-002-f015"/>
          <p:cNvPicPr>
            <a:picLocks noChangeAspect="1" noChangeArrowheads="1"/>
          </p:cNvPicPr>
          <p:nvPr/>
        </p:nvPicPr>
        <p:blipFill rotWithShape="1">
          <a:blip r:embed="rId3" cstate="print"/>
          <a:srcRect b="3236"/>
          <a:stretch/>
        </p:blipFill>
        <p:spPr>
          <a:xfrm>
            <a:off x="838200" y="1007112"/>
            <a:ext cx="7543800" cy="539368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7" name="Oval 6"/>
          <p:cNvSpPr/>
          <p:nvPr/>
        </p:nvSpPr>
        <p:spPr>
          <a:xfrm>
            <a:off x="5791200" y="4038600"/>
            <a:ext cx="990600" cy="685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etin kutusu 3">
            <a:extLst>
              <a:ext uri="{FF2B5EF4-FFF2-40B4-BE49-F238E27FC236}">
                <a16:creationId xmlns:a16="http://schemas.microsoft.com/office/drawing/2014/main" id="{F21E1769-6DAD-46F8-AFFE-C081E6EFA862}"/>
              </a:ext>
            </a:extLst>
          </p:cNvPr>
          <p:cNvSpPr txBox="1"/>
          <p:nvPr/>
        </p:nvSpPr>
        <p:spPr>
          <a:xfrm>
            <a:off x="609601" y="6589183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/>
              <a:t>Robbins</a:t>
            </a:r>
            <a:r>
              <a:rPr lang="tr-TR" dirty="0"/>
              <a:t> </a:t>
            </a:r>
            <a:r>
              <a:rPr lang="tr-TR" dirty="0" err="1"/>
              <a:t>pathological</a:t>
            </a:r>
            <a:r>
              <a:rPr lang="tr-TR" dirty="0"/>
              <a:t> </a:t>
            </a:r>
            <a:r>
              <a:rPr lang="tr-TR" dirty="0" err="1"/>
              <a:t>basis</a:t>
            </a:r>
            <a:r>
              <a:rPr lang="tr-TR" dirty="0"/>
              <a:t> of </a:t>
            </a:r>
            <a:r>
              <a:rPr lang="tr-TR" dirty="0" err="1"/>
              <a:t>disease</a:t>
            </a:r>
            <a:r>
              <a:rPr lang="tr-TR" dirty="0"/>
              <a:t>, 7th </a:t>
            </a:r>
            <a:r>
              <a:rPr lang="tr-TR" dirty="0" err="1"/>
              <a:t>edit</a:t>
            </a:r>
            <a:r>
              <a:rPr lang="tr-TR" dirty="0"/>
              <a:t>, </a:t>
            </a:r>
            <a:r>
              <a:rPr lang="tr-TR" dirty="0" err="1"/>
              <a:t>pg</a:t>
            </a:r>
            <a:r>
              <a:rPr lang="tr-TR" dirty="0"/>
              <a:t> 67  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229600" cy="1219200"/>
          </a:xfrm>
        </p:spPr>
        <p:txBody>
          <a:bodyPr/>
          <a:lstStyle/>
          <a:p>
            <a:r>
              <a:rPr lang="tr-TR" dirty="0">
                <a:latin typeface="Arial" pitchFamily="34" charset="0"/>
                <a:cs typeface="Arial" pitchFamily="34" charset="0"/>
              </a:rPr>
              <a:t>Pıhtılaşma sistemi ile inflamasyon arasındaki bağlantıyı trombin oluşturur.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800" y="1828800"/>
            <a:ext cx="2048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FİBRİNOJEN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0" y="1828800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Symbol"/>
              </a:rPr>
              <a:t>FİBRİN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4267200" y="1905000"/>
            <a:ext cx="749808" cy="2560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86200" y="23622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TROMBİN  (Proteaz)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2895600"/>
            <a:ext cx="8001000" cy="34163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2400" dirty="0">
                <a:latin typeface="Arial" pitchFamily="34" charset="0"/>
                <a:cs typeface="Arial" pitchFamily="34" charset="0"/>
              </a:rPr>
              <a:t>Proteazla aktive olan reseptörlere bağlanarak inflamasyonu uyarır.</a:t>
            </a:r>
          </a:p>
          <a:p>
            <a:r>
              <a:rPr lang="tr-TR" sz="2400" dirty="0">
                <a:latin typeface="Arial" pitchFamily="34" charset="0"/>
                <a:cs typeface="Arial" pitchFamily="34" charset="0"/>
              </a:rPr>
              <a:t>Bu reseptörler pekçok hücre tipinde eksprese olur.</a:t>
            </a:r>
          </a:p>
          <a:p>
            <a:r>
              <a:rPr lang="tr-TR" sz="2400" dirty="0">
                <a:latin typeface="Arial" pitchFamily="34" charset="0"/>
                <a:cs typeface="Arial" pitchFamily="34" charset="0"/>
              </a:rPr>
              <a:t>G protein ilişkili reseptörlerdir.</a:t>
            </a:r>
          </a:p>
          <a:p>
            <a:pPr>
              <a:buFont typeface="Arial" pitchFamily="34" charset="0"/>
              <a:buChar char="•"/>
            </a:pPr>
            <a:r>
              <a:rPr lang="tr-TR" sz="2000" dirty="0">
                <a:latin typeface="Arial" pitchFamily="34" charset="0"/>
                <a:cs typeface="Arial" pitchFamily="34" charset="0"/>
              </a:rPr>
              <a:t>P selektinin endotel hücresi membranında eksprese olması</a:t>
            </a:r>
          </a:p>
          <a:p>
            <a:pPr>
              <a:buFont typeface="Arial" pitchFamily="34" charset="0"/>
              <a:buChar char="•"/>
            </a:pPr>
            <a:r>
              <a:rPr lang="tr-TR" sz="2000" dirty="0">
                <a:latin typeface="Arial" pitchFamily="34" charset="0"/>
                <a:cs typeface="Arial" pitchFamily="34" charset="0"/>
              </a:rPr>
              <a:t>Kemokinlerin üretilmesi</a:t>
            </a:r>
          </a:p>
          <a:p>
            <a:pPr>
              <a:buFont typeface="Arial" pitchFamily="34" charset="0"/>
              <a:buChar char="•"/>
            </a:pPr>
            <a:r>
              <a:rPr lang="tr-TR" sz="2000" dirty="0" err="1">
                <a:latin typeface="Arial" pitchFamily="34" charset="0"/>
                <a:cs typeface="Arial" pitchFamily="34" charset="0"/>
              </a:rPr>
              <a:t>İntegrinler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için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endotelyal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adezyon moleküllerinin uyarılması</a:t>
            </a:r>
          </a:p>
          <a:p>
            <a:pPr>
              <a:buFont typeface="Arial" pitchFamily="34" charset="0"/>
              <a:buChar char="•"/>
            </a:pPr>
            <a:r>
              <a:rPr lang="tr-TR" sz="2000" dirty="0">
                <a:latin typeface="Arial" pitchFamily="34" charset="0"/>
                <a:cs typeface="Arial" pitchFamily="34" charset="0"/>
              </a:rPr>
              <a:t>Siklooksijenaz 2’nin indüksiyonu</a:t>
            </a:r>
          </a:p>
          <a:p>
            <a:pPr>
              <a:buFont typeface="Arial" pitchFamily="34" charset="0"/>
              <a:buChar char="•"/>
            </a:pPr>
            <a:r>
              <a:rPr lang="tr-TR" sz="2000" dirty="0">
                <a:latin typeface="Arial" pitchFamily="34" charset="0"/>
                <a:cs typeface="Arial" pitchFamily="34" charset="0"/>
              </a:rPr>
              <a:t>PG üretimi</a:t>
            </a:r>
          </a:p>
          <a:p>
            <a:pPr>
              <a:buFont typeface="Arial" pitchFamily="34" charset="0"/>
              <a:buChar char="•"/>
            </a:pPr>
            <a:r>
              <a:rPr lang="tr-TR" sz="2000" dirty="0">
                <a:latin typeface="Arial" pitchFamily="34" charset="0"/>
                <a:cs typeface="Arial" pitchFamily="34" charset="0"/>
              </a:rPr>
              <a:t>PAF ve NO üretimi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01871-002-f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38200" y="1007112"/>
            <a:ext cx="7543800" cy="557408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981200" y="304800"/>
            <a:ext cx="4876800" cy="533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>
                <a:solidFill>
                  <a:srgbClr val="00B050"/>
                </a:solidFill>
                <a:latin typeface="Arial" pitchFamily="34" charset="0"/>
                <a:ea typeface="+mj-ea"/>
                <a:cs typeface="Arial" pitchFamily="34" charset="0"/>
              </a:rPr>
              <a:t>FİBRİNOLİTİK SİSTEM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057400" y="3962400"/>
            <a:ext cx="3429000" cy="25146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etin kutusu 3">
            <a:extLst>
              <a:ext uri="{FF2B5EF4-FFF2-40B4-BE49-F238E27FC236}">
                <a16:creationId xmlns:a16="http://schemas.microsoft.com/office/drawing/2014/main" id="{729CCF34-4207-4AEF-ACBD-F5A7EF1967CA}"/>
              </a:ext>
            </a:extLst>
          </p:cNvPr>
          <p:cNvSpPr txBox="1"/>
          <p:nvPr/>
        </p:nvSpPr>
        <p:spPr>
          <a:xfrm>
            <a:off x="609601" y="6589183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/>
              <a:t>Robbins</a:t>
            </a:r>
            <a:r>
              <a:rPr lang="tr-TR" dirty="0"/>
              <a:t> </a:t>
            </a:r>
            <a:r>
              <a:rPr lang="tr-TR" dirty="0" err="1"/>
              <a:t>pathological</a:t>
            </a:r>
            <a:r>
              <a:rPr lang="tr-TR" dirty="0"/>
              <a:t> </a:t>
            </a:r>
            <a:r>
              <a:rPr lang="tr-TR" dirty="0" err="1"/>
              <a:t>basis</a:t>
            </a:r>
            <a:r>
              <a:rPr lang="tr-TR" dirty="0"/>
              <a:t> of </a:t>
            </a:r>
            <a:r>
              <a:rPr lang="tr-TR" dirty="0" err="1"/>
              <a:t>disease</a:t>
            </a:r>
            <a:r>
              <a:rPr lang="tr-TR" dirty="0"/>
              <a:t>, 7th </a:t>
            </a:r>
            <a:r>
              <a:rPr lang="tr-TR" dirty="0" err="1"/>
              <a:t>edit</a:t>
            </a:r>
            <a:r>
              <a:rPr lang="tr-TR" dirty="0"/>
              <a:t>, </a:t>
            </a:r>
            <a:r>
              <a:rPr lang="tr-TR" dirty="0" err="1"/>
              <a:t>pg</a:t>
            </a:r>
            <a:r>
              <a:rPr lang="tr-TR" dirty="0"/>
              <a:t> 67  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191000"/>
          </a:xfrm>
        </p:spPr>
        <p:txBody>
          <a:bodyPr/>
          <a:lstStyle/>
          <a:p>
            <a:r>
              <a:rPr lang="tr-TR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PLASMİN:</a:t>
            </a:r>
          </a:p>
          <a:p>
            <a:pPr lvl="1"/>
            <a:r>
              <a:rPr lang="tr-TR" dirty="0">
                <a:latin typeface="Arial" pitchFamily="34" charset="0"/>
                <a:cs typeface="Arial" pitchFamily="34" charset="0"/>
              </a:rPr>
              <a:t>Fibrini yıkarak fibrin yıkım ürünlerinin açığa çıkmasına neden olur. </a:t>
            </a:r>
          </a:p>
          <a:p>
            <a:pPr lvl="1">
              <a:buNone/>
            </a:pPr>
            <a:r>
              <a:rPr lang="tr-TR" dirty="0">
                <a:latin typeface="Arial" pitchFamily="34" charset="0"/>
                <a:cs typeface="Arial" pitchFamily="34" charset="0"/>
              </a:rPr>
              <a:t>   </a:t>
            </a:r>
            <a:r>
              <a:rPr lang="tr-TR" u="sng" dirty="0">
                <a:latin typeface="Arial" pitchFamily="34" charset="0"/>
                <a:cs typeface="Arial" pitchFamily="34" charset="0"/>
              </a:rPr>
              <a:t>Fibrin yıkım ürünleri vaskuler permeabilitie artışına neden olur.</a:t>
            </a:r>
          </a:p>
          <a:p>
            <a:pPr lvl="1"/>
            <a:r>
              <a:rPr lang="tr-TR" dirty="0">
                <a:latin typeface="Arial" pitchFamily="34" charset="0"/>
                <a:cs typeface="Arial" pitchFamily="34" charset="0"/>
              </a:rPr>
              <a:t>C3’ün fragmanlara ayrılmasını sağlar ve kompleman sistemini uyarır.</a:t>
            </a:r>
          </a:p>
          <a:p>
            <a:pPr lvl="1"/>
            <a:r>
              <a:rPr lang="tr-TR" dirty="0">
                <a:latin typeface="Arial" pitchFamily="34" charset="0"/>
                <a:cs typeface="Arial" pitchFamily="34" charset="0"/>
              </a:rPr>
              <a:t>Hageman faktörü aktive etme özelliği vardır.</a:t>
            </a: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01871-002-f015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1000" y="990600"/>
            <a:ext cx="7772400" cy="5590600"/>
          </a:xfrm>
          <a:noFill/>
          <a:ln w="38100">
            <a:solidFill>
              <a:srgbClr val="00206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3886200" cy="914400"/>
          </a:xfrm>
        </p:spPr>
        <p:txBody>
          <a:bodyPr>
            <a:noAutofit/>
          </a:bodyPr>
          <a:lstStyle/>
          <a:p>
            <a:r>
              <a:rPr lang="tr-TR" sz="3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KİNİN SİSTEMİ</a:t>
            </a:r>
            <a:endParaRPr lang="en-US" sz="3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81000" y="3505200"/>
            <a:ext cx="3505200" cy="15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886200" y="990600"/>
            <a:ext cx="2286000" cy="2514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etin kutusu 3">
            <a:extLst>
              <a:ext uri="{FF2B5EF4-FFF2-40B4-BE49-F238E27FC236}">
                <a16:creationId xmlns:a16="http://schemas.microsoft.com/office/drawing/2014/main" id="{8AEE4591-B2E0-404E-B98E-003490302836}"/>
              </a:ext>
            </a:extLst>
          </p:cNvPr>
          <p:cNvSpPr txBox="1"/>
          <p:nvPr/>
        </p:nvSpPr>
        <p:spPr>
          <a:xfrm>
            <a:off x="609601" y="6589183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/>
              <a:t>Robbins</a:t>
            </a:r>
            <a:r>
              <a:rPr lang="tr-TR" dirty="0"/>
              <a:t> </a:t>
            </a:r>
            <a:r>
              <a:rPr lang="tr-TR" dirty="0" err="1"/>
              <a:t>pathological</a:t>
            </a:r>
            <a:r>
              <a:rPr lang="tr-TR" dirty="0"/>
              <a:t> </a:t>
            </a:r>
            <a:r>
              <a:rPr lang="tr-TR" dirty="0" err="1"/>
              <a:t>basis</a:t>
            </a:r>
            <a:r>
              <a:rPr lang="tr-TR" dirty="0"/>
              <a:t> of </a:t>
            </a:r>
            <a:r>
              <a:rPr lang="tr-TR" dirty="0" err="1"/>
              <a:t>disease</a:t>
            </a:r>
            <a:r>
              <a:rPr lang="tr-TR" dirty="0"/>
              <a:t>, 7th </a:t>
            </a:r>
            <a:r>
              <a:rPr lang="tr-TR" dirty="0" err="1"/>
              <a:t>edit</a:t>
            </a:r>
            <a:r>
              <a:rPr lang="tr-TR" dirty="0"/>
              <a:t>, </a:t>
            </a:r>
            <a:r>
              <a:rPr lang="tr-TR" dirty="0" err="1"/>
              <a:t>pg</a:t>
            </a:r>
            <a:r>
              <a:rPr lang="tr-TR" dirty="0"/>
              <a:t> 67  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57800"/>
          </a:xfrm>
        </p:spPr>
        <p:txBody>
          <a:bodyPr>
            <a:noAutofit/>
          </a:bodyPr>
          <a:lstStyle/>
          <a:p>
            <a:r>
              <a:rPr lang="tr-TR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BRADİKİNİN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-</a:t>
            </a:r>
          </a:p>
          <a:p>
            <a:pPr lvl="1"/>
            <a:r>
              <a:rPr lang="tr-TR" sz="2400" dirty="0">
                <a:latin typeface="Arial" pitchFamily="34" charset="0"/>
                <a:cs typeface="Arial" pitchFamily="34" charset="0"/>
              </a:rPr>
              <a:t>Vazodilatasyon</a:t>
            </a:r>
          </a:p>
          <a:p>
            <a:pPr lvl="1"/>
            <a:r>
              <a:rPr lang="tr-TR" sz="2400" dirty="0">
                <a:latin typeface="Arial" pitchFamily="34" charset="0"/>
                <a:cs typeface="Arial" pitchFamily="34" charset="0"/>
              </a:rPr>
              <a:t>Vaskuler geçirgenlik </a:t>
            </a:r>
            <a:r>
              <a:rPr lang="tr-TR" sz="2400" dirty="0">
                <a:latin typeface="Arial" pitchFamily="34" charset="0"/>
                <a:cs typeface="Arial" pitchFamily="34" charset="0"/>
                <a:sym typeface="Symbol"/>
              </a:rPr>
              <a:t></a:t>
            </a:r>
          </a:p>
          <a:p>
            <a:pPr lvl="1"/>
            <a:r>
              <a:rPr lang="tr-TR" sz="2400" dirty="0">
                <a:latin typeface="Arial" pitchFamily="34" charset="0"/>
                <a:cs typeface="Arial" pitchFamily="34" charset="0"/>
                <a:sym typeface="Symbol"/>
              </a:rPr>
              <a:t>Düz kas kasılması</a:t>
            </a:r>
          </a:p>
          <a:p>
            <a:pPr lvl="1"/>
            <a:r>
              <a:rPr lang="tr-TR" sz="2400" dirty="0">
                <a:latin typeface="Arial" pitchFamily="34" charset="0"/>
                <a:cs typeface="Arial" pitchFamily="34" charset="0"/>
                <a:sym typeface="Symbol"/>
              </a:rPr>
              <a:t>Deriye enjekte edildiğinde ağrı</a:t>
            </a:r>
          </a:p>
          <a:p>
            <a:pPr>
              <a:buNone/>
            </a:pPr>
            <a:r>
              <a:rPr lang="tr-TR" sz="2400" dirty="0">
                <a:latin typeface="Arial" pitchFamily="34" charset="0"/>
                <a:cs typeface="Arial" pitchFamily="34" charset="0"/>
                <a:sym typeface="Symbol"/>
              </a:rPr>
              <a:t>    Bradikinin çok kısa ömürlü</a:t>
            </a:r>
          </a:p>
          <a:p>
            <a:pPr lvl="1"/>
            <a:r>
              <a:rPr lang="tr-TR" sz="2400" dirty="0">
                <a:latin typeface="Arial" pitchFamily="34" charset="0"/>
                <a:cs typeface="Arial" pitchFamily="34" charset="0"/>
                <a:sym typeface="Symbol"/>
              </a:rPr>
              <a:t>Kininaz ile inaktivasyon (büyük kısmı)</a:t>
            </a:r>
          </a:p>
          <a:p>
            <a:pPr lvl="1"/>
            <a:r>
              <a:rPr lang="tr-TR" sz="2400" dirty="0">
                <a:latin typeface="Arial" pitchFamily="34" charset="0"/>
                <a:cs typeface="Arial" pitchFamily="34" charset="0"/>
                <a:sym typeface="Symbol"/>
              </a:rPr>
              <a:t>Geri kalanı plazmanın akciğerlerden geçişi sırasında “anjiotensin converting” enzim ile </a:t>
            </a:r>
            <a:r>
              <a:rPr lang="tr-TR" sz="2400" dirty="0" err="1">
                <a:latin typeface="Arial" pitchFamily="34" charset="0"/>
                <a:cs typeface="Arial" pitchFamily="34" charset="0"/>
                <a:sym typeface="Symbol"/>
              </a:rPr>
              <a:t>inaktive</a:t>
            </a:r>
            <a:r>
              <a:rPr lang="tr-TR" sz="2400" dirty="0">
                <a:latin typeface="Arial" pitchFamily="34" charset="0"/>
                <a:cs typeface="Arial" pitchFamily="34" charset="0"/>
                <a:sym typeface="Symbol"/>
              </a:rPr>
              <a:t> edilir.</a:t>
            </a:r>
          </a:p>
          <a:p>
            <a:r>
              <a:rPr lang="tr-TR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Symbol"/>
              </a:rPr>
              <a:t>KALLİKREİN-</a:t>
            </a:r>
          </a:p>
          <a:p>
            <a:pPr lvl="1"/>
            <a:r>
              <a:rPr lang="tr-TR" sz="2400" dirty="0">
                <a:latin typeface="Arial" pitchFamily="34" charset="0"/>
                <a:cs typeface="Arial" pitchFamily="34" charset="0"/>
                <a:sym typeface="Symbol"/>
              </a:rPr>
              <a:t>Kemotaktik etkili</a:t>
            </a:r>
          </a:p>
          <a:p>
            <a:pPr lvl="1"/>
            <a:r>
              <a:rPr lang="tr-TR" sz="2400" dirty="0">
                <a:latin typeface="Arial" pitchFamily="34" charset="0"/>
                <a:cs typeface="Arial" pitchFamily="34" charset="0"/>
                <a:sym typeface="Symbol"/>
              </a:rPr>
              <a:t> C5 C5a dönüşümünü sağlar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200400" y="1295400"/>
            <a:ext cx="2743200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FAKTÖR XII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(HAGEMAN FAKTÖR)</a:t>
            </a:r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95800" y="3429000"/>
            <a:ext cx="17526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KOAGULASYON SİSTEMİ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62200" y="3429000"/>
            <a:ext cx="1905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FİBRİNOLİTİK SİSTEM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33400" y="3429000"/>
            <a:ext cx="16002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KİNİN SİSTEMİ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705600" y="3429000"/>
            <a:ext cx="16764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KOMPLEMAN SİSTEMİ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524000" y="2743200"/>
            <a:ext cx="23622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581400" y="2819400"/>
            <a:ext cx="533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724400" y="2819400"/>
            <a:ext cx="4572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24600" y="1066800"/>
            <a:ext cx="266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Karaciğerde sentezlenir. Dolaşımda inaktif formda bulunur.</a:t>
            </a:r>
          </a:p>
          <a:p>
            <a:r>
              <a:rPr lang="tr-TR" dirty="0"/>
              <a:t>Kollagen, BM yada aktive trombositlerle (endotel zedelenmesi) aktive olur.</a:t>
            </a:r>
            <a:endParaRPr lang="en-US" dirty="0"/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0" y="4419600"/>
            <a:ext cx="2286000" cy="1477328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tr-TR" b="1" u="sng" dirty="0">
                <a:solidFill>
                  <a:srgbClr val="00B050"/>
                </a:solidFill>
              </a:rPr>
              <a:t>Bradikinin:</a:t>
            </a:r>
          </a:p>
          <a:p>
            <a:r>
              <a:rPr lang="tr-TR" b="1" dirty="0"/>
              <a:t>Düz kas kasılması, </a:t>
            </a:r>
          </a:p>
          <a:p>
            <a:r>
              <a:rPr lang="tr-TR" b="1" dirty="0"/>
              <a:t>Vazodilatasyon,</a:t>
            </a:r>
          </a:p>
          <a:p>
            <a:r>
              <a:rPr lang="tr-TR" b="1" dirty="0"/>
              <a:t>Vaskuler geçirgenlik </a:t>
            </a:r>
            <a:r>
              <a:rPr lang="tr-TR" b="1" dirty="0">
                <a:sym typeface="Symbol"/>
              </a:rPr>
              <a:t></a:t>
            </a:r>
            <a:r>
              <a:rPr lang="tr-TR" b="1" dirty="0"/>
              <a:t> </a:t>
            </a:r>
          </a:p>
          <a:p>
            <a:r>
              <a:rPr lang="tr-TR" b="1" dirty="0"/>
              <a:t>Ağrı </a:t>
            </a: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4419600" y="4572000"/>
            <a:ext cx="1914525" cy="1754326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tr-TR" b="1" u="sng" dirty="0" err="1">
                <a:solidFill>
                  <a:srgbClr val="00B050"/>
                </a:solidFill>
              </a:rPr>
              <a:t>Trombin</a:t>
            </a:r>
            <a:r>
              <a:rPr lang="tr-TR" b="1" u="sng" dirty="0">
                <a:solidFill>
                  <a:srgbClr val="00B050"/>
                </a:solidFill>
              </a:rPr>
              <a:t>: </a:t>
            </a:r>
            <a:r>
              <a:rPr lang="tr-TR" b="1" u="sng" dirty="0" err="1"/>
              <a:t>Proteazla</a:t>
            </a:r>
            <a:r>
              <a:rPr lang="tr-TR" b="1" u="sng" dirty="0"/>
              <a:t> aktive reseptörlere bağlanarak akut </a:t>
            </a:r>
            <a:r>
              <a:rPr lang="tr-TR" b="1" u="sng" dirty="0" err="1"/>
              <a:t>inflamasyonda</a:t>
            </a:r>
            <a:r>
              <a:rPr lang="tr-TR" b="1" u="sng" dirty="0"/>
              <a:t> rol oynar.</a:t>
            </a:r>
            <a:r>
              <a:rPr lang="tr-TR" b="1" dirty="0"/>
              <a:t> </a:t>
            </a: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2362201" y="4572000"/>
            <a:ext cx="1905000" cy="2031325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tr-TR" b="1" u="sng" dirty="0" err="1">
                <a:solidFill>
                  <a:srgbClr val="009900"/>
                </a:solidFill>
              </a:rPr>
              <a:t>Plazmin</a:t>
            </a:r>
            <a:r>
              <a:rPr lang="tr-TR" b="1" u="sng" dirty="0">
                <a:solidFill>
                  <a:srgbClr val="009900"/>
                </a:solidFill>
              </a:rPr>
              <a:t>:</a:t>
            </a:r>
          </a:p>
          <a:p>
            <a:r>
              <a:rPr lang="tr-TR" b="1" dirty="0"/>
              <a:t>C3→ C3a</a:t>
            </a:r>
            <a:endParaRPr lang="tr-TR" b="1" u="sng" dirty="0">
              <a:solidFill>
                <a:srgbClr val="009900"/>
              </a:solidFill>
            </a:endParaRPr>
          </a:p>
          <a:p>
            <a:r>
              <a:rPr lang="tr-TR" b="1" u="sng" dirty="0">
                <a:solidFill>
                  <a:srgbClr val="009900"/>
                </a:solidFill>
              </a:rPr>
              <a:t>Fibrin yıkım ürünleri :</a:t>
            </a:r>
          </a:p>
          <a:p>
            <a:r>
              <a:rPr lang="tr-TR" b="1" dirty="0"/>
              <a:t>Damar geçirgenliğinde artış </a:t>
            </a: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6477000" y="4572000"/>
            <a:ext cx="2571750" cy="19558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C3a, C5a 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(Anaflatoksinler)</a:t>
            </a:r>
            <a:endParaRPr kumimoji="0" lang="tr-TR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C5a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  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Kemotaksi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C3b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 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Opsonizasyon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C5b-9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 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Membran Atak Kompleks (bakteri lizisi)</a:t>
            </a:r>
          </a:p>
        </p:txBody>
      </p:sp>
      <p:sp>
        <p:nvSpPr>
          <p:cNvPr id="34" name="Oval 33"/>
          <p:cNvSpPr/>
          <p:nvPr/>
        </p:nvSpPr>
        <p:spPr>
          <a:xfrm>
            <a:off x="3657600" y="2286000"/>
            <a:ext cx="1828800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FAKTÖR XIIa</a:t>
            </a:r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Down Arrow 34"/>
          <p:cNvSpPr/>
          <p:nvPr/>
        </p:nvSpPr>
        <p:spPr>
          <a:xfrm>
            <a:off x="4419600" y="2133600"/>
            <a:ext cx="256032" cy="30480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334000" y="2819400"/>
            <a:ext cx="22860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Dikdörtgen"/>
          <p:cNvSpPr/>
          <p:nvPr/>
        </p:nvSpPr>
        <p:spPr>
          <a:xfrm>
            <a:off x="2286000" y="228600"/>
            <a:ext cx="43302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PLAZMA KAYNAKLILAR</a:t>
            </a:r>
            <a:endParaRPr lang="tr-TR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0" y="5934670"/>
            <a:ext cx="2286000" cy="92333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tr-TR" b="1" u="sng" dirty="0" err="1">
                <a:solidFill>
                  <a:srgbClr val="00B050"/>
                </a:solidFill>
              </a:rPr>
              <a:t>Kallikrein</a:t>
            </a:r>
            <a:r>
              <a:rPr lang="tr-TR" b="1" u="sng" dirty="0">
                <a:solidFill>
                  <a:srgbClr val="00B050"/>
                </a:solidFill>
              </a:rPr>
              <a:t>:</a:t>
            </a:r>
          </a:p>
          <a:p>
            <a:r>
              <a:rPr lang="tr-TR" b="1" dirty="0" err="1"/>
              <a:t>Kemotaktik</a:t>
            </a:r>
            <a:endParaRPr lang="tr-TR" b="1" dirty="0"/>
          </a:p>
          <a:p>
            <a:r>
              <a:rPr lang="tr-TR" b="1" dirty="0"/>
              <a:t>C5 → C5a</a:t>
            </a:r>
          </a:p>
        </p:txBody>
      </p:sp>
      <p:sp>
        <p:nvSpPr>
          <p:cNvPr id="22" name="21 Metin kutusu"/>
          <p:cNvSpPr txBox="1"/>
          <p:nvPr/>
        </p:nvSpPr>
        <p:spPr>
          <a:xfrm>
            <a:off x="1219200" y="1676400"/>
            <a:ext cx="117878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r-TR" sz="2000" b="1" dirty="0" err="1"/>
              <a:t>Kallikrein</a:t>
            </a:r>
            <a:endParaRPr lang="tr-TR" sz="2000" b="1" dirty="0"/>
          </a:p>
          <a:p>
            <a:r>
              <a:rPr lang="tr-TR" sz="2000" b="1" dirty="0" err="1"/>
              <a:t>Plazmin</a:t>
            </a:r>
            <a:endParaRPr lang="tr-TR" sz="2000" b="1" dirty="0"/>
          </a:p>
        </p:txBody>
      </p:sp>
      <p:sp>
        <p:nvSpPr>
          <p:cNvPr id="24" name="23 Sağ Ok"/>
          <p:cNvSpPr/>
          <p:nvPr/>
        </p:nvSpPr>
        <p:spPr>
          <a:xfrm rot="1789689">
            <a:off x="2362200" y="2286000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114800"/>
          </a:xfrm>
        </p:spPr>
        <p:txBody>
          <a:bodyPr>
            <a:normAutofit/>
          </a:bodyPr>
          <a:lstStyle/>
          <a:p>
            <a:r>
              <a:rPr lang="tr-TR" sz="2400" dirty="0">
                <a:latin typeface="Arial" pitchFamily="34" charset="0"/>
                <a:cs typeface="Arial" pitchFamily="34" charset="0"/>
              </a:rPr>
              <a:t>Bir veya birden fazla hücre tipi üzerinde etki gösterebilir. Farklı etkiler oluşturur.</a:t>
            </a:r>
          </a:p>
          <a:p>
            <a:r>
              <a:rPr lang="tr-TR" sz="2400" dirty="0">
                <a:latin typeface="Arial" pitchFamily="34" charset="0"/>
                <a:cs typeface="Arial" pitchFamily="34" charset="0"/>
              </a:rPr>
              <a:t>Hedef hücreden sekonder mediatörlerin salınımını tetikleyebilir. Bunlar etkiyi </a:t>
            </a:r>
            <a:r>
              <a:rPr lang="tr-TR" sz="2400" dirty="0">
                <a:latin typeface="Arial" pitchFamily="34" charset="0"/>
                <a:cs typeface="Arial" pitchFamily="34" charset="0"/>
                <a:sym typeface="Symbol"/>
              </a:rPr>
              <a:t> veya </a:t>
            </a:r>
          </a:p>
          <a:p>
            <a:r>
              <a:rPr lang="tr-TR" sz="2400" dirty="0">
                <a:latin typeface="Arial" pitchFamily="34" charset="0"/>
                <a:cs typeface="Arial" pitchFamily="34" charset="0"/>
                <a:sym typeface="Symbol"/>
              </a:rPr>
              <a:t>Mediatörlerin zararlı etki oluşturma potansiyeli vardır.</a:t>
            </a:r>
          </a:p>
          <a:p>
            <a:r>
              <a:rPr lang="tr-TR" sz="2400" dirty="0">
                <a:latin typeface="Arial" pitchFamily="34" charset="0"/>
                <a:cs typeface="Arial" pitchFamily="34" charset="0"/>
                <a:sym typeface="Symbol"/>
              </a:rPr>
              <a:t>Kısa ömürlüdür.</a:t>
            </a:r>
          </a:p>
          <a:p>
            <a:pPr lvl="1"/>
            <a:r>
              <a:rPr lang="tr-TR" sz="2400" dirty="0">
                <a:latin typeface="Arial" pitchFamily="34" charset="0"/>
                <a:cs typeface="Arial" pitchFamily="34" charset="0"/>
                <a:sym typeface="Symbol"/>
              </a:rPr>
              <a:t>Hızla yıkılır (araşidonik asit metabolitleri)</a:t>
            </a:r>
          </a:p>
          <a:p>
            <a:pPr lvl="1"/>
            <a:r>
              <a:rPr lang="tr-TR" sz="2400" dirty="0">
                <a:latin typeface="Arial" pitchFamily="34" charset="0"/>
                <a:cs typeface="Arial" pitchFamily="34" charset="0"/>
                <a:sym typeface="Symbol"/>
              </a:rPr>
              <a:t>Enzimlerle inaktive edilir (kininaz- bradikinin)</a:t>
            </a:r>
          </a:p>
          <a:p>
            <a:pPr lvl="1"/>
            <a:r>
              <a:rPr lang="tr-TR" sz="2400" dirty="0">
                <a:latin typeface="Arial" pitchFamily="34" charset="0"/>
                <a:cs typeface="Arial" pitchFamily="34" charset="0"/>
                <a:sym typeface="Symbol"/>
              </a:rPr>
              <a:t>İnhibe edilir.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3968" t="18750" r="33236" b="11458"/>
          <a:stretch>
            <a:fillRect/>
          </a:stretch>
        </p:blipFill>
        <p:spPr bwMode="auto">
          <a:xfrm>
            <a:off x="1219200" y="304800"/>
            <a:ext cx="5257800" cy="62905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Metin kutusu 3">
            <a:extLst>
              <a:ext uri="{FF2B5EF4-FFF2-40B4-BE49-F238E27FC236}">
                <a16:creationId xmlns:a16="http://schemas.microsoft.com/office/drawing/2014/main" id="{EC625D16-C9F7-42B2-956D-37C97DB455B5}"/>
              </a:ext>
            </a:extLst>
          </p:cNvPr>
          <p:cNvSpPr txBox="1"/>
          <p:nvPr/>
        </p:nvSpPr>
        <p:spPr>
          <a:xfrm>
            <a:off x="609601" y="6589183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/>
              <a:t>Robbins</a:t>
            </a:r>
            <a:r>
              <a:rPr lang="tr-TR" dirty="0"/>
              <a:t> </a:t>
            </a:r>
            <a:r>
              <a:rPr lang="tr-TR" dirty="0" err="1"/>
              <a:t>pathological</a:t>
            </a:r>
            <a:r>
              <a:rPr lang="tr-TR" dirty="0"/>
              <a:t> </a:t>
            </a:r>
            <a:r>
              <a:rPr lang="tr-TR" dirty="0" err="1"/>
              <a:t>basis</a:t>
            </a:r>
            <a:r>
              <a:rPr lang="tr-TR" dirty="0"/>
              <a:t> of </a:t>
            </a:r>
            <a:r>
              <a:rPr lang="tr-TR" dirty="0" err="1"/>
              <a:t>disease</a:t>
            </a:r>
            <a:r>
              <a:rPr lang="tr-TR" dirty="0"/>
              <a:t>, 7th </a:t>
            </a:r>
            <a:r>
              <a:rPr lang="tr-TR" dirty="0" err="1"/>
              <a:t>edit</a:t>
            </a:r>
            <a:r>
              <a:rPr lang="tr-TR" dirty="0"/>
              <a:t>  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229600" cy="6334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4000" b="1" dirty="0"/>
              <a:t>İNFLAMASYONUN AKİBETİ</a:t>
            </a:r>
          </a:p>
        </p:txBody>
      </p:sp>
      <p:sp>
        <p:nvSpPr>
          <p:cNvPr id="53252" name="Oval 6"/>
          <p:cNvSpPr>
            <a:spLocks noChangeArrowheads="1"/>
          </p:cNvSpPr>
          <p:nvPr/>
        </p:nvSpPr>
        <p:spPr bwMode="auto">
          <a:xfrm>
            <a:off x="685800" y="2590800"/>
            <a:ext cx="3168650" cy="1296988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53253" name="WordArt 8"/>
          <p:cNvSpPr>
            <a:spLocks noChangeArrowheads="1" noChangeShapeType="1" noTextEdit="1"/>
          </p:cNvSpPr>
          <p:nvPr/>
        </p:nvSpPr>
        <p:spPr bwMode="auto">
          <a:xfrm>
            <a:off x="838200" y="3048000"/>
            <a:ext cx="2881313" cy="35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AKUT İNFLAMASYON </a:t>
            </a:r>
          </a:p>
        </p:txBody>
      </p:sp>
      <p:sp>
        <p:nvSpPr>
          <p:cNvPr id="53254" name="Rectangle 9"/>
          <p:cNvSpPr>
            <a:spLocks noChangeArrowheads="1"/>
          </p:cNvSpPr>
          <p:nvPr/>
        </p:nvSpPr>
        <p:spPr bwMode="auto">
          <a:xfrm>
            <a:off x="4191000" y="1219200"/>
            <a:ext cx="2951163" cy="865187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b="1">
                <a:latin typeface="Calibri" pitchFamily="34" charset="0"/>
              </a:rPr>
              <a:t>REZOLÜSYON </a:t>
            </a:r>
          </a:p>
          <a:p>
            <a:pPr algn="ctr"/>
            <a:r>
              <a:rPr lang="tr-TR" sz="1600">
                <a:latin typeface="Calibri" pitchFamily="34" charset="0"/>
              </a:rPr>
              <a:t>(GERİLEME)</a:t>
            </a:r>
          </a:p>
        </p:txBody>
      </p:sp>
      <p:sp>
        <p:nvSpPr>
          <p:cNvPr id="53256" name="Oval 13"/>
          <p:cNvSpPr>
            <a:spLocks noChangeArrowheads="1"/>
          </p:cNvSpPr>
          <p:nvPr/>
        </p:nvSpPr>
        <p:spPr bwMode="auto">
          <a:xfrm>
            <a:off x="1676400" y="5410200"/>
            <a:ext cx="3671888" cy="100806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r-TR" b="1">
                <a:latin typeface="Calibri" pitchFamily="34" charset="0"/>
              </a:rPr>
              <a:t>KRONİK İNFLAMASYON</a:t>
            </a:r>
            <a:r>
              <a:rPr lang="tr-TR">
                <a:latin typeface="Calibri" pitchFamily="34" charset="0"/>
              </a:rPr>
              <a:t> </a:t>
            </a:r>
          </a:p>
        </p:txBody>
      </p:sp>
      <p:sp>
        <p:nvSpPr>
          <p:cNvPr id="53257" name="Rectangle 15"/>
          <p:cNvSpPr>
            <a:spLocks noChangeArrowheads="1"/>
          </p:cNvSpPr>
          <p:nvPr/>
        </p:nvSpPr>
        <p:spPr bwMode="auto">
          <a:xfrm>
            <a:off x="6019800" y="2667000"/>
            <a:ext cx="2519363" cy="10795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tr-TR" b="1">
                <a:latin typeface="Calibri" pitchFamily="34" charset="0"/>
              </a:rPr>
              <a:t>İYİLEŞME </a:t>
            </a:r>
          </a:p>
          <a:p>
            <a:r>
              <a:rPr lang="tr-TR">
                <a:latin typeface="Calibri" pitchFamily="34" charset="0"/>
              </a:rPr>
              <a:t>Rejenerasyon,</a:t>
            </a:r>
          </a:p>
          <a:p>
            <a:r>
              <a:rPr lang="tr-TR">
                <a:latin typeface="Calibri" pitchFamily="34" charset="0"/>
              </a:rPr>
              <a:t>Skar dokusu </a:t>
            </a:r>
          </a:p>
        </p:txBody>
      </p:sp>
      <p:sp>
        <p:nvSpPr>
          <p:cNvPr id="53262" name="Line 24"/>
          <p:cNvSpPr>
            <a:spLocks noChangeShapeType="1"/>
          </p:cNvSpPr>
          <p:nvPr/>
        </p:nvSpPr>
        <p:spPr bwMode="auto">
          <a:xfrm flipV="1">
            <a:off x="3352800" y="1981200"/>
            <a:ext cx="647700" cy="5048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263" name="Line 25"/>
          <p:cNvSpPr>
            <a:spLocks noChangeShapeType="1"/>
          </p:cNvSpPr>
          <p:nvPr/>
        </p:nvSpPr>
        <p:spPr bwMode="auto">
          <a:xfrm>
            <a:off x="4191000" y="3124200"/>
            <a:ext cx="1600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265" name="Line 27"/>
          <p:cNvSpPr>
            <a:spLocks noChangeShapeType="1"/>
          </p:cNvSpPr>
          <p:nvPr/>
        </p:nvSpPr>
        <p:spPr bwMode="auto">
          <a:xfrm flipH="1">
            <a:off x="3276600" y="3962400"/>
            <a:ext cx="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2 Alt Başlık"/>
          <p:cNvSpPr txBox="1">
            <a:spLocks/>
          </p:cNvSpPr>
          <p:nvPr/>
        </p:nvSpPr>
        <p:spPr bwMode="auto">
          <a:xfrm>
            <a:off x="457200" y="2590800"/>
            <a:ext cx="757237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Arial" charset="0"/>
              <a:buChar char="•"/>
            </a:pPr>
            <a:r>
              <a:rPr lang="tr-TR" sz="2800" dirty="0">
                <a:latin typeface="Arial" charset="0"/>
                <a:cs typeface="Arial" charset="0"/>
              </a:rPr>
              <a:t> </a:t>
            </a:r>
            <a:r>
              <a:rPr lang="tr-TR" sz="2800" b="1" dirty="0" err="1">
                <a:latin typeface="Arial" charset="0"/>
                <a:cs typeface="Arial" charset="0"/>
              </a:rPr>
              <a:t>Seröz</a:t>
            </a:r>
            <a:r>
              <a:rPr lang="tr-TR" sz="2800" b="1" dirty="0">
                <a:latin typeface="Arial" charset="0"/>
                <a:cs typeface="Arial" charset="0"/>
              </a:rPr>
              <a:t> </a:t>
            </a:r>
            <a:r>
              <a:rPr lang="tr-TR" sz="2800" b="1" dirty="0" err="1">
                <a:latin typeface="Arial" charset="0"/>
                <a:cs typeface="Arial" charset="0"/>
              </a:rPr>
              <a:t>inflamasyon</a:t>
            </a:r>
            <a:endParaRPr lang="tr-TR" sz="2800" dirty="0">
              <a:latin typeface="Arial" charset="0"/>
              <a:cs typeface="Arial" charset="0"/>
            </a:endParaRP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Arial" charset="0"/>
              <a:buChar char="•"/>
            </a:pPr>
            <a:r>
              <a:rPr lang="tr-TR" sz="2800" dirty="0">
                <a:latin typeface="Arial" charset="0"/>
                <a:cs typeface="Arial" charset="0"/>
              </a:rPr>
              <a:t> </a:t>
            </a:r>
            <a:r>
              <a:rPr lang="tr-TR" sz="2800" b="1" dirty="0" err="1">
                <a:latin typeface="Arial" charset="0"/>
                <a:cs typeface="Arial" charset="0"/>
              </a:rPr>
              <a:t>Fibrinöz</a:t>
            </a:r>
            <a:r>
              <a:rPr lang="tr-TR" sz="2800" b="1" dirty="0">
                <a:latin typeface="Arial" charset="0"/>
                <a:cs typeface="Arial" charset="0"/>
              </a:rPr>
              <a:t> </a:t>
            </a:r>
            <a:r>
              <a:rPr lang="tr-TR" sz="2800" b="1" dirty="0" err="1">
                <a:latin typeface="Arial" charset="0"/>
                <a:cs typeface="Arial" charset="0"/>
              </a:rPr>
              <a:t>inflamasyon</a:t>
            </a:r>
            <a:endParaRPr lang="tr-TR" sz="2800" dirty="0">
              <a:latin typeface="Arial" charset="0"/>
              <a:cs typeface="Arial" charset="0"/>
            </a:endParaRP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Arial" charset="0"/>
              <a:buChar char="•"/>
            </a:pPr>
            <a:r>
              <a:rPr lang="tr-TR" sz="2800" dirty="0">
                <a:latin typeface="Arial" charset="0"/>
                <a:cs typeface="Arial" charset="0"/>
              </a:rPr>
              <a:t> </a:t>
            </a:r>
            <a:r>
              <a:rPr lang="tr-TR" sz="2800" b="1" dirty="0" err="1">
                <a:latin typeface="Arial" charset="0"/>
                <a:cs typeface="Arial" charset="0"/>
              </a:rPr>
              <a:t>Süpüratif</a:t>
            </a:r>
            <a:r>
              <a:rPr lang="tr-TR" sz="2800" b="1" dirty="0">
                <a:latin typeface="Arial" charset="0"/>
                <a:cs typeface="Arial" charset="0"/>
              </a:rPr>
              <a:t> / </a:t>
            </a:r>
            <a:r>
              <a:rPr lang="tr-TR" sz="2800" b="1" dirty="0" err="1">
                <a:latin typeface="Arial" charset="0"/>
                <a:cs typeface="Arial" charset="0"/>
              </a:rPr>
              <a:t>pürülan</a:t>
            </a:r>
            <a:r>
              <a:rPr lang="tr-TR" sz="2800" b="1" dirty="0">
                <a:latin typeface="Arial" charset="0"/>
                <a:cs typeface="Arial" charset="0"/>
              </a:rPr>
              <a:t> </a:t>
            </a:r>
            <a:r>
              <a:rPr lang="tr-TR" sz="2800" b="1" dirty="0" err="1">
                <a:latin typeface="Arial" charset="0"/>
                <a:cs typeface="Arial" charset="0"/>
              </a:rPr>
              <a:t>inflamasyon</a:t>
            </a:r>
            <a:endParaRPr lang="tr-TR" sz="2800" dirty="0">
              <a:latin typeface="Arial" charset="0"/>
              <a:cs typeface="Arial" charset="0"/>
            </a:endParaRP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Arial" charset="0"/>
              <a:buChar char="•"/>
            </a:pPr>
            <a:r>
              <a:rPr lang="tr-TR" sz="2800" b="1" dirty="0">
                <a:latin typeface="Arial" charset="0"/>
                <a:cs typeface="Arial" charset="0"/>
              </a:rPr>
              <a:t> Ülser</a:t>
            </a:r>
            <a:endParaRPr lang="tr-TR" sz="2800" dirty="0">
              <a:latin typeface="Arial" charset="0"/>
              <a:cs typeface="Arial" charset="0"/>
            </a:endParaRPr>
          </a:p>
        </p:txBody>
      </p:sp>
      <p:sp>
        <p:nvSpPr>
          <p:cNvPr id="3" name="1 Başlık"/>
          <p:cNvSpPr txBox="1">
            <a:spLocks/>
          </p:cNvSpPr>
          <p:nvPr/>
        </p:nvSpPr>
        <p:spPr>
          <a:xfrm>
            <a:off x="457200" y="1066800"/>
            <a:ext cx="7929563" cy="1071563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r-TR" sz="3200" b="1" cap="small" dirty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İNFLAMASYON MORFOLOJİK PATERNLERİ</a:t>
            </a:r>
            <a:endParaRPr lang="tr-TR" sz="3200" cap="small" dirty="0">
              <a:solidFill>
                <a:srgbClr val="C000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SERÖZ İNFLAMASYON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DF8C2F-E54D-4EEF-B9DB-54D19586B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2035696"/>
            <a:ext cx="8229600" cy="3243808"/>
          </a:xfrm>
        </p:spPr>
        <p:txBody>
          <a:bodyPr>
            <a:noAutofit/>
          </a:bodyPr>
          <a:lstStyle/>
          <a:p>
            <a:pPr eaLnBrk="1" hangingPunct="1"/>
            <a:r>
              <a:rPr lang="tr-TR" sz="2200" dirty="0">
                <a:latin typeface="Arial" charset="0"/>
                <a:cs typeface="Arial" charset="0"/>
              </a:rPr>
              <a:t>Hücreden fakir ince bir sıvının hücre hasarı sonucu ortaya çıkan boşluklarda veya </a:t>
            </a:r>
            <a:r>
              <a:rPr lang="tr-TR" sz="2200" dirty="0" err="1">
                <a:latin typeface="Arial" charset="0"/>
                <a:cs typeface="Arial" charset="0"/>
              </a:rPr>
              <a:t>vücud</a:t>
            </a:r>
            <a:r>
              <a:rPr lang="tr-TR" sz="2200" dirty="0">
                <a:latin typeface="Arial" charset="0"/>
                <a:cs typeface="Arial" charset="0"/>
              </a:rPr>
              <a:t> </a:t>
            </a:r>
            <a:r>
              <a:rPr lang="tr-TR" sz="2200" dirty="0" err="1">
                <a:latin typeface="Arial" charset="0"/>
                <a:cs typeface="Arial" charset="0"/>
              </a:rPr>
              <a:t>kavitelerinde</a:t>
            </a:r>
            <a:r>
              <a:rPr lang="tr-TR" sz="2200" dirty="0">
                <a:latin typeface="Arial" charset="0"/>
                <a:cs typeface="Arial" charset="0"/>
              </a:rPr>
              <a:t> birikimi (plevra </a:t>
            </a:r>
            <a:r>
              <a:rPr lang="tr-TR" sz="2200" dirty="0" err="1">
                <a:latin typeface="Arial" charset="0"/>
                <a:cs typeface="Arial" charset="0"/>
              </a:rPr>
              <a:t>perikard</a:t>
            </a:r>
            <a:r>
              <a:rPr lang="tr-TR" sz="2200" dirty="0">
                <a:latin typeface="Arial" charset="0"/>
                <a:cs typeface="Arial" charset="0"/>
              </a:rPr>
              <a:t>, periton)</a:t>
            </a:r>
          </a:p>
          <a:p>
            <a:pPr eaLnBrk="1" hangingPunct="1"/>
            <a:r>
              <a:rPr lang="tr-TR" sz="2200" dirty="0">
                <a:latin typeface="Arial" charset="0"/>
                <a:cs typeface="Arial" charset="0"/>
              </a:rPr>
              <a:t>Plazma kaynaklı veya plevra, </a:t>
            </a:r>
            <a:r>
              <a:rPr lang="tr-TR" sz="2200" dirty="0" err="1">
                <a:latin typeface="Arial" charset="0"/>
                <a:cs typeface="Arial" charset="0"/>
              </a:rPr>
              <a:t>perikard</a:t>
            </a:r>
            <a:r>
              <a:rPr lang="tr-TR" sz="2200" dirty="0">
                <a:latin typeface="Arial" charset="0"/>
                <a:cs typeface="Arial" charset="0"/>
              </a:rPr>
              <a:t>, periton gibi </a:t>
            </a:r>
            <a:r>
              <a:rPr lang="tr-TR" sz="2200" dirty="0" err="1">
                <a:latin typeface="Arial" charset="0"/>
                <a:cs typeface="Arial" charset="0"/>
              </a:rPr>
              <a:t>vücud</a:t>
            </a:r>
            <a:r>
              <a:rPr lang="tr-TR" sz="2200" dirty="0">
                <a:latin typeface="Arial" charset="0"/>
                <a:cs typeface="Arial" charset="0"/>
              </a:rPr>
              <a:t> boşluklarını döşeyen</a:t>
            </a:r>
          </a:p>
          <a:p>
            <a:pPr lvl="1"/>
            <a:r>
              <a:rPr lang="tr-TR" sz="2200" dirty="0">
                <a:latin typeface="Arial" charset="0"/>
                <a:cs typeface="Arial" charset="0"/>
              </a:rPr>
              <a:t>Yanma veya </a:t>
            </a:r>
            <a:r>
              <a:rPr lang="tr-TR" sz="2200" dirty="0" err="1">
                <a:latin typeface="Arial" charset="0"/>
                <a:cs typeface="Arial" charset="0"/>
              </a:rPr>
              <a:t>viral</a:t>
            </a:r>
            <a:r>
              <a:rPr lang="tr-TR" sz="2200" dirty="0">
                <a:latin typeface="Arial" charset="0"/>
                <a:cs typeface="Arial" charset="0"/>
              </a:rPr>
              <a:t> enfeksiyon sonucun oluşan vezikül (</a:t>
            </a:r>
            <a:r>
              <a:rPr lang="tr-TR" sz="2200" dirty="0" err="1">
                <a:latin typeface="Arial" charset="0"/>
                <a:cs typeface="Arial" charset="0"/>
              </a:rPr>
              <a:t>epidermis</a:t>
            </a:r>
            <a:r>
              <a:rPr lang="tr-TR" sz="2200" dirty="0">
                <a:latin typeface="Arial" charset="0"/>
                <a:cs typeface="Arial" charset="0"/>
              </a:rPr>
              <a:t> içinde veya altında sıvı birikimi)</a:t>
            </a:r>
          </a:p>
          <a:p>
            <a:pPr lvl="1"/>
            <a:r>
              <a:rPr lang="tr-TR" sz="2200" dirty="0" err="1">
                <a:latin typeface="Arial" charset="0"/>
                <a:cs typeface="Arial" charset="0"/>
              </a:rPr>
              <a:t>Plevral</a:t>
            </a:r>
            <a:r>
              <a:rPr lang="tr-TR" sz="2200" dirty="0">
                <a:latin typeface="Arial" charset="0"/>
                <a:cs typeface="Arial" charset="0"/>
              </a:rPr>
              <a:t>, </a:t>
            </a:r>
            <a:r>
              <a:rPr lang="tr-TR" sz="2200" dirty="0" err="1">
                <a:latin typeface="Arial" charset="0"/>
                <a:cs typeface="Arial" charset="0"/>
              </a:rPr>
              <a:t>perikardial</a:t>
            </a:r>
            <a:r>
              <a:rPr lang="tr-TR" sz="2200" dirty="0">
                <a:latin typeface="Arial" charset="0"/>
                <a:cs typeface="Arial" charset="0"/>
              </a:rPr>
              <a:t>, </a:t>
            </a:r>
            <a:r>
              <a:rPr lang="tr-TR" sz="2200" dirty="0" err="1">
                <a:latin typeface="Arial" charset="0"/>
                <a:cs typeface="Arial" charset="0"/>
              </a:rPr>
              <a:t>peritoneal</a:t>
            </a:r>
            <a:r>
              <a:rPr lang="tr-TR" sz="2200" dirty="0">
                <a:latin typeface="Arial" charset="0"/>
                <a:cs typeface="Arial" charset="0"/>
              </a:rPr>
              <a:t> </a:t>
            </a:r>
            <a:r>
              <a:rPr lang="tr-TR" sz="2200" dirty="0" err="1">
                <a:latin typeface="Arial" charset="0"/>
                <a:cs typeface="Arial" charset="0"/>
              </a:rPr>
              <a:t>effüzyon</a:t>
            </a:r>
            <a:endParaRPr lang="en-US" sz="2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uygu\AppData\Local\Microsoft\Windows\Temporary Internet Files\Content.IE5\Q8RL7FG0\fotoğraf.JPG"/>
          <p:cNvPicPr>
            <a:picLocks noChangeAspect="1" noChangeArrowheads="1"/>
          </p:cNvPicPr>
          <p:nvPr/>
        </p:nvPicPr>
        <p:blipFill rotWithShape="1">
          <a:blip r:embed="rId2" cstate="print">
            <a:lum bright="20000"/>
          </a:blip>
          <a:srcRect l="1980" t="1056" r="-1980" b="23763"/>
          <a:stretch/>
        </p:blipFill>
        <p:spPr bwMode="auto">
          <a:xfrm>
            <a:off x="914400" y="1066800"/>
            <a:ext cx="7696200" cy="433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F5ADDDD4-551D-4970-9E6D-B7AEFB00F66A}"/>
              </a:ext>
            </a:extLst>
          </p:cNvPr>
          <p:cNvSpPr txBox="1"/>
          <p:nvPr/>
        </p:nvSpPr>
        <p:spPr>
          <a:xfrm>
            <a:off x="609601" y="6589183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/>
              <a:t>Robbins</a:t>
            </a:r>
            <a:r>
              <a:rPr lang="tr-TR" dirty="0"/>
              <a:t> </a:t>
            </a:r>
            <a:r>
              <a:rPr lang="tr-TR" dirty="0" err="1"/>
              <a:t>pathological</a:t>
            </a:r>
            <a:r>
              <a:rPr lang="tr-TR" dirty="0"/>
              <a:t> </a:t>
            </a:r>
            <a:r>
              <a:rPr lang="tr-TR" dirty="0" err="1"/>
              <a:t>basis</a:t>
            </a:r>
            <a:r>
              <a:rPr lang="tr-TR" dirty="0"/>
              <a:t> of </a:t>
            </a:r>
            <a:r>
              <a:rPr lang="tr-TR" dirty="0" err="1"/>
              <a:t>disease</a:t>
            </a:r>
            <a:r>
              <a:rPr lang="tr-TR" dirty="0"/>
              <a:t>, 7th </a:t>
            </a:r>
            <a:r>
              <a:rPr lang="tr-TR" dirty="0" err="1"/>
              <a:t>edit</a:t>
            </a:r>
            <a:r>
              <a:rPr lang="tr-TR" dirty="0"/>
              <a:t>, </a:t>
            </a:r>
            <a:r>
              <a:rPr lang="tr-TR" dirty="0" err="1"/>
              <a:t>pg</a:t>
            </a:r>
            <a:r>
              <a:rPr lang="tr-TR" dirty="0"/>
              <a:t> 77  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229600" cy="1143000"/>
          </a:xfrm>
        </p:spPr>
        <p:txBody>
          <a:bodyPr/>
          <a:lstStyle/>
          <a:p>
            <a:pPr eaLnBrk="1" hangingPunct="1"/>
            <a:r>
              <a:rPr lang="tr-TR" sz="3600" b="1">
                <a:solidFill>
                  <a:srgbClr val="FF0000"/>
                </a:solidFill>
                <a:cs typeface="Arial" charset="0"/>
              </a:rPr>
              <a:t>FİBRİNÖZ İNFLAMASYON</a:t>
            </a:r>
            <a:endParaRPr lang="en-US" sz="3600" b="1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3962400"/>
          </a:xfrm>
        </p:spPr>
        <p:txBody>
          <a:bodyPr/>
          <a:lstStyle/>
          <a:p>
            <a:pPr eaLnBrk="1" hangingPunct="1"/>
            <a:r>
              <a:rPr lang="tr-TR" sz="2400">
                <a:latin typeface="Arial" charset="0"/>
                <a:cs typeface="Arial" charset="0"/>
              </a:rPr>
              <a:t>Vaskuler permeabilite artışının belirgin olduğu şiddetli zedelenmelerde fibrinojen gibi büyük moleküller damar dışına çıkar. </a:t>
            </a:r>
          </a:p>
          <a:p>
            <a:pPr eaLnBrk="1" hangingPunct="1"/>
            <a:r>
              <a:rPr lang="tr-TR" sz="2400">
                <a:latin typeface="Arial" charset="0"/>
                <a:cs typeface="Arial" charset="0"/>
              </a:rPr>
              <a:t>Meningsler, plevra, perikard gibi vücud boşluklarının karakteristik inflamasyonu</a:t>
            </a:r>
          </a:p>
          <a:p>
            <a:pPr eaLnBrk="1" hangingPunct="1"/>
            <a:r>
              <a:rPr lang="tr-TR" sz="2400">
                <a:latin typeface="Arial" charset="0"/>
                <a:cs typeface="Arial" charset="0"/>
              </a:rPr>
              <a:t>Fibrinoliz ile ortadan kaldırılır. Makrofajlar tarafından debriler temizlenir ve doku rezolusyonu olur. </a:t>
            </a:r>
          </a:p>
          <a:p>
            <a:pPr eaLnBrk="1" hangingPunct="1"/>
            <a:r>
              <a:rPr lang="tr-TR" sz="2400">
                <a:latin typeface="Arial" charset="0"/>
                <a:cs typeface="Arial" charset="0"/>
              </a:rPr>
              <a:t>Temizlenemezse kan damarları ve fibroblastları uyararak skar dokusu gelişimine neden olur. (ORGANİZASYON)</a:t>
            </a:r>
            <a:endParaRPr lang="en-US" sz="24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/>
          <a:lstStyle/>
          <a:p>
            <a:pPr eaLnBrk="1" hangingPunct="1"/>
            <a:r>
              <a:rPr lang="tr-TR" sz="3600" b="1">
                <a:solidFill>
                  <a:srgbClr val="FF0000"/>
                </a:solidFill>
                <a:cs typeface="Arial" charset="0"/>
              </a:rPr>
              <a:t>SÜPÜRATİF /PÜRÜLAN İNFLAMASYON</a:t>
            </a:r>
            <a:endParaRPr lang="en-US" sz="3600" b="1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8229600" cy="2590800"/>
          </a:xfrm>
        </p:spPr>
        <p:txBody>
          <a:bodyPr/>
          <a:lstStyle/>
          <a:p>
            <a:pPr eaLnBrk="1" hangingPunct="1"/>
            <a:r>
              <a:rPr lang="tr-TR" sz="2800">
                <a:latin typeface="Arial" charset="0"/>
                <a:cs typeface="Arial" charset="0"/>
              </a:rPr>
              <a:t>Nötrofiller, nekrotik hücreler ve ödem sıvısından oluşan pürülan eksudanın yoğun olduğu inflamasyon</a:t>
            </a:r>
          </a:p>
          <a:p>
            <a:pPr eaLnBrk="1" hangingPunct="1"/>
            <a:r>
              <a:rPr lang="tr-TR" sz="2800">
                <a:latin typeface="Arial" charset="0"/>
                <a:cs typeface="Arial" charset="0"/>
              </a:rPr>
              <a:t>Bazı bakteriler (ör: stafilokok) bu enfeksiyona neden olur.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4000" b="1">
                <a:solidFill>
                  <a:srgbClr val="FF0000"/>
                </a:solidFill>
                <a:cs typeface="Arial" charset="0"/>
              </a:rPr>
              <a:t>ABSE</a:t>
            </a:r>
            <a:endParaRPr lang="en-US" sz="4000" b="1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tr-TR" sz="2400">
                <a:latin typeface="Arial" charset="0"/>
                <a:cs typeface="Arial" charset="0"/>
              </a:rPr>
              <a:t>Pyojenik bakterilerin dokulara derin yayılımı ile oluşur.</a:t>
            </a:r>
          </a:p>
          <a:p>
            <a:pPr eaLnBrk="1" hangingPunct="1"/>
            <a:r>
              <a:rPr lang="tr-TR" sz="2400">
                <a:latin typeface="Arial" charset="0"/>
                <a:cs typeface="Arial" charset="0"/>
              </a:rPr>
              <a:t>Pürülan inflamatuar dokunun </a:t>
            </a:r>
            <a:r>
              <a:rPr lang="tr-TR" sz="2400" u="sng">
                <a:latin typeface="Arial" charset="0"/>
                <a:cs typeface="Arial" charset="0"/>
              </a:rPr>
              <a:t>lokalize birikimi </a:t>
            </a:r>
            <a:r>
              <a:rPr lang="tr-TR" sz="2400">
                <a:latin typeface="Arial" charset="0"/>
                <a:cs typeface="Arial" charset="0"/>
              </a:rPr>
              <a:t>(Doku, organ veya sınırlandırılmış boşluk içinde)</a:t>
            </a:r>
          </a:p>
          <a:p>
            <a:pPr eaLnBrk="1" hangingPunct="1"/>
            <a:r>
              <a:rPr lang="tr-TR" sz="2400">
                <a:latin typeface="Arial" charset="0"/>
                <a:cs typeface="Arial" charset="0"/>
              </a:rPr>
              <a:t>Santralde nekrotik lökositler, çevresinde nötrofillerden oluşan bir zon </a:t>
            </a:r>
          </a:p>
          <a:p>
            <a:pPr eaLnBrk="1" hangingPunct="1"/>
            <a:r>
              <a:rPr lang="tr-TR" sz="2400">
                <a:latin typeface="Arial" charset="0"/>
                <a:cs typeface="Arial" charset="0"/>
              </a:rPr>
              <a:t>En dışta onarımın başladığını gösteren vaskuler dilatasyon, parankimal ve fibroblastik proliferasyon</a:t>
            </a:r>
          </a:p>
          <a:p>
            <a:pPr eaLnBrk="1" hangingPunct="1"/>
            <a:r>
              <a:rPr lang="tr-TR" sz="2400">
                <a:solidFill>
                  <a:srgbClr val="FF0000"/>
                </a:solidFill>
                <a:latin typeface="Arial" charset="0"/>
                <a:cs typeface="Arial" charset="0"/>
              </a:rPr>
              <a:t>Nekrozun  bulunması abse için karakteristik </a:t>
            </a:r>
          </a:p>
          <a:p>
            <a:pPr eaLnBrk="1" hangingPunct="1"/>
            <a:r>
              <a:rPr lang="tr-TR" sz="2400">
                <a:latin typeface="Arial" charset="0"/>
                <a:cs typeface="Arial" charset="0"/>
              </a:rPr>
              <a:t>Absenin iyileşmesi ancak nekrotik eksudanın bir şekilde drene olması yani boşaltılması ile olur.</a:t>
            </a:r>
          </a:p>
          <a:p>
            <a:pPr eaLnBrk="1" hangingPunct="1"/>
            <a:endParaRPr lang="en-US" sz="24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uygu\AppData\Local\Microsoft\Windows\Temporary Internet Files\Content.IE5\Q8RL7FG0\fotoğraf (2).JPG"/>
          <p:cNvPicPr>
            <a:picLocks noChangeAspect="1" noChangeArrowheads="1"/>
          </p:cNvPicPr>
          <p:nvPr/>
        </p:nvPicPr>
        <p:blipFill>
          <a:blip r:embed="rId2" cstate="print"/>
          <a:srcRect l="10001" t="8888" r="5000"/>
          <a:stretch>
            <a:fillRect/>
          </a:stretch>
        </p:blipFill>
        <p:spPr bwMode="auto">
          <a:xfrm>
            <a:off x="381000" y="228600"/>
            <a:ext cx="77724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Metin kutusu 3">
            <a:extLst>
              <a:ext uri="{FF2B5EF4-FFF2-40B4-BE49-F238E27FC236}">
                <a16:creationId xmlns:a16="http://schemas.microsoft.com/office/drawing/2014/main" id="{3DB61886-66AC-43C9-B49E-620A5FD15CA5}"/>
              </a:ext>
            </a:extLst>
          </p:cNvPr>
          <p:cNvSpPr txBox="1"/>
          <p:nvPr/>
        </p:nvSpPr>
        <p:spPr>
          <a:xfrm>
            <a:off x="609601" y="6589183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/>
              <a:t>Robbins</a:t>
            </a:r>
            <a:r>
              <a:rPr lang="tr-TR" dirty="0"/>
              <a:t> </a:t>
            </a:r>
            <a:r>
              <a:rPr lang="tr-TR" dirty="0" err="1"/>
              <a:t>pathological</a:t>
            </a:r>
            <a:r>
              <a:rPr lang="tr-TR" dirty="0"/>
              <a:t> </a:t>
            </a:r>
            <a:r>
              <a:rPr lang="tr-TR" dirty="0" err="1"/>
              <a:t>basis</a:t>
            </a:r>
            <a:r>
              <a:rPr lang="tr-TR" dirty="0"/>
              <a:t> of </a:t>
            </a:r>
            <a:r>
              <a:rPr lang="tr-TR" dirty="0" err="1"/>
              <a:t>disease</a:t>
            </a:r>
            <a:r>
              <a:rPr lang="tr-TR" dirty="0"/>
              <a:t>, 9th </a:t>
            </a:r>
            <a:r>
              <a:rPr lang="tr-TR" dirty="0" err="1"/>
              <a:t>edit</a:t>
            </a:r>
            <a:r>
              <a:rPr lang="tr-TR" dirty="0"/>
              <a:t>, </a:t>
            </a:r>
            <a:r>
              <a:rPr lang="tr-TR" dirty="0" err="1"/>
              <a:t>pg</a:t>
            </a:r>
            <a:r>
              <a:rPr lang="tr-TR" dirty="0"/>
              <a:t> 91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uygu\AppData\Local\Microsoft\Windows\Temporary Internet Files\Content.IE5\Q8RL7FG0\fotoğraf (1)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5833" t="3333"/>
          <a:stretch>
            <a:fillRect/>
          </a:stretch>
        </p:blipFill>
        <p:spPr bwMode="auto">
          <a:xfrm>
            <a:off x="0" y="0"/>
            <a:ext cx="9144000" cy="704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Metin kutusu 3">
            <a:extLst>
              <a:ext uri="{FF2B5EF4-FFF2-40B4-BE49-F238E27FC236}">
                <a16:creationId xmlns:a16="http://schemas.microsoft.com/office/drawing/2014/main" id="{7CCD642A-95AA-481F-8CA8-E6D891751475}"/>
              </a:ext>
            </a:extLst>
          </p:cNvPr>
          <p:cNvSpPr txBox="1"/>
          <p:nvPr/>
        </p:nvSpPr>
        <p:spPr>
          <a:xfrm>
            <a:off x="609601" y="6589183"/>
            <a:ext cx="6400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/>
              <a:t>Robbins</a:t>
            </a:r>
            <a:r>
              <a:rPr lang="tr-TR" dirty="0"/>
              <a:t> </a:t>
            </a:r>
            <a:r>
              <a:rPr lang="tr-TR" dirty="0" err="1"/>
              <a:t>pathological</a:t>
            </a:r>
            <a:r>
              <a:rPr lang="tr-TR" dirty="0"/>
              <a:t> </a:t>
            </a:r>
            <a:r>
              <a:rPr lang="tr-TR" dirty="0" err="1"/>
              <a:t>basis</a:t>
            </a:r>
            <a:r>
              <a:rPr lang="tr-TR" dirty="0"/>
              <a:t> of </a:t>
            </a:r>
            <a:r>
              <a:rPr lang="tr-TR" dirty="0" err="1"/>
              <a:t>disease</a:t>
            </a:r>
            <a:r>
              <a:rPr lang="tr-TR" dirty="0"/>
              <a:t>, 9th </a:t>
            </a:r>
            <a:r>
              <a:rPr lang="tr-TR" dirty="0" err="1"/>
              <a:t>edit</a:t>
            </a:r>
            <a:r>
              <a:rPr lang="tr-TR" dirty="0"/>
              <a:t>, </a:t>
            </a:r>
            <a:r>
              <a:rPr lang="tr-TR" dirty="0" err="1"/>
              <a:t>pg</a:t>
            </a:r>
            <a:r>
              <a:rPr lang="tr-TR" dirty="0"/>
              <a:t> 91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2590800"/>
            <a:ext cx="4410075" cy="3276600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tr-TR" sz="20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1-HÜCRE İÇİNDE DEPOLANMIŞ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tr-TR" sz="2000" b="1" dirty="0">
                <a:latin typeface="Arial" pitchFamily="34" charset="0"/>
                <a:cs typeface="Arial" pitchFamily="34" charset="0"/>
              </a:rPr>
              <a:t>-Histamin (</a:t>
            </a:r>
            <a:r>
              <a:rPr lang="tr-TR" sz="20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Mast hücresi</a:t>
            </a:r>
            <a:r>
              <a:rPr lang="tr-TR" sz="2000" b="1" dirty="0">
                <a:latin typeface="Arial" pitchFamily="34" charset="0"/>
                <a:cs typeface="Arial" pitchFamily="34" charset="0"/>
              </a:rPr>
              <a:t>, bazofil, trombosit)</a:t>
            </a:r>
          </a:p>
          <a:p>
            <a:pPr>
              <a:lnSpc>
                <a:spcPct val="80000"/>
              </a:lnSpc>
              <a:buFontTx/>
              <a:buNone/>
            </a:pPr>
            <a:endParaRPr lang="tr-TR" sz="20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tr-TR" sz="2000" b="1" dirty="0">
                <a:latin typeface="Arial" pitchFamily="34" charset="0"/>
                <a:cs typeface="Arial" pitchFamily="34" charset="0"/>
              </a:rPr>
              <a:t>-</a:t>
            </a:r>
            <a:r>
              <a:rPr lang="tr-TR" sz="20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Seratonin</a:t>
            </a:r>
            <a:r>
              <a:rPr lang="tr-TR" sz="2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tr-TR" sz="20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Trombosit</a:t>
            </a:r>
            <a:r>
              <a:rPr lang="tr-TR" sz="2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endParaRPr lang="tr-TR" sz="20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tr-TR" sz="2000" b="1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tr-TR" sz="2000" b="1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tr-TR" sz="2000" b="1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tr-TR" sz="20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Lizozomal enzimler (Nötrofil ve makrofajlar)</a:t>
            </a:r>
          </a:p>
          <a:p>
            <a:pPr>
              <a:lnSpc>
                <a:spcPct val="80000"/>
              </a:lnSpc>
              <a:buFontTx/>
              <a:buNone/>
            </a:pPr>
            <a:endParaRPr lang="tr-TR" sz="2000" b="1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45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51388" y="2590800"/>
            <a:ext cx="4392612" cy="3276600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tr-TR" sz="20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İŞLEVLER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tr-TR" sz="2000" b="1" dirty="0" err="1">
                <a:latin typeface="Arial" pitchFamily="34" charset="0"/>
                <a:cs typeface="Arial" pitchFamily="34" charset="0"/>
              </a:rPr>
              <a:t>Arterioler</a:t>
            </a:r>
            <a:r>
              <a:rPr lang="tr-TR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b="1" dirty="0" err="1">
                <a:latin typeface="Arial" pitchFamily="34" charset="0"/>
                <a:cs typeface="Arial" pitchFamily="34" charset="0"/>
              </a:rPr>
              <a:t>dilatasyon</a:t>
            </a:r>
            <a:r>
              <a:rPr lang="tr-TR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tr-TR" sz="2000" b="1" dirty="0" err="1">
                <a:latin typeface="Arial" pitchFamily="34" charset="0"/>
                <a:cs typeface="Arial" pitchFamily="34" charset="0"/>
              </a:rPr>
              <a:t>Vasküler</a:t>
            </a:r>
            <a:r>
              <a:rPr lang="tr-TR" sz="2000" b="1" dirty="0">
                <a:latin typeface="Arial" pitchFamily="34" charset="0"/>
                <a:cs typeface="Arial" pitchFamily="34" charset="0"/>
              </a:rPr>
              <a:t> geçirgenlik artışı </a:t>
            </a:r>
          </a:p>
          <a:p>
            <a:pPr>
              <a:lnSpc>
                <a:spcPct val="80000"/>
              </a:lnSpc>
              <a:buFontTx/>
              <a:buNone/>
            </a:pPr>
            <a:endParaRPr lang="tr-TR" sz="20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tr-TR" sz="20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Vazokonstriksiyon</a:t>
            </a:r>
            <a:r>
              <a:rPr lang="tr-TR" sz="2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, Vasküler geçirgenlik artışı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tr-TR" sz="20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İnflamasyonda</a:t>
            </a:r>
            <a:r>
              <a:rPr lang="tr-TR" sz="2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rolü ?</a:t>
            </a:r>
          </a:p>
          <a:p>
            <a:pPr>
              <a:lnSpc>
                <a:spcPct val="80000"/>
              </a:lnSpc>
              <a:buFontTx/>
              <a:buNone/>
            </a:pPr>
            <a:endParaRPr lang="tr-TR" sz="2000" b="1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tr-TR" sz="20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Proteaz enzimleri hücre ve mikroorganizmaların parçalanması veya sindiriminde rol alır</a:t>
            </a:r>
          </a:p>
        </p:txBody>
      </p:sp>
      <p:sp>
        <p:nvSpPr>
          <p:cNvPr id="5" name="4 Metin kutusu"/>
          <p:cNvSpPr txBox="1"/>
          <p:nvPr/>
        </p:nvSpPr>
        <p:spPr>
          <a:xfrm>
            <a:off x="1447800" y="5943600"/>
            <a:ext cx="5749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Histamin</a:t>
            </a:r>
            <a:r>
              <a:rPr lang="tr-TR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Temel hücre MAST HÜCRESİ</a:t>
            </a:r>
          </a:p>
        </p:txBody>
      </p:sp>
      <p:sp>
        <p:nvSpPr>
          <p:cNvPr id="6" name="5 Dikdörtgen"/>
          <p:cNvSpPr/>
          <p:nvPr/>
        </p:nvSpPr>
        <p:spPr>
          <a:xfrm>
            <a:off x="2286000" y="762000"/>
            <a:ext cx="42233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HÜCRE KAYNAKLILAR</a:t>
            </a:r>
            <a:endParaRPr lang="tr-TR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4000" b="1">
                <a:solidFill>
                  <a:srgbClr val="FF0000"/>
                </a:solidFill>
                <a:cs typeface="Arial" charset="0"/>
              </a:rPr>
              <a:t>ÜLSER</a:t>
            </a:r>
            <a:endParaRPr lang="en-US" sz="4000" b="1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r-TR" sz="2800" dirty="0">
                <a:latin typeface="Arial" charset="0"/>
                <a:cs typeface="Arial" charset="0"/>
              </a:rPr>
              <a:t>Doku nekrozu ve buna bağlı </a:t>
            </a:r>
            <a:r>
              <a:rPr lang="tr-TR" sz="2800" dirty="0" err="1">
                <a:latin typeface="Arial" charset="0"/>
                <a:cs typeface="Arial" charset="0"/>
              </a:rPr>
              <a:t>inflamasyonun</a:t>
            </a:r>
            <a:r>
              <a:rPr lang="tr-TR" sz="2800" dirty="0">
                <a:latin typeface="Arial" charset="0"/>
                <a:cs typeface="Arial" charset="0"/>
              </a:rPr>
              <a:t> doku yüzeyinde veya yüzeye yakın kısmında olması sonucunda, nekrotik </a:t>
            </a:r>
            <a:r>
              <a:rPr lang="tr-TR" sz="2800" dirty="0" err="1">
                <a:latin typeface="Arial" charset="0"/>
                <a:cs typeface="Arial" charset="0"/>
              </a:rPr>
              <a:t>inflamasyonlu</a:t>
            </a:r>
            <a:r>
              <a:rPr lang="tr-TR" sz="2800" dirty="0">
                <a:latin typeface="Arial" charset="0"/>
                <a:cs typeface="Arial" charset="0"/>
              </a:rPr>
              <a:t> doku dökülür ve doku </a:t>
            </a:r>
            <a:r>
              <a:rPr lang="tr-TR" sz="2800" dirty="0" err="1">
                <a:latin typeface="Arial" charset="0"/>
                <a:cs typeface="Arial" charset="0"/>
              </a:rPr>
              <a:t>defekti</a:t>
            </a:r>
            <a:r>
              <a:rPr lang="tr-TR" sz="2800" dirty="0">
                <a:latin typeface="Arial" charset="0"/>
                <a:cs typeface="Arial" charset="0"/>
              </a:rPr>
              <a:t> oluşur.</a:t>
            </a:r>
            <a:r>
              <a:rPr lang="tr-TR" sz="2800" dirty="0" err="1">
                <a:latin typeface="Arial" charset="0"/>
                <a:cs typeface="Arial" charset="0"/>
              </a:rPr>
              <a:t>İnflamatuar</a:t>
            </a:r>
            <a:r>
              <a:rPr lang="tr-TR" sz="2800" dirty="0">
                <a:latin typeface="Arial" charset="0"/>
                <a:cs typeface="Arial" charset="0"/>
              </a:rPr>
              <a:t> nekrotik dokunun dökülmesi sonucu doku yüzeyinin ortadan kalkarak, derin bir kavitasyon oluşturması</a:t>
            </a:r>
            <a:endParaRPr lang="tr-TR" sz="2800" dirty="0">
              <a:latin typeface="Arial" pitchFamily="34" charset="0"/>
              <a:cs typeface="Arial" pitchFamily="34" charset="0"/>
            </a:endParaRPr>
          </a:p>
          <a:p>
            <a:pPr marL="514350" indent="-514350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tr-TR" sz="2800" dirty="0">
                <a:latin typeface="Arial" pitchFamily="34" charset="0"/>
                <a:cs typeface="Arial" pitchFamily="34" charset="0"/>
              </a:rPr>
              <a:t>Gastrointestinal veya genitoüriner sistemdeki mukoza nekrozu</a:t>
            </a:r>
          </a:p>
          <a:p>
            <a:pPr marL="514350" indent="-514350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tr-TR" sz="2800" dirty="0">
                <a:latin typeface="Arial" pitchFamily="34" charset="0"/>
                <a:cs typeface="Arial" pitchFamily="34" charset="0"/>
              </a:rPr>
              <a:t>Dolaşım bozukluğu olan yaşlılarda subkutan inflamasyon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uygu\AppData\Local\Microsoft\Windows\Temporary Internet Files\Content.IE5\XYZ2Q6MK\fotoğraf (1).JPG"/>
          <p:cNvPicPr>
            <a:picLocks noChangeAspect="1" noChangeArrowheads="1"/>
          </p:cNvPicPr>
          <p:nvPr/>
        </p:nvPicPr>
        <p:blipFill>
          <a:blip r:embed="rId2" cstate="print"/>
          <a:srcRect l="2499" t="15556" b="6667"/>
          <a:stretch>
            <a:fillRect/>
          </a:stretch>
        </p:blipFill>
        <p:spPr bwMode="auto">
          <a:xfrm>
            <a:off x="228600" y="1066800"/>
            <a:ext cx="8915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Metin kutusu 3">
            <a:extLst>
              <a:ext uri="{FF2B5EF4-FFF2-40B4-BE49-F238E27FC236}">
                <a16:creationId xmlns:a16="http://schemas.microsoft.com/office/drawing/2014/main" id="{B06D5844-84A3-421A-A99C-61AA6E8D2988}"/>
              </a:ext>
            </a:extLst>
          </p:cNvPr>
          <p:cNvSpPr txBox="1"/>
          <p:nvPr/>
        </p:nvSpPr>
        <p:spPr>
          <a:xfrm>
            <a:off x="609601" y="6589183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/>
              <a:t>Robbins</a:t>
            </a:r>
            <a:r>
              <a:rPr lang="tr-TR" dirty="0"/>
              <a:t> </a:t>
            </a:r>
            <a:r>
              <a:rPr lang="tr-TR" dirty="0" err="1"/>
              <a:t>pathological</a:t>
            </a:r>
            <a:r>
              <a:rPr lang="tr-TR" dirty="0"/>
              <a:t> </a:t>
            </a:r>
            <a:r>
              <a:rPr lang="tr-TR" dirty="0" err="1"/>
              <a:t>basis</a:t>
            </a:r>
            <a:r>
              <a:rPr lang="tr-TR" dirty="0"/>
              <a:t> of </a:t>
            </a:r>
            <a:r>
              <a:rPr lang="tr-TR" dirty="0" err="1"/>
              <a:t>disease</a:t>
            </a:r>
            <a:r>
              <a:rPr lang="tr-TR" dirty="0"/>
              <a:t>, 7th </a:t>
            </a:r>
            <a:r>
              <a:rPr lang="tr-TR" dirty="0" err="1"/>
              <a:t>edit</a:t>
            </a:r>
            <a:r>
              <a:rPr lang="tr-TR" dirty="0"/>
              <a:t>, </a:t>
            </a:r>
            <a:r>
              <a:rPr lang="tr-TR" dirty="0" err="1"/>
              <a:t>pg</a:t>
            </a:r>
            <a:r>
              <a:rPr lang="tr-TR" dirty="0"/>
              <a:t> 78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uygu\AppData\Local\Microsoft\Windows\Temporary Internet Files\Content.IE5\EREBXC2G\fotoğraf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l="5000" t="13333" b="7777"/>
          <a:stretch>
            <a:fillRect/>
          </a:stretch>
        </p:blipFill>
        <p:spPr bwMode="auto">
          <a:xfrm>
            <a:off x="457200" y="914400"/>
            <a:ext cx="8686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Metin kutusu 3">
            <a:extLst>
              <a:ext uri="{FF2B5EF4-FFF2-40B4-BE49-F238E27FC236}">
                <a16:creationId xmlns:a16="http://schemas.microsoft.com/office/drawing/2014/main" id="{E37E8AD2-2E15-4A1F-9E96-D34A81F0ED8E}"/>
              </a:ext>
            </a:extLst>
          </p:cNvPr>
          <p:cNvSpPr txBox="1"/>
          <p:nvPr/>
        </p:nvSpPr>
        <p:spPr>
          <a:xfrm>
            <a:off x="609601" y="6589183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/>
              <a:t>Robbins</a:t>
            </a:r>
            <a:r>
              <a:rPr lang="tr-TR" dirty="0"/>
              <a:t> </a:t>
            </a:r>
            <a:r>
              <a:rPr lang="tr-TR" dirty="0" err="1"/>
              <a:t>pathological</a:t>
            </a:r>
            <a:r>
              <a:rPr lang="tr-TR" dirty="0"/>
              <a:t> </a:t>
            </a:r>
            <a:r>
              <a:rPr lang="tr-TR" dirty="0" err="1"/>
              <a:t>basis</a:t>
            </a:r>
            <a:r>
              <a:rPr lang="tr-TR" dirty="0"/>
              <a:t> of </a:t>
            </a:r>
            <a:r>
              <a:rPr lang="tr-TR" dirty="0" err="1"/>
              <a:t>disease</a:t>
            </a:r>
            <a:r>
              <a:rPr lang="tr-TR" dirty="0"/>
              <a:t>, 7th </a:t>
            </a:r>
            <a:r>
              <a:rPr lang="tr-TR" dirty="0" err="1"/>
              <a:t>edit</a:t>
            </a:r>
            <a:r>
              <a:rPr lang="tr-TR" dirty="0"/>
              <a:t>, </a:t>
            </a:r>
            <a:r>
              <a:rPr lang="tr-TR" dirty="0" err="1"/>
              <a:t>pg</a:t>
            </a:r>
            <a:r>
              <a:rPr lang="tr-TR" dirty="0"/>
              <a:t> 78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655638"/>
          </a:xfrm>
        </p:spPr>
        <p:txBody>
          <a:bodyPr>
            <a:normAutofit fontScale="90000"/>
          </a:bodyPr>
          <a:lstStyle/>
          <a:p>
            <a:r>
              <a:rPr lang="tr-TR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NÖTROFİL GRANÜL İÇERİKLERİ</a:t>
            </a:r>
          </a:p>
        </p:txBody>
      </p:sp>
      <p:pic>
        <p:nvPicPr>
          <p:cNvPr id="262148" name="Picture 4" descr="S01871-002-f02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b="6354"/>
          <a:stretch/>
        </p:blipFill>
        <p:spPr>
          <a:xfrm>
            <a:off x="417513" y="1676400"/>
            <a:ext cx="8280400" cy="4187825"/>
          </a:xfrm>
          <a:noFill/>
          <a:ln/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F8EE1953-0D62-412D-89B4-36A98BC48173}"/>
              </a:ext>
            </a:extLst>
          </p:cNvPr>
          <p:cNvSpPr txBox="1"/>
          <p:nvPr/>
        </p:nvSpPr>
        <p:spPr>
          <a:xfrm>
            <a:off x="1371600" y="6068786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/>
              <a:t>Robbins</a:t>
            </a:r>
            <a:r>
              <a:rPr lang="tr-TR" dirty="0"/>
              <a:t> </a:t>
            </a:r>
            <a:r>
              <a:rPr lang="tr-TR" dirty="0" err="1"/>
              <a:t>pathological</a:t>
            </a:r>
            <a:r>
              <a:rPr lang="tr-TR" dirty="0"/>
              <a:t> </a:t>
            </a:r>
            <a:r>
              <a:rPr lang="tr-TR" dirty="0" err="1"/>
              <a:t>basis</a:t>
            </a:r>
            <a:r>
              <a:rPr lang="tr-TR" dirty="0"/>
              <a:t> of </a:t>
            </a:r>
            <a:r>
              <a:rPr lang="tr-TR" dirty="0" err="1"/>
              <a:t>disease</a:t>
            </a:r>
            <a:r>
              <a:rPr lang="tr-TR" dirty="0"/>
              <a:t>, 6th </a:t>
            </a:r>
            <a:r>
              <a:rPr lang="tr-TR" dirty="0" err="1"/>
              <a:t>edit</a:t>
            </a:r>
            <a:r>
              <a:rPr lang="tr-TR" dirty="0"/>
              <a:t>, </a:t>
            </a:r>
            <a:r>
              <a:rPr lang="tr-TR" dirty="0" err="1"/>
              <a:t>page</a:t>
            </a:r>
            <a:r>
              <a:rPr lang="tr-TR" dirty="0"/>
              <a:t> 76  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229600" cy="762000"/>
          </a:xfrm>
        </p:spPr>
        <p:txBody>
          <a:bodyPr>
            <a:normAutofit/>
          </a:bodyPr>
          <a:lstStyle/>
          <a:p>
            <a:pPr>
              <a:lnSpc>
                <a:spcPct val="75000"/>
              </a:lnSpc>
            </a:pPr>
            <a:r>
              <a:rPr lang="tr-TR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LİZOZOMAL ENZİMLER</a:t>
            </a:r>
          </a:p>
        </p:txBody>
      </p:sp>
      <p:sp>
        <p:nvSpPr>
          <p:cNvPr id="236548" name="Text Box 4"/>
          <p:cNvSpPr txBox="1">
            <a:spLocks noChangeArrowheads="1"/>
          </p:cNvSpPr>
          <p:nvPr/>
        </p:nvSpPr>
        <p:spPr bwMode="auto">
          <a:xfrm>
            <a:off x="1193800" y="4191000"/>
            <a:ext cx="5435600" cy="255454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r-TR" sz="2000" b="1" u="sng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Etkileri:</a:t>
            </a:r>
            <a:r>
              <a:rPr lang="tr-TR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Tx/>
              <a:buChar char="•"/>
            </a:pPr>
            <a:r>
              <a:rPr lang="tr-TR" sz="2000" b="1" dirty="0" err="1">
                <a:latin typeface="Arial" pitchFamily="34" charset="0"/>
                <a:cs typeface="Arial" pitchFamily="34" charset="0"/>
              </a:rPr>
              <a:t>Bakterisidal</a:t>
            </a:r>
            <a:r>
              <a:rPr lang="tr-TR" sz="2000" b="1" dirty="0">
                <a:latin typeface="Arial" pitchFamily="34" charset="0"/>
                <a:cs typeface="Arial" pitchFamily="34" charset="0"/>
              </a:rPr>
              <a:t> etki</a:t>
            </a:r>
          </a:p>
          <a:p>
            <a:pPr>
              <a:buFontTx/>
              <a:buChar char="•"/>
            </a:pPr>
            <a:r>
              <a:rPr lang="tr-TR" sz="2000" b="1" dirty="0" err="1">
                <a:latin typeface="Arial" pitchFamily="34" charset="0"/>
                <a:cs typeface="Arial" pitchFamily="34" charset="0"/>
              </a:rPr>
              <a:t>Ekstrasellüler</a:t>
            </a:r>
            <a:r>
              <a:rPr lang="tr-TR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b="1" dirty="0" err="1">
                <a:latin typeface="Arial" pitchFamily="34" charset="0"/>
                <a:cs typeface="Arial" pitchFamily="34" charset="0"/>
              </a:rPr>
              <a:t>matriks</a:t>
            </a:r>
            <a:r>
              <a:rPr lang="tr-TR" sz="2000" b="1" dirty="0">
                <a:latin typeface="Arial" pitchFamily="34" charset="0"/>
                <a:cs typeface="Arial" pitchFamily="34" charset="0"/>
              </a:rPr>
              <a:t> yıkımı</a:t>
            </a:r>
          </a:p>
          <a:p>
            <a:pPr>
              <a:buFontTx/>
              <a:buChar char="•"/>
            </a:pPr>
            <a:r>
              <a:rPr lang="tr-TR" sz="2000" b="1" dirty="0">
                <a:latin typeface="Arial" pitchFamily="34" charset="0"/>
                <a:cs typeface="Arial" pitchFamily="34" charset="0"/>
              </a:rPr>
              <a:t>C3 ve C5 aktivasyonu (</a:t>
            </a:r>
            <a:r>
              <a:rPr lang="tr-TR" sz="2000" b="1" dirty="0" err="1">
                <a:latin typeface="Arial" pitchFamily="34" charset="0"/>
                <a:cs typeface="Arial" pitchFamily="34" charset="0"/>
              </a:rPr>
              <a:t>anaflatoksinler</a:t>
            </a:r>
            <a:r>
              <a:rPr lang="tr-TR" sz="20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FontTx/>
              <a:buChar char="•"/>
            </a:pPr>
            <a:r>
              <a:rPr lang="tr-TR" sz="2000" b="1" dirty="0">
                <a:latin typeface="Arial" pitchFamily="34" charset="0"/>
                <a:cs typeface="Arial" pitchFamily="34" charset="0"/>
              </a:rPr>
              <a:t>Damar geçirgenliği artışı</a:t>
            </a:r>
          </a:p>
          <a:p>
            <a:pPr>
              <a:buFontTx/>
              <a:buChar char="•"/>
            </a:pPr>
            <a:r>
              <a:rPr lang="tr-TR" sz="2000" b="1" dirty="0" err="1">
                <a:latin typeface="Arial" pitchFamily="34" charset="0"/>
                <a:cs typeface="Arial" pitchFamily="34" charset="0"/>
              </a:rPr>
              <a:t>Kemotaksi</a:t>
            </a:r>
            <a:endParaRPr lang="tr-TR" sz="2000" b="1" dirty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tr-TR" sz="2000" b="1" dirty="0">
                <a:latin typeface="Arial" pitchFamily="34" charset="0"/>
                <a:cs typeface="Arial" pitchFamily="34" charset="0"/>
              </a:rPr>
              <a:t>Doku hasarının artışı</a:t>
            </a:r>
          </a:p>
          <a:p>
            <a:pPr>
              <a:buFontTx/>
              <a:buChar char="•"/>
            </a:pPr>
            <a:endParaRPr lang="tr-T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914400" y="1066800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Nötrofil</a:t>
            </a:r>
            <a:r>
              <a:rPr lang="tr-TR" sz="24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lökositlerde </a:t>
            </a:r>
            <a:r>
              <a:rPr lang="tr-TR" sz="2400" b="1" dirty="0">
                <a:latin typeface="Arial" pitchFamily="34" charset="0"/>
                <a:cs typeface="Arial" pitchFamily="34" charset="0"/>
              </a:rPr>
              <a:t>iki tip </a:t>
            </a:r>
            <a:r>
              <a:rPr lang="tr-TR" sz="2400" b="1" dirty="0" err="1">
                <a:latin typeface="Arial" pitchFamily="34" charset="0"/>
                <a:cs typeface="Arial" pitchFamily="34" charset="0"/>
              </a:rPr>
              <a:t>granul</a:t>
            </a:r>
            <a:r>
              <a:rPr lang="tr-TR" sz="2400" b="1" dirty="0">
                <a:latin typeface="Arial" pitchFamily="34" charset="0"/>
                <a:cs typeface="Arial" pitchFamily="34" charset="0"/>
              </a:rPr>
              <a:t> vardır:</a:t>
            </a:r>
            <a:endParaRPr lang="tr-TR" sz="2400" dirty="0"/>
          </a:p>
        </p:txBody>
      </p:sp>
      <p:sp>
        <p:nvSpPr>
          <p:cNvPr id="7" name="6 Metin kutusu"/>
          <p:cNvSpPr txBox="1"/>
          <p:nvPr/>
        </p:nvSpPr>
        <p:spPr>
          <a:xfrm>
            <a:off x="3909093" y="1676400"/>
            <a:ext cx="2590800" cy="23391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tr-TR" sz="20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Azurofilik</a:t>
            </a:r>
            <a:r>
              <a:rPr lang="tr-TR" sz="20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0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granuller</a:t>
            </a:r>
            <a:endParaRPr lang="tr-TR" sz="2000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tr-TR" sz="2000" b="1" dirty="0" err="1">
                <a:latin typeface="Arial" pitchFamily="34" charset="0"/>
                <a:cs typeface="Arial" pitchFamily="34" charset="0"/>
              </a:rPr>
              <a:t>Myeloperoksidaz</a:t>
            </a:r>
            <a:endParaRPr lang="tr-TR" sz="20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tr-TR" sz="2000" b="1" dirty="0">
                <a:latin typeface="Arial" pitchFamily="34" charset="0"/>
                <a:cs typeface="Arial" pitchFamily="34" charset="0"/>
              </a:rPr>
              <a:t>Asit </a:t>
            </a:r>
            <a:r>
              <a:rPr lang="tr-TR" sz="2000" b="1" dirty="0" err="1">
                <a:latin typeface="Arial" pitchFamily="34" charset="0"/>
                <a:cs typeface="Arial" pitchFamily="34" charset="0"/>
              </a:rPr>
              <a:t>proteazlar</a:t>
            </a:r>
            <a:endParaRPr lang="tr-TR" sz="20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tr-TR" sz="2000" b="1" dirty="0" err="1">
                <a:latin typeface="Arial" pitchFamily="34" charset="0"/>
                <a:cs typeface="Arial" pitchFamily="34" charset="0"/>
              </a:rPr>
              <a:t>Nötral</a:t>
            </a:r>
            <a:r>
              <a:rPr lang="tr-TR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b="1" dirty="0" err="1">
                <a:latin typeface="Arial" pitchFamily="34" charset="0"/>
                <a:cs typeface="Arial" pitchFamily="34" charset="0"/>
              </a:rPr>
              <a:t>proteazlar</a:t>
            </a:r>
            <a:endParaRPr lang="tr-TR" sz="20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tr-TR" sz="2000" b="1" dirty="0" err="1">
                <a:latin typeface="Arial" pitchFamily="34" charset="0"/>
                <a:cs typeface="Arial" pitchFamily="34" charset="0"/>
              </a:rPr>
              <a:t>Lizozim</a:t>
            </a:r>
            <a:endParaRPr lang="tr-TR" sz="20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tr-TR" sz="2000" b="1" dirty="0" err="1">
                <a:latin typeface="Arial" pitchFamily="34" charset="0"/>
                <a:cs typeface="Arial" pitchFamily="34" charset="0"/>
              </a:rPr>
              <a:t>Defansinler</a:t>
            </a:r>
            <a:endParaRPr lang="tr-TR" sz="20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tr-TR" sz="2000" b="1" dirty="0" err="1">
                <a:latin typeface="Arial" pitchFamily="34" charset="0"/>
                <a:cs typeface="Arial" pitchFamily="34" charset="0"/>
              </a:rPr>
              <a:t>Elastaz</a:t>
            </a:r>
            <a:endParaRPr lang="tr-TR" sz="2000" b="1" dirty="0">
              <a:latin typeface="Arial" pitchFamily="34" charset="0"/>
              <a:cs typeface="Arial" pitchFamily="34" charset="0"/>
            </a:endParaRPr>
          </a:p>
          <a:p>
            <a:endParaRPr lang="tr-TR" sz="2000" dirty="0"/>
          </a:p>
        </p:txBody>
      </p:sp>
      <p:sp>
        <p:nvSpPr>
          <p:cNvPr id="8" name="7 Metin kutusu"/>
          <p:cNvSpPr txBox="1"/>
          <p:nvPr/>
        </p:nvSpPr>
        <p:spPr>
          <a:xfrm>
            <a:off x="1193800" y="1676400"/>
            <a:ext cx="2334293" cy="23391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tr-TR" sz="20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Spesifik </a:t>
            </a:r>
            <a:r>
              <a:rPr lang="tr-TR" sz="20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granuller</a:t>
            </a:r>
            <a:endParaRPr lang="tr-TR" sz="2000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tr-TR" sz="2000" b="1" dirty="0" err="1">
                <a:latin typeface="Arial" pitchFamily="34" charset="0"/>
                <a:cs typeface="Arial" pitchFamily="34" charset="0"/>
              </a:rPr>
              <a:t>Lizozim</a:t>
            </a:r>
            <a:endParaRPr lang="tr-TR" sz="20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tr-TR" sz="2000" b="1" dirty="0" err="1">
                <a:latin typeface="Arial" pitchFamily="34" charset="0"/>
                <a:cs typeface="Arial" pitchFamily="34" charset="0"/>
              </a:rPr>
              <a:t>Kollagenaz</a:t>
            </a:r>
            <a:r>
              <a:rPr lang="tr-TR" sz="20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tr-TR" sz="2000" b="1" dirty="0" err="1">
                <a:latin typeface="Arial" pitchFamily="34" charset="0"/>
                <a:cs typeface="Arial" pitchFamily="34" charset="0"/>
              </a:rPr>
              <a:t>Jelatinaz</a:t>
            </a:r>
            <a:r>
              <a:rPr lang="tr-TR" sz="20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tr-TR" sz="2000" b="1" dirty="0" err="1">
                <a:latin typeface="Arial" pitchFamily="34" charset="0"/>
                <a:cs typeface="Arial" pitchFamily="34" charset="0"/>
              </a:rPr>
              <a:t>Laktoferrin</a:t>
            </a:r>
            <a:r>
              <a:rPr lang="tr-TR" sz="20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tr-TR" sz="2000" b="1" dirty="0" err="1">
                <a:latin typeface="Arial" pitchFamily="34" charset="0"/>
                <a:cs typeface="Arial" pitchFamily="34" charset="0"/>
              </a:rPr>
              <a:t>Histaminaz</a:t>
            </a:r>
            <a:r>
              <a:rPr lang="tr-TR" sz="20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tr-TR" sz="2000" b="1" dirty="0" err="1">
                <a:latin typeface="Arial" pitchFamily="34" charset="0"/>
                <a:cs typeface="Arial" pitchFamily="34" charset="0"/>
              </a:rPr>
              <a:t>Alkalen</a:t>
            </a:r>
            <a:r>
              <a:rPr lang="tr-TR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b="1" dirty="0" err="1">
                <a:latin typeface="Arial" pitchFamily="34" charset="0"/>
                <a:cs typeface="Arial" pitchFamily="34" charset="0"/>
              </a:rPr>
              <a:t>fosfataz</a:t>
            </a:r>
            <a:endParaRPr lang="tr-TR" sz="2000" b="1" dirty="0">
              <a:latin typeface="Arial" pitchFamily="34" charset="0"/>
              <a:cs typeface="Arial" pitchFamily="34" charset="0"/>
            </a:endParaRPr>
          </a:p>
          <a:p>
            <a:endParaRPr lang="tr-TR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838200" y="7620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Monosit</a:t>
            </a:r>
            <a:r>
              <a:rPr lang="tr-TR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ve </a:t>
            </a:r>
            <a:r>
              <a:rPr lang="tr-TR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makrofajlar</a:t>
            </a:r>
            <a:r>
              <a:rPr lang="tr-TR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tr-TR" sz="2400" dirty="0">
                <a:latin typeface="Arial" pitchFamily="34" charset="0"/>
                <a:cs typeface="Arial" pitchFamily="34" charset="0"/>
              </a:rPr>
              <a:t>Asit 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hidrolazlar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kollajenaz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elastaz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fosfolipaz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vs.</a:t>
            </a:r>
          </a:p>
          <a:p>
            <a:r>
              <a:rPr lang="tr-TR" sz="2400" dirty="0">
                <a:latin typeface="Arial" pitchFamily="34" charset="0"/>
                <a:cs typeface="Arial" pitchFamily="34" charset="0"/>
              </a:rPr>
              <a:t>Kronik 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inflamasyonda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rol oynar.</a:t>
            </a:r>
          </a:p>
        </p:txBody>
      </p:sp>
      <p:sp>
        <p:nvSpPr>
          <p:cNvPr id="4" name="3 Yuvarlatılmış Dikdörtgen"/>
          <p:cNvSpPr/>
          <p:nvPr/>
        </p:nvSpPr>
        <p:spPr>
          <a:xfrm>
            <a:off x="838200" y="2819400"/>
            <a:ext cx="4114800" cy="1981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Lizozomal</a:t>
            </a:r>
            <a:r>
              <a:rPr lang="tr-T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enzimlerin yıkıcı etkilerini </a:t>
            </a:r>
            <a:r>
              <a:rPr lang="tr-TR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inhibe</a:t>
            </a:r>
            <a:r>
              <a:rPr lang="tr-T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eden </a:t>
            </a:r>
          </a:p>
          <a:p>
            <a:r>
              <a:rPr lang="tr-T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ANTİ- PROTEAZLAR:</a:t>
            </a:r>
          </a:p>
          <a:p>
            <a:r>
              <a:rPr lang="el-GR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α </a:t>
            </a:r>
            <a:r>
              <a:rPr lang="tr-TR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tr-TR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antitripsin</a:t>
            </a:r>
            <a:endParaRPr lang="tr-TR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α</a:t>
            </a:r>
            <a:r>
              <a:rPr lang="tr-TR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tr-TR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makroglobulin</a:t>
            </a:r>
            <a:endParaRPr lang="tr-TR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93712"/>
            <a:ext cx="8785225" cy="777875"/>
          </a:xfrm>
        </p:spPr>
        <p:txBody>
          <a:bodyPr>
            <a:noAutofit/>
          </a:bodyPr>
          <a:lstStyle/>
          <a:p>
            <a:r>
              <a:rPr lang="tr-TR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HÜCRE KAYNAKLILAR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430338"/>
            <a:ext cx="4105275" cy="4132262"/>
          </a:xfrm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tr-TR" sz="1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2-HÜCREDE YENİ SENTEZLENEN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tr-TR" sz="1800" b="1" dirty="0" err="1">
                <a:latin typeface="Arial" pitchFamily="34" charset="0"/>
                <a:cs typeface="Arial" pitchFamily="34" charset="0"/>
              </a:rPr>
              <a:t>Arakidonik</a:t>
            </a:r>
            <a:r>
              <a:rPr lang="tr-TR" sz="1800" b="1" dirty="0">
                <a:latin typeface="Arial" pitchFamily="34" charset="0"/>
                <a:cs typeface="Arial" pitchFamily="34" charset="0"/>
              </a:rPr>
              <a:t> asit </a:t>
            </a:r>
            <a:r>
              <a:rPr lang="tr-TR" sz="1800" b="1" dirty="0" err="1">
                <a:latin typeface="Arial" pitchFamily="34" charset="0"/>
                <a:cs typeface="Arial" pitchFamily="34" charset="0"/>
              </a:rPr>
              <a:t>metabolitleri</a:t>
            </a:r>
            <a:endParaRPr lang="tr-TR" sz="1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tr-TR" sz="1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1-</a:t>
            </a:r>
            <a:r>
              <a:rPr lang="tr-TR" sz="1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Prostaglandinler</a:t>
            </a:r>
            <a:endParaRPr lang="tr-TR" sz="18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tr-TR" sz="1800" b="1" dirty="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2-</a:t>
            </a:r>
            <a:r>
              <a:rPr lang="tr-TR" sz="1800" b="1" dirty="0" err="1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Lökotrienler</a:t>
            </a:r>
            <a:endParaRPr lang="tr-TR" sz="1800" b="1" dirty="0">
              <a:solidFill>
                <a:srgbClr val="CC00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tr-TR" sz="1800" b="1" dirty="0">
              <a:solidFill>
                <a:srgbClr val="CC00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tr-TR" sz="1800" b="1" dirty="0">
                <a:latin typeface="Arial" pitchFamily="34" charset="0"/>
                <a:cs typeface="Arial" pitchFamily="34" charset="0"/>
              </a:rPr>
              <a:t>Diğerleri </a:t>
            </a:r>
          </a:p>
          <a:p>
            <a:pPr>
              <a:lnSpc>
                <a:spcPct val="80000"/>
              </a:lnSpc>
              <a:buFontTx/>
              <a:buNone/>
            </a:pPr>
            <a:endParaRPr lang="tr-TR" sz="1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tr-TR" sz="1800" b="1" dirty="0">
                <a:solidFill>
                  <a:srgbClr val="CC00FF"/>
                </a:solidFill>
                <a:latin typeface="Arial" pitchFamily="34" charset="0"/>
                <a:cs typeface="Arial" pitchFamily="34" charset="0"/>
              </a:rPr>
              <a:t>-PAF (trombosit aktive edici faktör)</a:t>
            </a:r>
          </a:p>
          <a:p>
            <a:pPr>
              <a:lnSpc>
                <a:spcPct val="80000"/>
              </a:lnSpc>
              <a:buFontTx/>
              <a:buNone/>
            </a:pPr>
            <a:endParaRPr lang="tr-TR" sz="1800" b="1" dirty="0">
              <a:solidFill>
                <a:srgbClr val="CC00F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tr-TR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-Aktif oksijen ürünleri</a:t>
            </a:r>
          </a:p>
          <a:p>
            <a:pPr>
              <a:lnSpc>
                <a:spcPct val="80000"/>
              </a:lnSpc>
              <a:buFontTx/>
              <a:buNone/>
            </a:pPr>
            <a:endParaRPr lang="tr-TR" sz="1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tr-TR" sz="1800" b="1" dirty="0">
                <a:solidFill>
                  <a:srgbClr val="006666"/>
                </a:solidFill>
                <a:latin typeface="Arial" pitchFamily="34" charset="0"/>
                <a:cs typeface="Arial" pitchFamily="34" charset="0"/>
              </a:rPr>
              <a:t>-Nitrik oksid</a:t>
            </a:r>
          </a:p>
          <a:p>
            <a:pPr>
              <a:lnSpc>
                <a:spcPct val="80000"/>
              </a:lnSpc>
              <a:buFontTx/>
              <a:buNone/>
            </a:pPr>
            <a:endParaRPr lang="tr-TR" sz="1800" b="1" dirty="0">
              <a:solidFill>
                <a:srgbClr val="006666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tr-TR" sz="18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-Sitokinler</a:t>
            </a:r>
          </a:p>
          <a:p>
            <a:pPr>
              <a:lnSpc>
                <a:spcPct val="80000"/>
              </a:lnSpc>
              <a:buFontTx/>
              <a:buNone/>
            </a:pPr>
            <a:endParaRPr lang="tr-TR" sz="1800" b="1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98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1447800"/>
            <a:ext cx="4392612" cy="4114800"/>
          </a:xfrm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tr-TR" sz="1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KAYNAK HÜCRELER</a:t>
            </a:r>
          </a:p>
          <a:p>
            <a:pPr>
              <a:lnSpc>
                <a:spcPct val="80000"/>
              </a:lnSpc>
              <a:buFontTx/>
              <a:buNone/>
            </a:pPr>
            <a:endParaRPr lang="tr-TR" sz="1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tr-TR" sz="18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tr-TR" sz="1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-Tüm lökositler, Trombosit, Endotel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tr-TR" sz="1800" b="1" dirty="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-Tüm lökositler</a:t>
            </a:r>
          </a:p>
          <a:p>
            <a:pPr>
              <a:lnSpc>
                <a:spcPct val="80000"/>
              </a:lnSpc>
              <a:buFontTx/>
              <a:buNone/>
            </a:pPr>
            <a:endParaRPr lang="tr-TR" sz="1800" b="1" dirty="0">
              <a:solidFill>
                <a:srgbClr val="CC00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tr-TR" sz="1800" b="1" dirty="0">
              <a:solidFill>
                <a:srgbClr val="CC00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tr-TR" sz="1800" b="1" dirty="0">
                <a:solidFill>
                  <a:srgbClr val="CC00FF"/>
                </a:solidFill>
                <a:latin typeface="Arial" pitchFamily="34" charset="0"/>
                <a:cs typeface="Arial" pitchFamily="34" charset="0"/>
              </a:rPr>
              <a:t>-Tüm lökositler, </a:t>
            </a:r>
            <a:r>
              <a:rPr lang="tr-TR" sz="1800" b="1" dirty="0" err="1">
                <a:solidFill>
                  <a:srgbClr val="CC00FF"/>
                </a:solidFill>
                <a:latin typeface="Arial" pitchFamily="34" charset="0"/>
                <a:cs typeface="Arial" pitchFamily="34" charset="0"/>
              </a:rPr>
              <a:t>Endotel</a:t>
            </a:r>
            <a:r>
              <a:rPr lang="tr-TR" sz="1800" b="1" dirty="0">
                <a:solidFill>
                  <a:srgbClr val="CC00FF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endParaRPr lang="tr-TR" sz="1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tr-TR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-Tüm lökositler</a:t>
            </a:r>
          </a:p>
          <a:p>
            <a:pPr>
              <a:lnSpc>
                <a:spcPct val="80000"/>
              </a:lnSpc>
              <a:buFontTx/>
              <a:buNone/>
            </a:pPr>
            <a:endParaRPr lang="tr-TR" sz="1800" b="1" dirty="0">
              <a:solidFill>
                <a:srgbClr val="006666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tr-TR" sz="1800" b="1" dirty="0">
                <a:solidFill>
                  <a:srgbClr val="006666"/>
                </a:solidFill>
                <a:latin typeface="Arial" pitchFamily="34" charset="0"/>
                <a:cs typeface="Arial" pitchFamily="34" charset="0"/>
              </a:rPr>
              <a:t>-Makrofaj, Endotel hücresi, bazı nöronlar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tr-TR" sz="18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-Lenfosit, </a:t>
            </a:r>
            <a:r>
              <a:rPr lang="tr-TR" sz="1800" b="1" dirty="0" err="1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Makrofaj</a:t>
            </a:r>
            <a:r>
              <a:rPr lang="tr-TR" sz="18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tr-TR" sz="1800" b="1" dirty="0" err="1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Endotel</a:t>
            </a:r>
            <a:endParaRPr lang="tr-TR" sz="1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7823</TotalTime>
  <Words>2272</Words>
  <Application>Microsoft Office PowerPoint</Application>
  <PresentationFormat>Ekran Gösterisi (4:3)</PresentationFormat>
  <Paragraphs>393</Paragraphs>
  <Slides>52</Slides>
  <Notes>15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52</vt:i4>
      </vt:variant>
    </vt:vector>
  </HeadingPairs>
  <TitlesOfParts>
    <vt:vector size="58" baseType="lpstr">
      <vt:lpstr>Arial</vt:lpstr>
      <vt:lpstr>Arial Black</vt:lpstr>
      <vt:lpstr>Calibri</vt:lpstr>
      <vt:lpstr>Symbol</vt:lpstr>
      <vt:lpstr>Wingdings</vt:lpstr>
      <vt:lpstr>Office Theme</vt:lpstr>
      <vt:lpstr>İNFLAMASYONUN KİMYASAL MEDİATÖRLERİ</vt:lpstr>
      <vt:lpstr>PowerPoint Sunusu</vt:lpstr>
      <vt:lpstr>PowerPoint Sunusu</vt:lpstr>
      <vt:lpstr>PowerPoint Sunusu</vt:lpstr>
      <vt:lpstr>PowerPoint Sunusu</vt:lpstr>
      <vt:lpstr>NÖTROFİL GRANÜL İÇERİKLERİ</vt:lpstr>
      <vt:lpstr>LİZOZOMAL ENZİMLER</vt:lpstr>
      <vt:lpstr>PowerPoint Sunusu</vt:lpstr>
      <vt:lpstr>HÜCRE KAYNAKLILAR</vt:lpstr>
      <vt:lpstr>ARAŞİDONİK ASİT METABOLİTLERİ (= EİKOSANOİDLER)</vt:lpstr>
      <vt:lpstr>ARAŞİDONİK ASİT METABOLİTLERİ (= EİKOSANOİDLER)</vt:lpstr>
      <vt:lpstr>PowerPoint Sunusu</vt:lpstr>
      <vt:lpstr>PowerPoint Sunusu</vt:lpstr>
      <vt:lpstr>Lökotrien Sentezi</vt:lpstr>
      <vt:lpstr>PowerPoint Sunusu</vt:lpstr>
      <vt:lpstr>PowerPoint Sunusu</vt:lpstr>
      <vt:lpstr>PowerPoint Sunusu</vt:lpstr>
      <vt:lpstr>HÜCREDE YENİ SENTEZLENEN DİĞER KİMYASAL MEDİYATÖRLER</vt:lpstr>
      <vt:lpstr>PowerPoint Sunusu</vt:lpstr>
      <vt:lpstr>PowerPoint Sunusu</vt:lpstr>
      <vt:lpstr>Nitrik Oksid Fonksiyonları</vt:lpstr>
      <vt:lpstr>PowerPoint Sunusu</vt:lpstr>
      <vt:lpstr>AKTİF OKSİJEN ÜRÜNLERİ</vt:lpstr>
      <vt:lpstr>PowerPoint Sunusu</vt:lpstr>
      <vt:lpstr>SİTOKİNLER (TNF, IL1)</vt:lpstr>
      <vt:lpstr>PowerPoint Sunusu</vt:lpstr>
      <vt:lpstr>PowerPoint Sunusu</vt:lpstr>
      <vt:lpstr>KOMPLEMAN SİSTEMİ</vt:lpstr>
      <vt:lpstr>PowerPoint Sunusu</vt:lpstr>
      <vt:lpstr>PowerPoint Sunusu</vt:lpstr>
      <vt:lpstr>PowerPoint Sunusu</vt:lpstr>
      <vt:lpstr>PowerPoint Sunusu</vt:lpstr>
      <vt:lpstr>PIHTILAŞMA SİSTEMİ   (KOAGULASYON SİSTEMİ)</vt:lpstr>
      <vt:lpstr>PowerPoint Sunusu</vt:lpstr>
      <vt:lpstr>PowerPoint Sunusu</vt:lpstr>
      <vt:lpstr>PowerPoint Sunusu</vt:lpstr>
      <vt:lpstr>KİNİN SİSTEMİ</vt:lpstr>
      <vt:lpstr>PowerPoint Sunusu</vt:lpstr>
      <vt:lpstr>PowerPoint Sunusu</vt:lpstr>
      <vt:lpstr>PowerPoint Sunusu</vt:lpstr>
      <vt:lpstr>İNFLAMASYONUN AKİBETİ</vt:lpstr>
      <vt:lpstr>PowerPoint Sunusu</vt:lpstr>
      <vt:lpstr>SERÖZ İNFLAMASYON</vt:lpstr>
      <vt:lpstr>PowerPoint Sunusu</vt:lpstr>
      <vt:lpstr>FİBRİNÖZ İNFLAMASYON</vt:lpstr>
      <vt:lpstr>SÜPÜRATİF /PÜRÜLAN İNFLAMASYON</vt:lpstr>
      <vt:lpstr>ABSE</vt:lpstr>
      <vt:lpstr>PowerPoint Sunusu</vt:lpstr>
      <vt:lpstr>PowerPoint Sunusu</vt:lpstr>
      <vt:lpstr>ÜLSER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duygu</dc:creator>
  <cp:lastModifiedBy>user</cp:lastModifiedBy>
  <cp:revision>183</cp:revision>
  <dcterms:created xsi:type="dcterms:W3CDTF">2012-08-21T05:51:20Z</dcterms:created>
  <dcterms:modified xsi:type="dcterms:W3CDTF">2018-11-20T15:44:13Z</dcterms:modified>
</cp:coreProperties>
</file>