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01" autoAdjust="0"/>
  </p:normalViewPr>
  <p:slideViewPr>
    <p:cSldViewPr>
      <p:cViewPr>
        <p:scale>
          <a:sx n="87" d="100"/>
          <a:sy n="87" d="100"/>
        </p:scale>
        <p:origin x="-1062"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Başlık 28"/>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Alt Başlık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Veri Yer Tutucusu 15"/>
          <p:cNvSpPr>
            <a:spLocks noGrp="1"/>
          </p:cNvSpPr>
          <p:nvPr>
            <p:ph type="dt" sz="half" idx="10"/>
          </p:nvPr>
        </p:nvSpPr>
        <p:spPr/>
        <p:txBody>
          <a:bodyPr/>
          <a:lstStyle/>
          <a:p>
            <a:fld id="{5248D340-524C-4C6C-AA44-17ED7D0F43F0}" type="datetimeFigureOut">
              <a:rPr lang="tr-TR" smtClean="0"/>
              <a:t>12.10.2019</a:t>
            </a:fld>
            <a:endParaRPr lang="tr-TR"/>
          </a:p>
        </p:txBody>
      </p:sp>
      <p:sp>
        <p:nvSpPr>
          <p:cNvPr id="2" name="Altbilgi Yer Tutucusu 1"/>
          <p:cNvSpPr>
            <a:spLocks noGrp="1"/>
          </p:cNvSpPr>
          <p:nvPr>
            <p:ph type="ftr" sz="quarter" idx="11"/>
          </p:nvPr>
        </p:nvSpPr>
        <p:spPr/>
        <p:txBody>
          <a:bodyPr/>
          <a:lstStyle/>
          <a:p>
            <a:endParaRPr lang="tr-TR"/>
          </a:p>
        </p:txBody>
      </p:sp>
      <p:sp>
        <p:nvSpPr>
          <p:cNvPr id="15" name="Slayt Numarası Yer Tutucusu 14"/>
          <p:cNvSpPr>
            <a:spLocks noGrp="1"/>
          </p:cNvSpPr>
          <p:nvPr>
            <p:ph type="sldNum" sz="quarter" idx="12"/>
          </p:nvPr>
        </p:nvSpPr>
        <p:spPr>
          <a:xfrm>
            <a:off x="8229600" y="6473952"/>
            <a:ext cx="758952" cy="246888"/>
          </a:xfrm>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Başlık 21"/>
          <p:cNvSpPr>
            <a:spLocks noGrp="1"/>
          </p:cNvSpPr>
          <p:nvPr>
            <p:ph type="title"/>
          </p:nvPr>
        </p:nvSpPr>
        <p:spPr/>
        <p:txBody>
          <a:bodyPr/>
          <a:lstStyle/>
          <a:p>
            <a:r>
              <a:rPr kumimoji="0" lang="tr-TR" smtClean="0"/>
              <a:t>Asıl başlık stili için tıklatın</a:t>
            </a:r>
            <a:endParaRPr kumimoji="0" lang="en-US"/>
          </a:p>
        </p:txBody>
      </p:sp>
      <p:sp>
        <p:nvSpPr>
          <p:cNvPr id="27" name="İçerik Yer Tutucusu 26"/>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5248D340-524C-4C6C-AA44-17ED7D0F43F0}" type="datetimeFigureOut">
              <a:rPr lang="tr-TR" smtClean="0"/>
              <a:t>12.10.2019</a:t>
            </a:fld>
            <a:endParaRPr lang="tr-TR"/>
          </a:p>
        </p:txBody>
      </p:sp>
      <p:sp>
        <p:nvSpPr>
          <p:cNvPr id="19" name="Altbilgi Yer Tutucusu 18"/>
          <p:cNvSpPr>
            <a:spLocks noGrp="1"/>
          </p:cNvSpPr>
          <p:nvPr>
            <p:ph type="ftr" sz="quarter" idx="11"/>
          </p:nvPr>
        </p:nvSpPr>
        <p:spPr>
          <a:xfrm>
            <a:off x="3581400" y="76200"/>
            <a:ext cx="2895600" cy="288925"/>
          </a:xfrm>
        </p:spPr>
        <p:txBody>
          <a:bodyPr/>
          <a:lstStyle/>
          <a:p>
            <a:endParaRPr lang="tr-TR"/>
          </a:p>
        </p:txBody>
      </p:sp>
      <p:sp>
        <p:nvSpPr>
          <p:cNvPr id="16" name="Slayt Numarası Yer Tutucusu 15"/>
          <p:cNvSpPr>
            <a:spLocks noGrp="1"/>
          </p:cNvSpPr>
          <p:nvPr>
            <p:ph type="sldNum" sz="quarter" idx="12"/>
          </p:nvPr>
        </p:nvSpPr>
        <p:spPr>
          <a:xfrm>
            <a:off x="8229600" y="6473952"/>
            <a:ext cx="758952" cy="246888"/>
          </a:xfrm>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Metin Yer Tutucus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Veri Yer Tutucusu 18"/>
          <p:cNvSpPr>
            <a:spLocks noGrp="1"/>
          </p:cNvSpPr>
          <p:nvPr>
            <p:ph type="dt" sz="half" idx="10"/>
          </p:nvPr>
        </p:nvSpPr>
        <p:spPr/>
        <p:txBody>
          <a:bodyPr/>
          <a:lstStyle/>
          <a:p>
            <a:fld id="{5248D340-524C-4C6C-AA44-17ED7D0F43F0}" type="datetimeFigureOut">
              <a:rPr lang="tr-TR" smtClean="0"/>
              <a:t>12.10.2019</a:t>
            </a:fld>
            <a:endParaRPr lang="tr-TR"/>
          </a:p>
        </p:txBody>
      </p:sp>
      <p:sp>
        <p:nvSpPr>
          <p:cNvPr id="11" name="Altbilgi Yer Tutucusu 10"/>
          <p:cNvSpPr>
            <a:spLocks noGrp="1"/>
          </p:cNvSpPr>
          <p:nvPr>
            <p:ph type="ftr" sz="quarter" idx="11"/>
          </p:nvPr>
        </p:nvSpPr>
        <p:spPr/>
        <p:txBody>
          <a:bodyPr/>
          <a:lstStyle/>
          <a:p>
            <a:endParaRPr lang="tr-TR"/>
          </a:p>
        </p:txBody>
      </p:sp>
      <p:sp>
        <p:nvSpPr>
          <p:cNvPr id="16" name="Slayt Numarası Yer Tutucusu 15"/>
          <p:cNvSpPr>
            <a:spLocks noGrp="1"/>
          </p:cNvSpPr>
          <p:nvPr>
            <p:ph type="sldNum" sz="quarter" idx="12"/>
          </p:nvPr>
        </p:nvSpPr>
        <p:spPr/>
        <p:txBody>
          <a:bodyPr/>
          <a:lstStyle/>
          <a:p>
            <a:fld id="{85EBAADC-4DCA-48A8-AC7A-41B977759F35}" type="slidenum">
              <a:rPr lang="tr-TR" smtClean="0"/>
              <a:t>‹#›</a:t>
            </a:fld>
            <a:endParaRPr lang="tr-TR"/>
          </a:p>
        </p:txBody>
      </p:sp>
      <p:sp>
        <p:nvSpPr>
          <p:cNvPr id="8" name="Başlık 7"/>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Başlık 1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İçerik Yer Tutucus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0"/>
          </p:nvPr>
        </p:nvSpPr>
        <p:spPr/>
        <p:txBody>
          <a:bodyPr/>
          <a:lstStyle/>
          <a:p>
            <a:fld id="{5248D340-524C-4C6C-AA44-17ED7D0F43F0}" type="datetimeFigureOut">
              <a:rPr lang="tr-TR" smtClean="0"/>
              <a:t>12.10.2019</a:t>
            </a:fld>
            <a:endParaRPr lang="tr-TR"/>
          </a:p>
        </p:txBody>
      </p:sp>
      <p:sp>
        <p:nvSpPr>
          <p:cNvPr id="10" name="Altbilgi Yer Tutucusu 9"/>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Başlık 28"/>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Metin Yer Tutucus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İçerik Yer Tutucus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İçerik Yer Tutucus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0"/>
          </p:nvPr>
        </p:nvSpPr>
        <p:spPr/>
        <p:txBody>
          <a:bodyPr/>
          <a:lstStyle/>
          <a:p>
            <a:fld id="{5248D340-524C-4C6C-AA44-17ED7D0F43F0}"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229600" y="6477000"/>
            <a:ext cx="762000" cy="246888"/>
          </a:xfrm>
        </p:spPr>
        <p:txBody>
          <a:bodyPr/>
          <a:lstStyle/>
          <a:p>
            <a:fld id="{85EBAADC-4DCA-48A8-AC7A-41B977759F35}" type="slidenum">
              <a:rPr lang="tr-TR" smtClean="0"/>
              <a:t>‹#›</a:t>
            </a:fld>
            <a:endParaRPr lang="tr-TR"/>
          </a:p>
        </p:txBody>
      </p:sp>
      <p:sp>
        <p:nvSpPr>
          <p:cNvPr id="11" name="Düz Bağlayıcı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Başlık 2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5248D340-524C-4C6C-AA44-17ED7D0F43F0}" type="datetimeFigureOut">
              <a:rPr lang="tr-TR" smtClean="0"/>
              <a:t>12.10.2019</a:t>
            </a:fld>
            <a:endParaRPr lang="tr-TR"/>
          </a:p>
        </p:txBody>
      </p:sp>
      <p:sp>
        <p:nvSpPr>
          <p:cNvPr id="21" name="Altbilgi Yer Tutucusu 20"/>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5248D340-524C-4C6C-AA44-17ED7D0F43F0}" type="datetimeFigureOut">
              <a:rPr lang="tr-TR" smtClean="0"/>
              <a:t>12.10.2019</a:t>
            </a:fld>
            <a:endParaRPr lang="tr-TR"/>
          </a:p>
        </p:txBody>
      </p:sp>
      <p:sp>
        <p:nvSpPr>
          <p:cNvPr id="24" name="Altbilgi Yer Tutucusu 23"/>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Düz Bağlayıcı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Başlık 11"/>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İçerik Yer Tutucus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5248D340-524C-4C6C-AA44-17ED7D0F43F0}" type="datetimeFigureOut">
              <a:rPr lang="tr-TR" smtClean="0"/>
              <a:t>12.10.2019</a:t>
            </a:fld>
            <a:endParaRPr lang="tr-TR"/>
          </a:p>
        </p:txBody>
      </p:sp>
      <p:sp>
        <p:nvSpPr>
          <p:cNvPr id="29" name="Altbilgi Yer Tutucusu 28"/>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Resim Yer Tutucusu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Veri Yer Tutucusu 6"/>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85EBAADC-4DCA-48A8-AC7A-41B977759F35}" type="slidenum">
              <a:rPr lang="tr-TR" smtClean="0"/>
              <a:t>‹#›</a:t>
            </a:fld>
            <a:endParaRPr lang="tr-TR"/>
          </a:p>
        </p:txBody>
      </p:sp>
      <p:sp>
        <p:nvSpPr>
          <p:cNvPr id="17" name="Başlık 16"/>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Metin Yer Tutucusu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Veri Yer Tutucusu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248D340-524C-4C6C-AA44-17ED7D0F43F0}" type="datetimeFigureOut">
              <a:rPr lang="tr-TR" smtClean="0"/>
              <a:t>12.10.2019</a:t>
            </a:fld>
            <a:endParaRPr lang="tr-TR"/>
          </a:p>
        </p:txBody>
      </p:sp>
      <p:sp>
        <p:nvSpPr>
          <p:cNvPr id="28" name="Altbilgi Yer Tutucusu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Slayt Numarası Yer Tutucus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5EBAADC-4DCA-48A8-AC7A-41B977759F35}" type="slidenum">
              <a:rPr lang="tr-TR" smtClean="0"/>
              <a:t>‹#›</a:t>
            </a:fld>
            <a:endParaRPr lang="tr-TR"/>
          </a:p>
        </p:txBody>
      </p:sp>
      <p:sp>
        <p:nvSpPr>
          <p:cNvPr id="10" name="Başlık Yer Tutucusu 9"/>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Düz Bağlayıcı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üz Bağlayıcı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believersbailout.org/"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endParaRPr lang="tr-TR" dirty="0"/>
          </a:p>
        </p:txBody>
      </p:sp>
      <p:pic>
        <p:nvPicPr>
          <p:cNvPr id="1026" name="Picture 2" descr="C:\Users\user\Downloads\cinsel-ahlak-ve-isl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645840"/>
            <a:ext cx="6408712" cy="5375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486980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İslam </a:t>
            </a:r>
            <a:r>
              <a:rPr lang="tr-TR" dirty="0" smtClean="0"/>
              <a:t>ve kölelik: Tarihe ve kaynaklara genel bir bakış şeklinde ele alıp ardından kadınlar, savaş esirleri ve </a:t>
            </a:r>
            <a:r>
              <a:rPr lang="tr-TR" dirty="0" err="1" smtClean="0"/>
              <a:t>azl</a:t>
            </a:r>
            <a:r>
              <a:rPr lang="tr-TR" dirty="0" smtClean="0"/>
              <a:t>(dışarı boşanma)’ı geniş çaplı olarak açıklamıştır. </a:t>
            </a:r>
          </a:p>
        </p:txBody>
      </p:sp>
    </p:spTree>
    <p:extLst>
      <p:ext uri="{BB962C8B-B14F-4D97-AF65-F5344CB8AC3E}">
        <p14:creationId xmlns:p14="http://schemas.microsoft.com/office/powerpoint/2010/main" val="35440389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4.BÖLÜM </a:t>
            </a:r>
            <a:endParaRPr lang="tr-TR" dirty="0"/>
          </a:p>
        </p:txBody>
      </p:sp>
      <p:sp>
        <p:nvSpPr>
          <p:cNvPr id="3" name="İçerik Yer Tutucusu 2"/>
          <p:cNvSpPr>
            <a:spLocks noGrp="1"/>
          </p:cNvSpPr>
          <p:nvPr>
            <p:ph idx="1"/>
          </p:nvPr>
        </p:nvSpPr>
        <p:spPr>
          <a:xfrm>
            <a:off x="107504" y="1628800"/>
            <a:ext cx="8805664" cy="4525963"/>
          </a:xfrm>
        </p:spPr>
        <p:txBody>
          <a:bodyPr>
            <a:normAutofit lnSpcReduction="10000"/>
          </a:bodyPr>
          <a:lstStyle/>
          <a:p>
            <a:r>
              <a:rPr lang="tr-TR" dirty="0" smtClean="0"/>
              <a:t>YASAK EYLEMLER</a:t>
            </a:r>
          </a:p>
          <a:p>
            <a:pPr marL="0" indent="0">
              <a:buNone/>
            </a:pPr>
            <a:r>
              <a:rPr lang="tr-TR" dirty="0" smtClean="0"/>
              <a:t>                VE </a:t>
            </a:r>
            <a:endParaRPr lang="tr-TR" dirty="0"/>
          </a:p>
          <a:p>
            <a:pPr marL="0" indent="0">
              <a:buNone/>
            </a:pPr>
            <a:r>
              <a:rPr lang="tr-TR" dirty="0" smtClean="0"/>
              <a:t>    HARAM PARTNERLER:</a:t>
            </a:r>
          </a:p>
          <a:p>
            <a:pPr marL="0" indent="0">
              <a:buNone/>
            </a:pPr>
            <a:endParaRPr lang="tr-TR" dirty="0"/>
          </a:p>
          <a:p>
            <a:pPr marL="0" indent="0">
              <a:buNone/>
            </a:pPr>
            <a:r>
              <a:rPr lang="tr-TR" dirty="0" smtClean="0"/>
              <a:t>                                                 </a:t>
            </a:r>
          </a:p>
          <a:p>
            <a:pPr marL="0" indent="0">
              <a:buNone/>
            </a:pPr>
            <a:r>
              <a:rPr lang="tr-TR" dirty="0"/>
              <a:t> </a:t>
            </a:r>
            <a:r>
              <a:rPr lang="tr-TR" dirty="0" smtClean="0"/>
              <a:t>                                         İSLAM HUKUKUNDA </a:t>
            </a:r>
          </a:p>
          <a:p>
            <a:pPr marL="0" indent="0">
              <a:buNone/>
            </a:pPr>
            <a:r>
              <a:rPr lang="tr-TR" dirty="0" smtClean="0"/>
              <a:t>                                                  GAYRİMEŞRU                                              </a:t>
            </a:r>
          </a:p>
          <a:p>
            <a:pPr marL="0" indent="0">
              <a:buNone/>
            </a:pPr>
            <a:r>
              <a:rPr lang="tr-TR" dirty="0" smtClean="0"/>
              <a:t>                                               CİNSEL İLİŞKİ</a:t>
            </a:r>
            <a:endParaRPr lang="tr-TR" dirty="0"/>
          </a:p>
        </p:txBody>
      </p:sp>
      <p:pic>
        <p:nvPicPr>
          <p:cNvPr id="7170" name="Picture 2" descr="C:\Users\user\Downloads\indir (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1412776"/>
            <a:ext cx="3255451" cy="1728192"/>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user\Downloads\indir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861048"/>
            <a:ext cx="3190357" cy="2389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30551"/>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b="1" i="1" dirty="0" smtClean="0"/>
              <a:t>‘</a:t>
            </a:r>
            <a:r>
              <a:rPr lang="tr-TR" b="1" i="1" dirty="0" smtClean="0"/>
              <a:t>Klasik İslam cinsel ahlâk modelinin birkaç önemli açıdan artık uygulanabilir olmadığı açıktır. Ancak Müslümanlar, daha tutarlı ve adaletli bir cinsel ahlâk modelinin nasıl geliştirilebileceğine dair bir tefekküre başlamadan önce cinsel ilişkinin ve cinselliğin toplum hayatında işgal ettiği merkezi konumla aktif biçimde boğuşmalıdır</a:t>
            </a:r>
            <a:r>
              <a:rPr lang="tr-TR" b="1" i="1" dirty="0" smtClean="0"/>
              <a:t>.’</a:t>
            </a:r>
            <a:endParaRPr lang="tr-TR" dirty="0" smtClean="0"/>
          </a:p>
        </p:txBody>
      </p:sp>
    </p:spTree>
    <p:extLst>
      <p:ext uri="{BB962C8B-B14F-4D97-AF65-F5344CB8AC3E}">
        <p14:creationId xmlns:p14="http://schemas.microsoft.com/office/powerpoint/2010/main" val="1289084287"/>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BÖLÜM</a:t>
            </a:r>
            <a:endParaRPr lang="tr-TR" dirty="0"/>
          </a:p>
        </p:txBody>
      </p:sp>
      <p:sp>
        <p:nvSpPr>
          <p:cNvPr id="3" name="İçerik Yer Tutucusu 2"/>
          <p:cNvSpPr>
            <a:spLocks noGrp="1"/>
          </p:cNvSpPr>
          <p:nvPr>
            <p:ph idx="1"/>
          </p:nvPr>
        </p:nvSpPr>
        <p:spPr>
          <a:xfrm>
            <a:off x="323528" y="1628800"/>
            <a:ext cx="8686800" cy="4525963"/>
          </a:xfrm>
        </p:spPr>
        <p:txBody>
          <a:bodyPr>
            <a:normAutofit/>
          </a:bodyPr>
          <a:lstStyle/>
          <a:p>
            <a:pPr marL="0" indent="0">
              <a:buNone/>
            </a:pPr>
            <a:r>
              <a:rPr lang="tr-TR" dirty="0" smtClean="0"/>
              <a:t>                                         </a:t>
            </a:r>
          </a:p>
          <a:p>
            <a:pPr marL="0" indent="0">
              <a:buNone/>
            </a:pPr>
            <a:r>
              <a:rPr lang="tr-TR" dirty="0"/>
              <a:t> </a:t>
            </a:r>
            <a:r>
              <a:rPr lang="tr-TR" dirty="0" smtClean="0"/>
              <a:t>                                      </a:t>
            </a:r>
          </a:p>
          <a:p>
            <a:pPr marL="0" indent="0">
              <a:buNone/>
            </a:pPr>
            <a:endParaRPr lang="tr-TR" dirty="0" smtClean="0"/>
          </a:p>
          <a:p>
            <a:pPr marL="0" indent="0">
              <a:buNone/>
            </a:pPr>
            <a:r>
              <a:rPr lang="tr-TR" dirty="0" smtClean="0"/>
              <a:t>MÜSLÜMAN DÜŞÜNCESİNDE                                           EŞCİNSEL YAKINLAŞMA</a:t>
            </a:r>
            <a:endParaRPr lang="tr-TR" dirty="0"/>
          </a:p>
        </p:txBody>
      </p:sp>
      <p:pic>
        <p:nvPicPr>
          <p:cNvPr id="8195" name="Picture 3" descr="C:\Users\user\Downloads\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3861048"/>
            <a:ext cx="2857500"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03140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Hemcinsler  </a:t>
            </a:r>
            <a:r>
              <a:rPr lang="tr-TR" dirty="0" smtClean="0"/>
              <a:t>arasındaki cinsel aktivitelerin olup olmamasıyla ilgili tarihe eğilmiş  ve ardından eşcinsel evlilik üzerine değinmiştir.</a:t>
            </a:r>
            <a:endParaRPr lang="tr-TR" dirty="0"/>
          </a:p>
        </p:txBody>
      </p:sp>
    </p:spTree>
    <p:extLst>
      <p:ext uri="{BB962C8B-B14F-4D97-AF65-F5344CB8AC3E}">
        <p14:creationId xmlns:p14="http://schemas.microsoft.com/office/powerpoint/2010/main" val="182088241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6.BÖLÜM </a:t>
            </a:r>
            <a:endParaRPr lang="tr-TR" dirty="0"/>
          </a:p>
        </p:txBody>
      </p:sp>
      <p:sp>
        <p:nvSpPr>
          <p:cNvPr id="3" name="İçerik Yer Tutucusu 2"/>
          <p:cNvSpPr>
            <a:spLocks noGrp="1"/>
          </p:cNvSpPr>
          <p:nvPr>
            <p:ph idx="1"/>
          </p:nvPr>
        </p:nvSpPr>
        <p:spPr/>
        <p:txBody>
          <a:bodyPr/>
          <a:lstStyle/>
          <a:p>
            <a:endParaRPr lang="tr-TR" dirty="0"/>
          </a:p>
          <a:p>
            <a:endParaRPr lang="tr-TR" dirty="0" smtClean="0"/>
          </a:p>
          <a:p>
            <a:endParaRPr lang="tr-TR" dirty="0"/>
          </a:p>
          <a:p>
            <a:r>
              <a:rPr lang="tr-TR" dirty="0" smtClean="0"/>
              <a:t>                             İSLAM  KAYNAKLARINDA </a:t>
            </a:r>
          </a:p>
          <a:p>
            <a:r>
              <a:rPr lang="tr-TR" dirty="0"/>
              <a:t> </a:t>
            </a:r>
            <a:r>
              <a:rPr lang="tr-TR" dirty="0" smtClean="0"/>
              <a:t>                                ‘KADIN SÜNNETİ’</a:t>
            </a:r>
          </a:p>
        </p:txBody>
      </p:sp>
      <p:pic>
        <p:nvPicPr>
          <p:cNvPr id="9219" name="Picture 3" descr="C:\Users\user\Downloads\images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717032"/>
            <a:ext cx="3384376"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87652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a:t>
            </a:r>
            <a:r>
              <a:rPr lang="tr-TR" dirty="0" smtClean="0"/>
              <a:t>‘</a:t>
            </a:r>
            <a:r>
              <a:rPr lang="tr-TR" b="1" i="1" dirty="0" smtClean="0"/>
              <a:t>Gerçekte bu tür uygulamaların mekruh veya yasak-bu hükümler için metinlerde oldukça bol gerekçelerin bulunduğu kanaatindeyim-olduğu belirlendiği takdirde, onların gücüne mukavemet edebilecek en iyi metodun keşfedilmesi zorunludur. Aynı zamanda kişinin, kendi adalet duygusu temelinde toptancı iddialarda bulunmayı karşı koyması zor olabilir, özellikle de bu tartışmalar sadece teoride kalmayıp gerçek kadınlara ve kızlara gerçek zarar verdiğinde</a:t>
            </a:r>
            <a:r>
              <a:rPr lang="tr-TR" b="1" i="1" dirty="0" smtClean="0"/>
              <a:t>’</a:t>
            </a:r>
            <a:endParaRPr lang="tr-TR" b="1" i="1" dirty="0" smtClean="0"/>
          </a:p>
        </p:txBody>
      </p:sp>
    </p:spTree>
    <p:extLst>
      <p:ext uri="{BB962C8B-B14F-4D97-AF65-F5344CB8AC3E}">
        <p14:creationId xmlns:p14="http://schemas.microsoft.com/office/powerpoint/2010/main" val="189142801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7.BÖLÜM</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                  ‘EĞER KADINLARINIZA DOKUNDUYSANIZ’:</a:t>
            </a:r>
          </a:p>
          <a:p>
            <a:endParaRPr lang="tr-TR" dirty="0"/>
          </a:p>
          <a:p>
            <a:endParaRPr lang="tr-TR" dirty="0" smtClean="0"/>
          </a:p>
          <a:p>
            <a:endParaRPr lang="tr-TR" dirty="0"/>
          </a:p>
          <a:p>
            <a:endParaRPr lang="tr-TR" dirty="0" smtClean="0"/>
          </a:p>
          <a:p>
            <a:endParaRPr lang="tr-TR" dirty="0"/>
          </a:p>
          <a:p>
            <a:pPr marL="0" indent="0">
              <a:buNone/>
            </a:pPr>
            <a:r>
              <a:rPr lang="tr-TR" dirty="0" smtClean="0"/>
              <a:t>              </a:t>
            </a:r>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                                KUR’AN’DA KADIN BEDENLERİ    </a:t>
            </a:r>
          </a:p>
          <a:p>
            <a:pPr marL="0" indent="0">
              <a:buNone/>
            </a:pPr>
            <a:r>
              <a:rPr lang="tr-TR" dirty="0"/>
              <a:t> </a:t>
            </a:r>
            <a:r>
              <a:rPr lang="tr-TR" dirty="0" smtClean="0"/>
              <a:t>                                                          VE</a:t>
            </a:r>
          </a:p>
          <a:p>
            <a:pPr marL="0" indent="0">
              <a:buNone/>
            </a:pPr>
            <a:r>
              <a:rPr lang="tr-TR" dirty="0" smtClean="0"/>
              <a:t>                                           ERKEK     FAİLLİĞİ</a:t>
            </a:r>
          </a:p>
        </p:txBody>
      </p:sp>
      <p:pic>
        <p:nvPicPr>
          <p:cNvPr id="10242" name="Picture 2" descr="C:\Users\user\Downloads\indir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276872"/>
            <a:ext cx="4338786"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50998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Cinsel </a:t>
            </a:r>
            <a:r>
              <a:rPr lang="tr-TR" dirty="0" smtClean="0"/>
              <a:t>ilişkiyi konu edinen Kur’an ayetlerine pür dikkat eğilmenin feminist yoruma yeni bir bakış açısı sağlayabileceğini düşünerek bu çerçeveyi geniş yelpazede açmıştır.</a:t>
            </a:r>
            <a:endParaRPr lang="tr-TR" dirty="0"/>
          </a:p>
        </p:txBody>
      </p:sp>
    </p:spTree>
    <p:extLst>
      <p:ext uri="{BB962C8B-B14F-4D97-AF65-F5344CB8AC3E}">
        <p14:creationId xmlns:p14="http://schemas.microsoft.com/office/powerpoint/2010/main" val="76461570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8.BÖLÜM</a:t>
            </a:r>
            <a:endParaRPr lang="tr-TR" dirty="0"/>
          </a:p>
        </p:txBody>
      </p:sp>
      <p:sp>
        <p:nvSpPr>
          <p:cNvPr id="3" name="İçerik Yer Tutucusu 2"/>
          <p:cNvSpPr>
            <a:spLocks noGrp="1"/>
          </p:cNvSpPr>
          <p:nvPr>
            <p:ph idx="1"/>
          </p:nvPr>
        </p:nvSpPr>
        <p:spPr/>
        <p:txBody>
          <a:bodyPr/>
          <a:lstStyle/>
          <a:p>
            <a:r>
              <a:rPr lang="tr-TR" dirty="0" smtClean="0"/>
              <a:t>         HAZRETİ MUHAMMED, EŞİ AİŞE</a:t>
            </a:r>
          </a:p>
          <a:p>
            <a:pPr marL="0" indent="0">
              <a:buNone/>
            </a:pPr>
            <a:r>
              <a:rPr lang="tr-TR" dirty="0"/>
              <a:t> </a:t>
            </a:r>
            <a:r>
              <a:rPr lang="tr-TR" dirty="0" smtClean="0"/>
              <a:t>                                 VE</a:t>
            </a:r>
          </a:p>
          <a:p>
            <a:pPr marL="0" indent="0">
              <a:buNone/>
            </a:pPr>
            <a:r>
              <a:rPr lang="tr-TR" dirty="0"/>
              <a:t> </a:t>
            </a:r>
            <a:r>
              <a:rPr lang="tr-TR" dirty="0" smtClean="0"/>
              <a:t>                 MODERN HASSASİYETLER</a:t>
            </a:r>
          </a:p>
        </p:txBody>
      </p:sp>
      <p:pic>
        <p:nvPicPr>
          <p:cNvPr id="11266" name="Picture 2" descr="C:\Users\user\Downloads\images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3429000"/>
            <a:ext cx="5328592"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549973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KECİA  ALİ</a:t>
            </a:r>
            <a:endParaRPr lang="tr-TR" dirty="0"/>
          </a:p>
        </p:txBody>
      </p:sp>
      <p:pic>
        <p:nvPicPr>
          <p:cNvPr id="2050" name="Picture 2" descr="C:\Users\user\Downloads\h_butoday_11-4056-ALI-063.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2589934" cy="2448272"/>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3419872" y="404665"/>
            <a:ext cx="5328592" cy="6463308"/>
          </a:xfrm>
          <a:prstGeom prst="rect">
            <a:avLst/>
          </a:prstGeom>
        </p:spPr>
        <p:txBody>
          <a:bodyPr wrap="square">
            <a:spAutoFit/>
          </a:bodyPr>
          <a:lstStyle/>
          <a:p>
            <a:pPr>
              <a:lnSpc>
                <a:spcPct val="115000"/>
              </a:lnSpc>
              <a:spcAft>
                <a:spcPts val="1000"/>
              </a:spcAft>
            </a:pPr>
            <a:r>
              <a:rPr lang="tr-TR" dirty="0" err="1">
                <a:ea typeface="Calibri"/>
                <a:cs typeface="Arial"/>
              </a:rPr>
              <a:t>Kecia</a:t>
            </a:r>
            <a:r>
              <a:rPr lang="tr-TR" dirty="0">
                <a:ea typeface="Calibri"/>
                <a:cs typeface="Arial"/>
              </a:rPr>
              <a:t>  Ali  1971 yılında Boston şehrinde doğdu; kolej yıllarında Müslüman oldu. 2002 yılında Duke Üniversitesi  İslam Araştırmaları Bölümü’nde “ Money, </a:t>
            </a:r>
            <a:r>
              <a:rPr lang="tr-TR" dirty="0" err="1">
                <a:ea typeface="Calibri"/>
                <a:cs typeface="Arial"/>
              </a:rPr>
              <a:t>Sex</a:t>
            </a:r>
            <a:r>
              <a:rPr lang="tr-TR" dirty="0">
                <a:ea typeface="Calibri"/>
                <a:cs typeface="Arial"/>
              </a:rPr>
              <a:t>  </a:t>
            </a:r>
            <a:r>
              <a:rPr lang="tr-TR" dirty="0" err="1">
                <a:ea typeface="Calibri"/>
                <a:cs typeface="Arial"/>
              </a:rPr>
              <a:t>and</a:t>
            </a:r>
            <a:r>
              <a:rPr lang="tr-TR" dirty="0">
                <a:ea typeface="Calibri"/>
                <a:cs typeface="Arial"/>
              </a:rPr>
              <a:t>  </a:t>
            </a:r>
            <a:r>
              <a:rPr lang="tr-TR" dirty="0" err="1">
                <a:ea typeface="Calibri"/>
                <a:cs typeface="Arial"/>
              </a:rPr>
              <a:t>Power</a:t>
            </a:r>
            <a:r>
              <a:rPr lang="tr-TR" dirty="0">
                <a:ea typeface="Calibri"/>
                <a:cs typeface="Arial"/>
              </a:rPr>
              <a:t>: </a:t>
            </a:r>
            <a:r>
              <a:rPr lang="tr-TR" dirty="0" err="1">
                <a:ea typeface="Calibri"/>
                <a:cs typeface="Arial"/>
              </a:rPr>
              <a:t>The</a:t>
            </a:r>
            <a:r>
              <a:rPr lang="tr-TR" dirty="0">
                <a:ea typeface="Calibri"/>
                <a:cs typeface="Arial"/>
              </a:rPr>
              <a:t>  </a:t>
            </a:r>
            <a:r>
              <a:rPr lang="tr-TR" dirty="0" err="1">
                <a:ea typeface="Calibri"/>
                <a:cs typeface="Arial"/>
              </a:rPr>
              <a:t>Contractual</a:t>
            </a:r>
            <a:r>
              <a:rPr lang="tr-TR" dirty="0">
                <a:ea typeface="Calibri"/>
                <a:cs typeface="Arial"/>
              </a:rPr>
              <a:t>  Nature of </a:t>
            </a:r>
            <a:r>
              <a:rPr lang="tr-TR" dirty="0" err="1">
                <a:ea typeface="Calibri"/>
                <a:cs typeface="Arial"/>
              </a:rPr>
              <a:t>Marriage</a:t>
            </a:r>
            <a:r>
              <a:rPr lang="tr-TR" dirty="0">
                <a:ea typeface="Calibri"/>
                <a:cs typeface="Arial"/>
              </a:rPr>
              <a:t> in </a:t>
            </a:r>
            <a:r>
              <a:rPr lang="tr-TR" dirty="0" err="1">
                <a:ea typeface="Calibri"/>
                <a:cs typeface="Arial"/>
              </a:rPr>
              <a:t>İslamic</a:t>
            </a:r>
            <a:r>
              <a:rPr lang="tr-TR" dirty="0">
                <a:ea typeface="Calibri"/>
                <a:cs typeface="Arial"/>
              </a:rPr>
              <a:t> </a:t>
            </a:r>
            <a:r>
              <a:rPr lang="tr-TR" dirty="0" err="1">
                <a:ea typeface="Calibri"/>
                <a:cs typeface="Arial"/>
              </a:rPr>
              <a:t>Jurisprudence</a:t>
            </a:r>
            <a:r>
              <a:rPr lang="tr-TR" dirty="0">
                <a:ea typeface="Calibri"/>
                <a:cs typeface="Arial"/>
              </a:rPr>
              <a:t> on </a:t>
            </a:r>
            <a:r>
              <a:rPr lang="tr-TR" dirty="0" err="1">
                <a:ea typeface="Calibri"/>
                <a:cs typeface="Arial"/>
              </a:rPr>
              <a:t>the</a:t>
            </a:r>
            <a:r>
              <a:rPr lang="tr-TR" dirty="0">
                <a:ea typeface="Calibri"/>
                <a:cs typeface="Arial"/>
              </a:rPr>
              <a:t> </a:t>
            </a:r>
            <a:r>
              <a:rPr lang="tr-TR" dirty="0" err="1">
                <a:ea typeface="Calibri"/>
                <a:cs typeface="Arial"/>
              </a:rPr>
              <a:t>Formative</a:t>
            </a:r>
            <a:r>
              <a:rPr lang="tr-TR" dirty="0">
                <a:ea typeface="Calibri"/>
                <a:cs typeface="Arial"/>
              </a:rPr>
              <a:t> </a:t>
            </a:r>
            <a:r>
              <a:rPr lang="tr-TR" dirty="0" err="1">
                <a:ea typeface="Calibri"/>
                <a:cs typeface="Arial"/>
              </a:rPr>
              <a:t>Period</a:t>
            </a:r>
            <a:r>
              <a:rPr lang="tr-TR" dirty="0">
                <a:ea typeface="Calibri"/>
                <a:cs typeface="Arial"/>
              </a:rPr>
              <a:t>” adlı doktorasını tamamladı. </a:t>
            </a:r>
            <a:r>
              <a:rPr lang="tr-TR" dirty="0" err="1">
                <a:ea typeface="Calibri"/>
                <a:cs typeface="Arial"/>
              </a:rPr>
              <a:t>Kecia</a:t>
            </a:r>
            <a:r>
              <a:rPr lang="tr-TR" dirty="0">
                <a:ea typeface="Calibri"/>
                <a:cs typeface="Arial"/>
              </a:rPr>
              <a:t>, doktora çalışmaları esnasında, İslam hukukunun evlilik ve cinsel ilişkilere dair bütün külliyatının kölelik ve cariyelikle iç içe örüldüğü sonucuna vardı</a:t>
            </a:r>
            <a:r>
              <a:rPr lang="tr-TR" dirty="0" smtClean="0">
                <a:ea typeface="Calibri"/>
                <a:cs typeface="Arial"/>
              </a:rPr>
              <a:t>.</a:t>
            </a:r>
            <a:r>
              <a:rPr lang="tr-TR" dirty="0"/>
              <a:t> 2010'dan beri </a:t>
            </a:r>
            <a:r>
              <a:rPr lang="tr-TR" dirty="0" err="1"/>
              <a:t>Oxfam</a:t>
            </a:r>
            <a:r>
              <a:rPr lang="tr-TR" dirty="0"/>
              <a:t> </a:t>
            </a:r>
            <a:r>
              <a:rPr lang="tr-TR" dirty="0" err="1"/>
              <a:t>America'yla</a:t>
            </a:r>
            <a:r>
              <a:rPr lang="tr-TR" dirty="0"/>
              <a:t> </a:t>
            </a:r>
            <a:r>
              <a:rPr lang="tr-TR" dirty="0" smtClean="0"/>
              <a:t>birlikte </a:t>
            </a:r>
            <a:r>
              <a:rPr lang="tr-TR" dirty="0"/>
              <a:t>ve 2013'ten beri Liderlik Konseyinde görev </a:t>
            </a:r>
            <a:r>
              <a:rPr lang="tr-TR" dirty="0" smtClean="0"/>
              <a:t>yaptı. </a:t>
            </a:r>
            <a:r>
              <a:rPr lang="tr-TR" dirty="0"/>
              <a:t>2018'de, zekat kullanarak yargılama öncesi tutukluluktan kurtulma ve para kefalet konusunda eğitim alma ihtiyacı olan Müslümanları serbest bırakma girişimi olan </a:t>
            </a:r>
            <a:r>
              <a:rPr lang="tr-TR" dirty="0" err="1">
                <a:hlinkClick r:id="rId3"/>
              </a:rPr>
              <a:t>Believers</a:t>
            </a:r>
            <a:r>
              <a:rPr lang="tr-TR" dirty="0">
                <a:hlinkClick r:id="rId3"/>
              </a:rPr>
              <a:t> </a:t>
            </a:r>
            <a:r>
              <a:rPr lang="tr-TR" dirty="0" err="1">
                <a:hlinkClick r:id="rId3"/>
              </a:rPr>
              <a:t>Bail</a:t>
            </a:r>
            <a:r>
              <a:rPr lang="tr-TR" dirty="0">
                <a:hlinkClick r:id="rId3"/>
              </a:rPr>
              <a:t> </a:t>
            </a:r>
            <a:r>
              <a:rPr lang="tr-TR" dirty="0" err="1">
                <a:hlinkClick r:id="rId3"/>
              </a:rPr>
              <a:t>Out'u</a:t>
            </a:r>
            <a:r>
              <a:rPr lang="tr-TR" dirty="0"/>
              <a:t> </a:t>
            </a:r>
            <a:r>
              <a:rPr lang="tr-TR" dirty="0" smtClean="0"/>
              <a:t>kurdu ve 2006'dan </a:t>
            </a:r>
            <a:r>
              <a:rPr lang="tr-TR" dirty="0"/>
              <a:t>beri Boston Üniversitesi Din Bölümünde öğretim </a:t>
            </a:r>
            <a:r>
              <a:rPr lang="tr-TR" dirty="0" smtClean="0"/>
              <a:t>üyeliği yapmaktadır.</a:t>
            </a:r>
            <a:endParaRPr lang="tr-TR" dirty="0">
              <a:ea typeface="Calibri"/>
              <a:cs typeface="Arial"/>
            </a:endParaRPr>
          </a:p>
        </p:txBody>
      </p:sp>
    </p:spTree>
    <p:extLst>
      <p:ext uri="{BB962C8B-B14F-4D97-AF65-F5344CB8AC3E}">
        <p14:creationId xmlns:p14="http://schemas.microsoft.com/office/powerpoint/2010/main" val="3207714131"/>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Bu bölümde;</a:t>
            </a:r>
          </a:p>
          <a:p>
            <a:pPr marL="0" indent="0">
              <a:buNone/>
            </a:pPr>
            <a:r>
              <a:rPr lang="tr-TR" dirty="0"/>
              <a:t> </a:t>
            </a:r>
            <a:r>
              <a:rPr lang="tr-TR" dirty="0" smtClean="0"/>
              <a:t>  </a:t>
            </a:r>
            <a:r>
              <a:rPr lang="tr-TR" b="1" i="1" dirty="0" smtClean="0"/>
              <a:t>‘Hz </a:t>
            </a:r>
            <a:r>
              <a:rPr lang="tr-TR" b="1" i="1" dirty="0"/>
              <a:t>M</a:t>
            </a:r>
            <a:r>
              <a:rPr lang="tr-TR" b="1" i="1" dirty="0" smtClean="0"/>
              <a:t>uhammed’in yaşı ne olursa </a:t>
            </a:r>
            <a:r>
              <a:rPr lang="tr-TR" b="1" i="1" dirty="0" err="1" smtClean="0"/>
              <a:t>olursa</a:t>
            </a:r>
            <a:r>
              <a:rPr lang="tr-TR" b="1" i="1" dirty="0" smtClean="0"/>
              <a:t> olsun her bakımdan küçük bir kızla evlilik hayatına başlaması meselesiyle baş etmenin daha makbul yolu, evliliğin vuku bulduğu yerin ve dönemin şartlarının 21. asırdaki şartlardan radikal biçimde farklı olduğunu kabullenmektir’</a:t>
            </a:r>
            <a:r>
              <a:rPr lang="tr-TR" dirty="0" smtClean="0"/>
              <a:t> şeklinde izah edip bu konu hakkında detaylı bilgi sunmuştur.</a:t>
            </a:r>
            <a:endParaRPr lang="tr-TR" dirty="0"/>
          </a:p>
        </p:txBody>
      </p:sp>
    </p:spTree>
    <p:extLst>
      <p:ext uri="{BB962C8B-B14F-4D97-AF65-F5344CB8AC3E}">
        <p14:creationId xmlns:p14="http://schemas.microsoft.com/office/powerpoint/2010/main" val="61828736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 </a:t>
            </a:r>
            <a:r>
              <a:rPr lang="tr-TR" b="1" i="1" dirty="0" smtClean="0"/>
              <a:t>‘ İslam’ı Müslümanların anlayışlarının zaman ve mekanla birlikte değiştiği olgusuyla kabul etmek gerekir. Ayrıca mahrem bağlamlarda öğretilen ve özellikle yaşanan değerler, yeryüzü insanının hayatını kuşatan ilahi gaye üzerinde derin bir  </a:t>
            </a:r>
            <a:r>
              <a:rPr lang="tr-TR" b="1" i="1" dirty="0" err="1" smtClean="0"/>
              <a:t>ahlâki</a:t>
            </a:r>
            <a:r>
              <a:rPr lang="tr-TR" b="1" i="1" dirty="0" smtClean="0"/>
              <a:t>  tefekkürle </a:t>
            </a:r>
            <a:r>
              <a:rPr lang="tr-TR" b="1" i="1" dirty="0" err="1" smtClean="0"/>
              <a:t>yönlendimelidir:Doğruyu</a:t>
            </a:r>
            <a:r>
              <a:rPr lang="tr-TR" b="1" i="1" dirty="0" smtClean="0"/>
              <a:t> emretmek, yanlışı yasaklamak, </a:t>
            </a:r>
            <a:r>
              <a:rPr lang="tr-TR" b="1" i="1" dirty="0" err="1" smtClean="0"/>
              <a:t>salih</a:t>
            </a:r>
            <a:r>
              <a:rPr lang="tr-TR" b="1" i="1" dirty="0" smtClean="0"/>
              <a:t> ameller yapmak ve daima Allah’ın bilincinde olmak</a:t>
            </a:r>
            <a:r>
              <a:rPr lang="tr-TR" b="1" i="1" dirty="0" smtClean="0"/>
              <a:t>’</a:t>
            </a:r>
            <a:endParaRPr lang="tr-TR" b="1" i="1" dirty="0" smtClean="0"/>
          </a:p>
        </p:txBody>
      </p:sp>
    </p:spTree>
    <p:extLst>
      <p:ext uri="{BB962C8B-B14F-4D97-AF65-F5344CB8AC3E}">
        <p14:creationId xmlns:p14="http://schemas.microsoft.com/office/powerpoint/2010/main" val="337430281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i="1" dirty="0">
              <a:solidFill>
                <a:srgbClr val="FF0000"/>
              </a:solidFill>
            </a:endParaRPr>
          </a:p>
        </p:txBody>
      </p:sp>
      <p:sp>
        <p:nvSpPr>
          <p:cNvPr id="3" name="İçerik Yer Tutucusu 2"/>
          <p:cNvSpPr>
            <a:spLocks noGrp="1"/>
          </p:cNvSpPr>
          <p:nvPr>
            <p:ph idx="1"/>
          </p:nvPr>
        </p:nvSpPr>
        <p:spPr>
          <a:xfrm>
            <a:off x="3635896" y="1268761"/>
            <a:ext cx="4968552" cy="4608512"/>
          </a:xfrm>
        </p:spPr>
        <p:txBody>
          <a:bodyPr>
            <a:normAutofit fontScale="85000" lnSpcReduction="20000"/>
          </a:bodyPr>
          <a:lstStyle/>
          <a:p>
            <a:r>
              <a:rPr lang="tr-TR" b="1" i="1" dirty="0" smtClean="0"/>
              <a:t>«Ben </a:t>
            </a:r>
            <a:r>
              <a:rPr lang="tr-TR" b="1" i="1" dirty="0"/>
              <a:t>bir din, cinsiyet ve etik bilginiyim. Ben çoğunlukla Müslüman geleneği üzerine yazıyorum, hukuk ve biyografiye vurgu yapıyorum. Ayrıca Müslüman ve Batılı söylemlerin toplumsal cinsiyet ve cinsellik hakkındaki modern </a:t>
            </a:r>
            <a:r>
              <a:rPr lang="tr-TR" b="1" i="1" dirty="0" err="1"/>
              <a:t>kesişimlerini</a:t>
            </a:r>
            <a:r>
              <a:rPr lang="tr-TR" b="1" i="1" dirty="0"/>
              <a:t> analiz </a:t>
            </a:r>
            <a:r>
              <a:rPr lang="tr-TR" b="1" i="1" dirty="0" smtClean="0"/>
              <a:t>ediyorum</a:t>
            </a:r>
            <a:r>
              <a:rPr lang="tr-TR" b="1" i="1" dirty="0" smtClean="0"/>
              <a:t>.»</a:t>
            </a:r>
            <a:endParaRPr lang="tr-TR" dirty="0"/>
          </a:p>
        </p:txBody>
      </p:sp>
      <p:pic>
        <p:nvPicPr>
          <p:cNvPr id="3074" name="Picture 2" descr="C:\Users\user\Downloads\ind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276872"/>
            <a:ext cx="2736304"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75338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Kitap 9 bölümden oluşmaktadır:</a:t>
            </a:r>
            <a:endParaRPr lang="tr-TR" dirty="0"/>
          </a:p>
        </p:txBody>
      </p:sp>
      <p:sp>
        <p:nvSpPr>
          <p:cNvPr id="3" name="İçerik Yer Tutucusu 2"/>
          <p:cNvSpPr>
            <a:spLocks noGrp="1"/>
          </p:cNvSpPr>
          <p:nvPr>
            <p:ph idx="1"/>
          </p:nvPr>
        </p:nvSpPr>
        <p:spPr>
          <a:xfrm>
            <a:off x="539552" y="1412776"/>
            <a:ext cx="7992888" cy="4597971"/>
          </a:xfrm>
        </p:spPr>
        <p:txBody>
          <a:bodyPr>
            <a:normAutofit fontScale="62500" lnSpcReduction="20000"/>
          </a:bodyPr>
          <a:lstStyle/>
          <a:p>
            <a:pPr marL="514350" indent="-514350">
              <a:buAutoNum type="arabicPeriod"/>
            </a:pPr>
            <a:r>
              <a:rPr lang="tr-TR" dirty="0" smtClean="0"/>
              <a:t>Evlilik, Para ve Cinsellik</a:t>
            </a:r>
          </a:p>
          <a:p>
            <a:pPr marL="514350" indent="-514350">
              <a:buAutoNum type="arabicPeriod"/>
            </a:pPr>
            <a:r>
              <a:rPr lang="tr-TR" dirty="0" smtClean="0"/>
              <a:t>Küçük Günahlar: İslam Ahlâkında Boşanma </a:t>
            </a:r>
          </a:p>
          <a:p>
            <a:pPr marL="514350" indent="-514350">
              <a:buAutoNum type="arabicPeriod"/>
            </a:pPr>
            <a:r>
              <a:rPr lang="tr-TR" dirty="0" smtClean="0"/>
              <a:t>‘Sağ Elinizin Altındakiler’: İslam Kaynaklarında ve Söylemlerinde Cariyelik</a:t>
            </a:r>
          </a:p>
          <a:p>
            <a:pPr marL="514350" indent="-514350">
              <a:buAutoNum type="arabicPeriod"/>
            </a:pPr>
            <a:r>
              <a:rPr lang="tr-TR" dirty="0" smtClean="0"/>
              <a:t>Yasak Eylemler ve Haram Partnerler: İslam Hukukunda Gayrimeşru Cinsel İlişki</a:t>
            </a:r>
          </a:p>
          <a:p>
            <a:pPr marL="514350" indent="-514350">
              <a:buAutoNum type="arabicPeriod"/>
            </a:pPr>
            <a:r>
              <a:rPr lang="tr-TR" dirty="0" smtClean="0"/>
              <a:t>Sorma, Söyleme: Müslüman Düşüncesinde Eşcinsel Yaklaşma </a:t>
            </a:r>
          </a:p>
          <a:p>
            <a:pPr marL="514350" indent="-514350">
              <a:buAutoNum type="arabicPeriod"/>
            </a:pPr>
            <a:r>
              <a:rPr lang="tr-TR" dirty="0" smtClean="0"/>
              <a:t>‘Küçült Ama Yok Etme’: İslam Kaynaklarında ‘Kadın Sünneti</a:t>
            </a:r>
          </a:p>
          <a:p>
            <a:pPr marL="514350" indent="-514350">
              <a:buAutoNum type="arabicPeriod"/>
            </a:pPr>
            <a:r>
              <a:rPr lang="tr-TR" dirty="0" smtClean="0"/>
              <a:t>‘Eğer kadınlarınıza dokunduysanız’: Kur’an’da </a:t>
            </a:r>
            <a:r>
              <a:rPr lang="tr-TR" dirty="0"/>
              <a:t>K</a:t>
            </a:r>
            <a:r>
              <a:rPr lang="tr-TR" dirty="0" smtClean="0"/>
              <a:t>adın Bedenleri  ve Erkek </a:t>
            </a:r>
            <a:r>
              <a:rPr lang="tr-TR" dirty="0" err="1" smtClean="0"/>
              <a:t>Failliği</a:t>
            </a:r>
            <a:endParaRPr lang="tr-TR" dirty="0" smtClean="0"/>
          </a:p>
          <a:p>
            <a:pPr marL="514350" indent="-514350">
              <a:buAutoNum type="arabicPeriod"/>
            </a:pPr>
            <a:r>
              <a:rPr lang="tr-TR" dirty="0" smtClean="0"/>
              <a:t>Hazreti Muhammed, Sevgili Eşi </a:t>
            </a:r>
            <a:r>
              <a:rPr lang="tr-TR" dirty="0" err="1" smtClean="0"/>
              <a:t>Aişe</a:t>
            </a:r>
            <a:r>
              <a:rPr lang="tr-TR" dirty="0" smtClean="0"/>
              <a:t> ve Modern Hassasiyetler</a:t>
            </a:r>
          </a:p>
          <a:p>
            <a:pPr marL="514350" indent="-514350">
              <a:buAutoNum type="arabicPeriod"/>
            </a:pPr>
            <a:r>
              <a:rPr lang="tr-TR" dirty="0" err="1" smtClean="0"/>
              <a:t>İslamî</a:t>
            </a:r>
            <a:r>
              <a:rPr lang="tr-TR" dirty="0" smtClean="0"/>
              <a:t> Cinsel Ahlâk İnşasına Doğru</a:t>
            </a:r>
          </a:p>
          <a:p>
            <a:pPr marL="514350" indent="-514350">
              <a:buAutoNum type="arabicPeriod"/>
            </a:pPr>
            <a:endParaRPr lang="tr-TR" dirty="0"/>
          </a:p>
        </p:txBody>
      </p:sp>
    </p:spTree>
    <p:extLst>
      <p:ext uri="{BB962C8B-B14F-4D97-AF65-F5344CB8AC3E}">
        <p14:creationId xmlns:p14="http://schemas.microsoft.com/office/powerpoint/2010/main" val="2840728014"/>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 BÖLÜM</a:t>
            </a:r>
            <a:endParaRPr lang="tr-TR" dirty="0"/>
          </a:p>
        </p:txBody>
      </p:sp>
      <p:sp>
        <p:nvSpPr>
          <p:cNvPr id="3" name="İçerik Yer Tutucusu 2"/>
          <p:cNvSpPr>
            <a:spLocks noGrp="1"/>
          </p:cNvSpPr>
          <p:nvPr>
            <p:ph idx="1"/>
          </p:nvPr>
        </p:nvSpPr>
        <p:spPr>
          <a:xfrm>
            <a:off x="457200" y="1600200"/>
            <a:ext cx="8229600" cy="4997152"/>
          </a:xfrm>
        </p:spPr>
        <p:txBody>
          <a:bodyPr/>
          <a:lstStyle/>
          <a:p>
            <a:r>
              <a:rPr lang="tr-TR" dirty="0" smtClean="0"/>
              <a:t>EVLİLİK</a:t>
            </a:r>
            <a:endParaRPr lang="tr-TR" dirty="0"/>
          </a:p>
        </p:txBody>
      </p:sp>
      <p:pic>
        <p:nvPicPr>
          <p:cNvPr id="4098" name="Picture 2" descr="C:\Users\user\Downloads\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672" y="1628800"/>
            <a:ext cx="2304256" cy="1533378"/>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user\Downloads\images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3386689"/>
            <a:ext cx="2600329" cy="145618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user\Downloads\indir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99" y="4851051"/>
            <a:ext cx="2466975" cy="18478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491880" y="1274857"/>
            <a:ext cx="2448272" cy="1323439"/>
          </a:xfrm>
          <a:prstGeom prst="rect">
            <a:avLst/>
          </a:prstGeom>
        </p:spPr>
        <p:txBody>
          <a:bodyPr wrap="square">
            <a:spAutoFit/>
          </a:bodyPr>
          <a:lstStyle/>
          <a:p>
            <a:pPr algn="ctr"/>
            <a:endParaRPr lang="tr-TR" sz="4000" i="1" dirty="0" smtClean="0"/>
          </a:p>
          <a:p>
            <a:pPr algn="ctr"/>
            <a:r>
              <a:rPr lang="tr-TR" sz="4000" i="1" dirty="0" smtClean="0"/>
              <a:t>EVLİLİK</a:t>
            </a:r>
            <a:endParaRPr lang="tr-TR" sz="4000" i="1" dirty="0"/>
          </a:p>
        </p:txBody>
      </p:sp>
      <p:sp>
        <p:nvSpPr>
          <p:cNvPr id="6" name="Dikdörtgen 5"/>
          <p:cNvSpPr/>
          <p:nvPr/>
        </p:nvSpPr>
        <p:spPr>
          <a:xfrm>
            <a:off x="1550801" y="3244334"/>
            <a:ext cx="2229112" cy="1384995"/>
          </a:xfrm>
          <a:prstGeom prst="rect">
            <a:avLst/>
          </a:prstGeom>
        </p:spPr>
        <p:txBody>
          <a:bodyPr wrap="square">
            <a:spAutoFit/>
          </a:bodyPr>
          <a:lstStyle/>
          <a:p>
            <a:endParaRPr lang="tr-TR" dirty="0" smtClean="0"/>
          </a:p>
          <a:p>
            <a:endParaRPr lang="tr-TR" dirty="0"/>
          </a:p>
          <a:p>
            <a:r>
              <a:rPr lang="tr-TR" sz="4800" i="1" dirty="0" smtClean="0"/>
              <a:t>PARA</a:t>
            </a:r>
            <a:endParaRPr lang="tr-TR" sz="4800" i="1" dirty="0"/>
          </a:p>
        </p:txBody>
      </p:sp>
      <p:sp>
        <p:nvSpPr>
          <p:cNvPr id="7" name="Dikdörtgen 6"/>
          <p:cNvSpPr/>
          <p:nvPr/>
        </p:nvSpPr>
        <p:spPr>
          <a:xfrm>
            <a:off x="3347864" y="3789040"/>
            <a:ext cx="2952328" cy="2800767"/>
          </a:xfrm>
          <a:prstGeom prst="rect">
            <a:avLst/>
          </a:prstGeom>
        </p:spPr>
        <p:txBody>
          <a:bodyPr wrap="square">
            <a:spAutoFit/>
          </a:bodyPr>
          <a:lstStyle/>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r>
              <a:rPr lang="tr-TR" dirty="0" smtClean="0"/>
              <a:t>VE            </a:t>
            </a:r>
            <a:r>
              <a:rPr lang="tr-TR" sz="3200" i="1" dirty="0" smtClean="0"/>
              <a:t>CİNSELLİK</a:t>
            </a:r>
            <a:endParaRPr lang="tr-TR" sz="3200" i="1" dirty="0"/>
          </a:p>
        </p:txBody>
      </p:sp>
    </p:spTree>
    <p:extLst>
      <p:ext uri="{BB962C8B-B14F-4D97-AF65-F5344CB8AC3E}">
        <p14:creationId xmlns:p14="http://schemas.microsoft.com/office/powerpoint/2010/main" val="217169502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28800"/>
            <a:ext cx="8003232" cy="4497363"/>
          </a:xfrm>
        </p:spPr>
        <p:txBody>
          <a:bodyPr/>
          <a:lstStyle/>
          <a:p>
            <a:pPr marL="0" indent="0">
              <a:buNone/>
            </a:pPr>
            <a:r>
              <a:rPr lang="tr-TR" dirty="0" smtClean="0"/>
              <a:t> </a:t>
            </a:r>
          </a:p>
          <a:p>
            <a:r>
              <a:rPr lang="tr-TR" dirty="0"/>
              <a:t>M</a:t>
            </a:r>
            <a:r>
              <a:rPr lang="tr-TR" dirty="0" smtClean="0"/>
              <a:t>ehir</a:t>
            </a:r>
            <a:r>
              <a:rPr lang="tr-TR" dirty="0" smtClean="0"/>
              <a:t>, nafaka, cinsel erişim ve de Müslüman kadınların gayrimüslim erkeklerle evlenme yasağı ile alakalıdır.</a:t>
            </a:r>
            <a:endParaRPr lang="tr-TR" dirty="0"/>
          </a:p>
        </p:txBody>
      </p:sp>
    </p:spTree>
    <p:extLst>
      <p:ext uri="{BB962C8B-B14F-4D97-AF65-F5344CB8AC3E}">
        <p14:creationId xmlns:p14="http://schemas.microsoft.com/office/powerpoint/2010/main" val="424775932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2.BÖLÜM</a:t>
            </a:r>
            <a:endParaRPr lang="tr-TR" dirty="0"/>
          </a:p>
        </p:txBody>
      </p:sp>
      <p:sp>
        <p:nvSpPr>
          <p:cNvPr id="3" name="İçerik Yer Tutucusu 2"/>
          <p:cNvSpPr>
            <a:spLocks noGrp="1"/>
          </p:cNvSpPr>
          <p:nvPr>
            <p:ph idx="1"/>
          </p:nvPr>
        </p:nvSpPr>
        <p:spPr/>
        <p:txBody>
          <a:bodyPr/>
          <a:lstStyle/>
          <a:p>
            <a:pPr marL="0" indent="0">
              <a:buNone/>
            </a:pPr>
            <a:endParaRPr lang="tr-TR" i="1" dirty="0"/>
          </a:p>
          <a:p>
            <a:pPr marL="0" indent="0">
              <a:buNone/>
            </a:pPr>
            <a:r>
              <a:rPr lang="tr-TR" i="1" dirty="0" smtClean="0"/>
              <a:t>        KÜÇÜK GÜNAHLAR:</a:t>
            </a:r>
            <a:endParaRPr lang="tr-TR" i="1" dirty="0"/>
          </a:p>
        </p:txBody>
      </p:sp>
      <p:pic>
        <p:nvPicPr>
          <p:cNvPr id="5122" name="Picture 2" descr="C:\Users\user\Downloads\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1311589"/>
            <a:ext cx="2466975" cy="2088232"/>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user\Downloads\indir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717032"/>
            <a:ext cx="2952750" cy="252028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080373" y="3244334"/>
            <a:ext cx="5107937" cy="2062103"/>
          </a:xfrm>
          <a:prstGeom prst="rect">
            <a:avLst/>
          </a:prstGeom>
        </p:spPr>
        <p:txBody>
          <a:bodyPr wrap="none">
            <a:spAutoFit/>
          </a:bodyPr>
          <a:lstStyle/>
          <a:p>
            <a:endParaRPr lang="tr-TR" dirty="0" smtClean="0"/>
          </a:p>
          <a:p>
            <a:endParaRPr lang="tr-TR" dirty="0"/>
          </a:p>
          <a:p>
            <a:endParaRPr lang="tr-TR" dirty="0" smtClean="0"/>
          </a:p>
          <a:p>
            <a:endParaRPr lang="tr-TR" dirty="0"/>
          </a:p>
          <a:p>
            <a:r>
              <a:rPr lang="tr-TR" sz="2800" i="1" dirty="0" smtClean="0"/>
              <a:t>          </a:t>
            </a:r>
          </a:p>
          <a:p>
            <a:r>
              <a:rPr lang="tr-TR" sz="2800" i="1" dirty="0"/>
              <a:t> </a:t>
            </a:r>
            <a:r>
              <a:rPr lang="tr-TR" sz="2800" i="1" dirty="0" smtClean="0"/>
              <a:t>      İSLAM </a:t>
            </a:r>
            <a:r>
              <a:rPr lang="tr-TR" sz="2800" i="1" dirty="0"/>
              <a:t>AHLAKINDA BOŞANMA</a:t>
            </a:r>
          </a:p>
        </p:txBody>
      </p:sp>
    </p:spTree>
    <p:extLst>
      <p:ext uri="{BB962C8B-B14F-4D97-AF65-F5344CB8AC3E}">
        <p14:creationId xmlns:p14="http://schemas.microsoft.com/office/powerpoint/2010/main" val="210189386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 bölümde ise </a:t>
            </a:r>
            <a:endParaRPr lang="tr-TR" dirty="0"/>
          </a:p>
        </p:txBody>
      </p:sp>
      <p:sp>
        <p:nvSpPr>
          <p:cNvPr id="3" name="İçerik Yer Tutucusu 2"/>
          <p:cNvSpPr>
            <a:spLocks noGrp="1"/>
          </p:cNvSpPr>
          <p:nvPr>
            <p:ph idx="1"/>
          </p:nvPr>
        </p:nvSpPr>
        <p:spPr>
          <a:xfrm>
            <a:off x="827584" y="1628800"/>
            <a:ext cx="7859216" cy="4497363"/>
          </a:xfrm>
        </p:spPr>
        <p:txBody>
          <a:bodyPr>
            <a:normAutofit fontScale="85000" lnSpcReduction="20000"/>
          </a:bodyPr>
          <a:lstStyle/>
          <a:p>
            <a:r>
              <a:rPr lang="tr-TR" dirty="0" smtClean="0"/>
              <a:t>‘ </a:t>
            </a:r>
            <a:r>
              <a:rPr lang="tr-TR" b="1" i="1" dirty="0"/>
              <a:t>Acaba Kur’an’ın boşanma ayetleri her mümkün duruma tatbik edilebilir mi, yoksa bir şekilde yalnızca 7.yy Arabistan’ına mı hastırlar? Bu ayetler gelişime açık ve müsait iseler, hangi esasa binaen bu yapılmalıdır ve ayrıca muayyen kuralların değişiminde sınır nedir?  Pek çok sıradan Müslümanın mantıklı bulduğu şeyler (21.yüzyıldaki Batı, 7. Yüzyıldaki Batı’dan ve de günümüz Müslüman dünyasından tamamen farklıdır ve dolayısıyla kurallarda farklı  farklı olmalıdır) hâlâ pek çok Müslüman lider ve âlim için anlaşmazlık </a:t>
            </a:r>
            <a:r>
              <a:rPr lang="tr-TR" b="1" i="1" dirty="0" smtClean="0"/>
              <a:t>konusudur</a:t>
            </a:r>
            <a:r>
              <a:rPr lang="tr-TR" b="1" i="1" dirty="0" smtClean="0"/>
              <a:t>’</a:t>
            </a:r>
            <a:endParaRPr lang="tr-TR" dirty="0"/>
          </a:p>
        </p:txBody>
      </p:sp>
    </p:spTree>
    <p:extLst>
      <p:ext uri="{BB962C8B-B14F-4D97-AF65-F5344CB8AC3E}">
        <p14:creationId xmlns:p14="http://schemas.microsoft.com/office/powerpoint/2010/main" val="267852177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3.BÖLÜM</a:t>
            </a:r>
            <a:endParaRPr lang="tr-TR" dirty="0"/>
          </a:p>
        </p:txBody>
      </p:sp>
      <p:sp>
        <p:nvSpPr>
          <p:cNvPr id="3" name="İçerik Yer Tutucusu 2"/>
          <p:cNvSpPr>
            <a:spLocks noGrp="1"/>
          </p:cNvSpPr>
          <p:nvPr>
            <p:ph idx="1"/>
          </p:nvPr>
        </p:nvSpPr>
        <p:spPr/>
        <p:txBody>
          <a:bodyPr/>
          <a:lstStyle/>
          <a:p>
            <a:r>
              <a:rPr lang="tr-TR" sz="2800" dirty="0" smtClean="0"/>
              <a:t>                                      </a:t>
            </a:r>
          </a:p>
          <a:p>
            <a:pPr marL="0" indent="0">
              <a:buNone/>
            </a:pPr>
            <a:r>
              <a:rPr lang="tr-TR" sz="2800" dirty="0" smtClean="0"/>
              <a:t>                              “</a:t>
            </a:r>
            <a:r>
              <a:rPr lang="tr-TR" sz="2800" dirty="0"/>
              <a:t>SAĞ ELİNİZİN ALTINDAKİLER”:</a:t>
            </a:r>
          </a:p>
          <a:p>
            <a:pPr marL="0" indent="0">
              <a:buNone/>
            </a:pPr>
            <a:r>
              <a:rPr lang="tr-TR" sz="2800" dirty="0" smtClean="0"/>
              <a:t>       </a:t>
            </a:r>
          </a:p>
          <a:p>
            <a:endParaRPr lang="tr-TR" dirty="0"/>
          </a:p>
        </p:txBody>
      </p:sp>
      <p:pic>
        <p:nvPicPr>
          <p:cNvPr id="6146" name="Picture 2" descr="C:\Users\user\Downloads\indir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927654"/>
            <a:ext cx="2609850" cy="1933394"/>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user\Downloads\indir (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0201" y="4077072"/>
            <a:ext cx="2823964" cy="2560713"/>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23528" y="3861048"/>
            <a:ext cx="4608512" cy="1938992"/>
          </a:xfrm>
          <a:prstGeom prst="rect">
            <a:avLst/>
          </a:prstGeom>
        </p:spPr>
        <p:txBody>
          <a:bodyPr wrap="square">
            <a:spAutoFit/>
          </a:bodyPr>
          <a:lstStyle/>
          <a:p>
            <a:endParaRPr lang="tr-TR" dirty="0" smtClean="0"/>
          </a:p>
          <a:p>
            <a:endParaRPr lang="tr-TR" dirty="0"/>
          </a:p>
          <a:p>
            <a:endParaRPr lang="tr-TR" dirty="0"/>
          </a:p>
          <a:p>
            <a:endParaRPr lang="tr-TR" dirty="0" smtClean="0"/>
          </a:p>
          <a:p>
            <a:r>
              <a:rPr lang="tr-TR" sz="2400" dirty="0" smtClean="0"/>
              <a:t>İSLAM </a:t>
            </a:r>
            <a:r>
              <a:rPr lang="tr-TR" sz="2400" dirty="0"/>
              <a:t>KAYNAKLARINDA VE </a:t>
            </a:r>
            <a:r>
              <a:rPr lang="tr-TR" sz="2400" dirty="0" smtClean="0"/>
              <a:t>SÖYLEMLERİNDE  </a:t>
            </a:r>
            <a:r>
              <a:rPr lang="tr-TR" sz="2400" b="1" i="1" dirty="0" smtClean="0"/>
              <a:t>CARİYELİK</a:t>
            </a:r>
            <a:endParaRPr lang="tr-TR" sz="2400" b="1" i="1" dirty="0"/>
          </a:p>
        </p:txBody>
      </p:sp>
    </p:spTree>
    <p:extLst>
      <p:ext uri="{BB962C8B-B14F-4D97-AF65-F5344CB8AC3E}">
        <p14:creationId xmlns:p14="http://schemas.microsoft.com/office/powerpoint/2010/main" val="100767192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oğ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204</TotalTime>
  <Words>654</Words>
  <Application>Microsoft Office PowerPoint</Application>
  <PresentationFormat>Ekran Gösterisi (4:3)</PresentationFormat>
  <Paragraphs>97</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Gezinti</vt:lpstr>
      <vt:lpstr>PowerPoint Sunusu</vt:lpstr>
      <vt:lpstr>KECİA  ALİ</vt:lpstr>
      <vt:lpstr>PowerPoint Sunusu</vt:lpstr>
      <vt:lpstr>Kitap 9 bölümden oluşmaktadır:</vt:lpstr>
      <vt:lpstr>1. BÖLÜM</vt:lpstr>
      <vt:lpstr>PowerPoint Sunusu</vt:lpstr>
      <vt:lpstr>2.BÖLÜM</vt:lpstr>
      <vt:lpstr>Bu bölümde ise </vt:lpstr>
      <vt:lpstr>3.BÖLÜM</vt:lpstr>
      <vt:lpstr>PowerPoint Sunusu</vt:lpstr>
      <vt:lpstr>4.BÖLÜM </vt:lpstr>
      <vt:lpstr>PowerPoint Sunusu</vt:lpstr>
      <vt:lpstr>5. BÖLÜM</vt:lpstr>
      <vt:lpstr>PowerPoint Sunusu</vt:lpstr>
      <vt:lpstr>6.BÖLÜM </vt:lpstr>
      <vt:lpstr>PowerPoint Sunusu</vt:lpstr>
      <vt:lpstr>7.BÖLÜM</vt:lpstr>
      <vt:lpstr>PowerPoint Sunusu</vt:lpstr>
      <vt:lpstr>8.BÖLÜM</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21</cp:revision>
  <dcterms:created xsi:type="dcterms:W3CDTF">2019-10-10T08:52:02Z</dcterms:created>
  <dcterms:modified xsi:type="dcterms:W3CDTF">2019-10-12T12:38:09Z</dcterms:modified>
</cp:coreProperties>
</file>