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0137D-14B1-4896-9DE3-5C95747B39F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4395D-9479-43BC-9E1C-22532AD88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25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1C8FA-BC31-4EF2-BBB1-8AFD6F824B0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29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06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234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7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68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2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38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2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99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94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07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07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DE1C6-E139-4A32-8F04-0C129C8390E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FFB80-A3A8-4EA0-9025-C8ABBEA9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78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75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ve Geçerlik İlişkisi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10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5147642" cy="224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3001311" cy="312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520" y="5334307"/>
            <a:ext cx="642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Ölçme sonuçları geçerli değilse güvenilir olamaz. </a:t>
            </a:r>
          </a:p>
          <a:p>
            <a:r>
              <a:rPr lang="tr-TR" sz="2400" b="1" dirty="0" smtClean="0"/>
              <a:t>Aksi durum mümkün.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4893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</a:t>
            </a:r>
            <a:r>
              <a:rPr lang="tr-TR" b="1" dirty="0">
                <a:solidFill>
                  <a:srgbClr val="7030A0"/>
                </a:solidFill>
              </a:rPr>
              <a:t>4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Ölçme Araçlarının </a:t>
            </a:r>
            <a:r>
              <a:rPr lang="tr-TR" b="1" dirty="0" err="1" smtClean="0">
                <a:solidFill>
                  <a:srgbClr val="7030A0"/>
                </a:solidFill>
              </a:rPr>
              <a:t>Psikometrik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Özellikleri</a:t>
            </a:r>
            <a:r>
              <a:rPr lang="en-GB" b="1" dirty="0" smtClean="0">
                <a:solidFill>
                  <a:srgbClr val="7030A0"/>
                </a:solidFill>
              </a:rPr>
              <a:t> -2 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7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76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Güvenirlik ve geçerlik ile ilgili genel kültür bilgisi kazandırmak.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Güvenirlik ve geçerlik tanımlarını yapma</a:t>
            </a:r>
          </a:p>
          <a:p>
            <a:r>
              <a:rPr lang="tr-TR" dirty="0" smtClean="0"/>
              <a:t>Geçerlik </a:t>
            </a:r>
            <a:r>
              <a:rPr lang="tr-TR" dirty="0"/>
              <a:t>ve güvenirlik ilişkisini açıklama</a:t>
            </a:r>
          </a:p>
          <a:p>
            <a:r>
              <a:rPr lang="tr-TR" dirty="0" smtClean="0"/>
              <a:t>Güvenirlik ve hata ilişkisini açıklama</a:t>
            </a:r>
          </a:p>
          <a:p>
            <a:r>
              <a:rPr lang="tr-TR" dirty="0" smtClean="0"/>
              <a:t>Hata türlerini örneklendirerek açıklama</a:t>
            </a:r>
          </a:p>
          <a:p>
            <a:r>
              <a:rPr lang="tr-TR" dirty="0" smtClean="0"/>
              <a:t>Güvenirlik belirleme yöntemlerini açıklama</a:t>
            </a:r>
          </a:p>
          <a:p>
            <a:r>
              <a:rPr lang="tr-TR" dirty="0" smtClean="0"/>
              <a:t>Geçerlik türlerini sınıflandırarak açıklama</a:t>
            </a:r>
          </a:p>
          <a:p>
            <a:r>
              <a:rPr lang="tr-TR" dirty="0"/>
              <a:t>Bir ölçme aracının geçerlik ve güvenirlik </a:t>
            </a:r>
            <a:r>
              <a:rPr lang="tr-TR" dirty="0" smtClean="0"/>
              <a:t>çalışmalarını sınıflandırarak açıklama</a:t>
            </a:r>
          </a:p>
          <a:p>
            <a:r>
              <a:rPr lang="tr-TR" dirty="0" smtClean="0"/>
              <a:t>Bir ölçme aracını geçerlik ve güvenirlik düzeyleri açısından değerlendirme</a:t>
            </a:r>
          </a:p>
          <a:p>
            <a:r>
              <a:rPr lang="tr-TR" dirty="0" smtClean="0"/>
              <a:t>Sınıf içi uygulamalarda uygun güvenirlik ve geçerlik çalışmalarını belirleyebilme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0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926" y="260648"/>
            <a:ext cx="374924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(</a:t>
            </a:r>
            <a:r>
              <a:rPr lang="tr-TR" b="1" dirty="0" err="1" smtClean="0"/>
              <a:t>Reliability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Güvenirlik; </a:t>
            </a:r>
          </a:p>
          <a:p>
            <a:pPr marL="0" indent="0">
              <a:buNone/>
            </a:pPr>
            <a:r>
              <a:rPr lang="tr-TR" dirty="0" smtClean="0"/>
              <a:t>ölçme sonuçlarının </a:t>
            </a:r>
          </a:p>
          <a:p>
            <a:pPr marL="0" indent="0">
              <a:buNone/>
            </a:pPr>
            <a:r>
              <a:rPr lang="tr-TR" dirty="0" smtClean="0"/>
              <a:t>hatadan </a:t>
            </a:r>
            <a:r>
              <a:rPr lang="tr-TR" dirty="0" err="1" smtClean="0"/>
              <a:t>arınıklık</a:t>
            </a:r>
            <a:r>
              <a:rPr lang="tr-TR" dirty="0" smtClean="0"/>
              <a:t> düzeyidir.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Örneklem güvenirliği</a:t>
            </a:r>
          </a:p>
          <a:p>
            <a:r>
              <a:rPr lang="tr-TR" dirty="0" smtClean="0"/>
              <a:t>Ölçme aracının güvenirliği</a:t>
            </a:r>
          </a:p>
          <a:p>
            <a:r>
              <a:rPr lang="tr-TR" dirty="0" smtClean="0"/>
              <a:t>Puanlama güvenirliği</a:t>
            </a:r>
          </a:p>
          <a:p>
            <a:r>
              <a:rPr lang="tr-TR" dirty="0" err="1" smtClean="0"/>
              <a:t>Puanlayıcı</a:t>
            </a:r>
            <a:r>
              <a:rPr lang="tr-TR" dirty="0" smtClean="0"/>
              <a:t> güvenirliği</a:t>
            </a:r>
          </a:p>
          <a:p>
            <a:r>
              <a:rPr lang="tr-TR" dirty="0" smtClean="0"/>
              <a:t>Uygulama güvenirliği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Belirleme Yöntemleri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Test-Tekrar Test Yöntemi</a:t>
            </a:r>
          </a:p>
          <a:p>
            <a:pPr lvl="1"/>
            <a:r>
              <a:rPr lang="tr-TR" dirty="0" smtClean="0"/>
              <a:t>Devamlılık/Kararlılık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Eşdeğer/Paralel Formlar Yöntemi</a:t>
            </a:r>
          </a:p>
          <a:p>
            <a:pPr lvl="1"/>
            <a:r>
              <a:rPr lang="tr-TR" dirty="0" smtClean="0"/>
              <a:t>Eşdeğerlik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Test Yarılama Yöntemi</a:t>
            </a:r>
          </a:p>
          <a:p>
            <a:pPr lvl="1"/>
            <a:r>
              <a:rPr lang="tr-TR" dirty="0" smtClean="0"/>
              <a:t>İç tutarlılık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Yeni Yaklaşımlar</a:t>
            </a:r>
          </a:p>
          <a:p>
            <a:pPr lvl="1"/>
            <a:r>
              <a:rPr lang="tr-TR" dirty="0" smtClean="0"/>
              <a:t>İç tutarlılık katsayısı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44" y="3933056"/>
            <a:ext cx="473812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Ölçmenin Standart Hatası (ÖSH)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Ölçmenin standart hatası; gerçek değerlerin güven aralığını belirlemede kullanılır:</a:t>
            </a:r>
          </a:p>
          <a:p>
            <a:r>
              <a:rPr lang="tr-TR" dirty="0" smtClean="0"/>
              <a:t>%68 olasılıkla: X – 1xSEM &lt; T &lt; X + 1xSEM</a:t>
            </a:r>
          </a:p>
          <a:p>
            <a:r>
              <a:rPr lang="tr-TR" dirty="0" smtClean="0"/>
              <a:t>%95 </a:t>
            </a:r>
            <a:r>
              <a:rPr lang="tr-TR" dirty="0"/>
              <a:t>olasılıkla: X – </a:t>
            </a:r>
            <a:r>
              <a:rPr lang="tr-TR" dirty="0" smtClean="0"/>
              <a:t>2xSEM </a:t>
            </a:r>
            <a:r>
              <a:rPr lang="tr-TR" dirty="0"/>
              <a:t>&lt; T &lt; X + </a:t>
            </a:r>
            <a:r>
              <a:rPr lang="tr-TR" dirty="0" smtClean="0"/>
              <a:t>2xSEM</a:t>
            </a:r>
            <a:endParaRPr lang="tr-TR" dirty="0"/>
          </a:p>
          <a:p>
            <a:r>
              <a:rPr lang="tr-TR" dirty="0" smtClean="0"/>
              <a:t>%99 </a:t>
            </a:r>
            <a:r>
              <a:rPr lang="tr-TR" dirty="0"/>
              <a:t>olasılıkla: X – </a:t>
            </a:r>
            <a:r>
              <a:rPr lang="tr-TR" dirty="0" smtClean="0"/>
              <a:t>3xSEM </a:t>
            </a:r>
            <a:r>
              <a:rPr lang="tr-TR" dirty="0"/>
              <a:t>&lt; T &lt; X + 3</a:t>
            </a:r>
            <a:r>
              <a:rPr lang="tr-TR" dirty="0" smtClean="0"/>
              <a:t>xSEM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72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58509" y="2659549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SEM: Ölçmenin standart hatası</a:t>
            </a:r>
          </a:p>
          <a:p>
            <a:r>
              <a:rPr lang="tr-TR" sz="2000" dirty="0" err="1" smtClean="0"/>
              <a:t>sd</a:t>
            </a:r>
            <a:r>
              <a:rPr lang="tr-TR" sz="2000" dirty="0" smtClean="0"/>
              <a:t>: Test puanlarının standart sapması</a:t>
            </a:r>
          </a:p>
          <a:p>
            <a:r>
              <a:rPr lang="tr-TR" sz="2000" dirty="0" smtClean="0"/>
              <a:t>R: Güvenirlik katsayısı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26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err="1" smtClean="0"/>
              <a:t>Güvenirliği</a:t>
            </a:r>
            <a:r>
              <a:rPr lang="en-GB" b="1" dirty="0" smtClean="0"/>
              <a:t> </a:t>
            </a:r>
            <a:r>
              <a:rPr lang="en-GB" b="1" dirty="0" err="1" smtClean="0"/>
              <a:t>Artırmanın</a:t>
            </a:r>
            <a:r>
              <a:rPr lang="en-GB" b="1" dirty="0" smtClean="0"/>
              <a:t> </a:t>
            </a:r>
            <a:r>
              <a:rPr lang="en-GB" b="1" dirty="0" err="1" smtClean="0"/>
              <a:t>Yolları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Örneklem</a:t>
            </a:r>
            <a:r>
              <a:rPr lang="en-GB" dirty="0" smtClean="0"/>
              <a:t> </a:t>
            </a:r>
            <a:r>
              <a:rPr lang="en-GB" dirty="0" err="1" smtClean="0"/>
              <a:t>temsil</a:t>
            </a:r>
            <a:r>
              <a:rPr lang="en-GB" dirty="0" smtClean="0"/>
              <a:t> </a:t>
            </a:r>
            <a:r>
              <a:rPr lang="en-GB" dirty="0" err="1" smtClean="0"/>
              <a:t>edebilirliğini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Madde</a:t>
            </a:r>
            <a:r>
              <a:rPr lang="en-GB" dirty="0" smtClean="0"/>
              <a:t>/</a:t>
            </a: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Seçenek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Ortam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koşullarını</a:t>
            </a:r>
            <a:r>
              <a:rPr lang="en-GB" dirty="0" smtClean="0"/>
              <a:t> </a:t>
            </a:r>
            <a:r>
              <a:rPr lang="en-GB" dirty="0" err="1" smtClean="0"/>
              <a:t>kontrol</a:t>
            </a:r>
            <a:r>
              <a:rPr lang="en-GB" dirty="0" smtClean="0"/>
              <a:t> </a:t>
            </a:r>
            <a:r>
              <a:rPr lang="en-GB" dirty="0" err="1" smtClean="0"/>
              <a:t>altına</a:t>
            </a:r>
            <a:r>
              <a:rPr lang="en-GB" dirty="0" smtClean="0"/>
              <a:t> alma</a:t>
            </a:r>
          </a:p>
          <a:p>
            <a:r>
              <a:rPr lang="en-GB" dirty="0" err="1" smtClean="0"/>
              <a:t>Uygulayıcı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koşullarını</a:t>
            </a:r>
            <a:r>
              <a:rPr lang="en-GB" dirty="0" smtClean="0"/>
              <a:t> </a:t>
            </a:r>
            <a:r>
              <a:rPr lang="en-GB" dirty="0" err="1" smtClean="0"/>
              <a:t>kontrol</a:t>
            </a:r>
            <a:r>
              <a:rPr lang="en-GB" dirty="0" smtClean="0"/>
              <a:t> </a:t>
            </a:r>
            <a:r>
              <a:rPr lang="en-GB" dirty="0" err="1" smtClean="0"/>
              <a:t>altına</a:t>
            </a:r>
            <a:r>
              <a:rPr lang="en-GB" dirty="0" smtClean="0"/>
              <a:t> alma</a:t>
            </a:r>
          </a:p>
          <a:p>
            <a:r>
              <a:rPr lang="en-GB" dirty="0" err="1" smtClean="0"/>
              <a:t>Ayrıntılı</a:t>
            </a:r>
            <a:r>
              <a:rPr lang="en-GB" dirty="0" smtClean="0"/>
              <a:t> </a:t>
            </a:r>
            <a:r>
              <a:rPr lang="en-GB" dirty="0" err="1" smtClean="0"/>
              <a:t>puanlama</a:t>
            </a:r>
            <a:r>
              <a:rPr lang="en-GB" dirty="0" smtClean="0"/>
              <a:t> </a:t>
            </a:r>
            <a:r>
              <a:rPr lang="en-GB" dirty="0" err="1" smtClean="0"/>
              <a:t>anahtarları</a:t>
            </a:r>
            <a:r>
              <a:rPr lang="en-GB" dirty="0" smtClean="0"/>
              <a:t> </a:t>
            </a:r>
            <a:r>
              <a:rPr lang="en-GB" dirty="0" err="1" smtClean="0"/>
              <a:t>kullanma</a:t>
            </a:r>
            <a:endParaRPr lang="en-GB" dirty="0" smtClean="0"/>
          </a:p>
          <a:p>
            <a:r>
              <a:rPr lang="en-GB" dirty="0" err="1" smtClean="0"/>
              <a:t>Puanlayıcılar</a:t>
            </a:r>
            <a:r>
              <a:rPr lang="en-GB" dirty="0" smtClean="0"/>
              <a:t> </a:t>
            </a:r>
            <a:r>
              <a:rPr lang="en-GB" dirty="0" err="1" smtClean="0"/>
              <a:t>arası</a:t>
            </a:r>
            <a:r>
              <a:rPr lang="en-GB" dirty="0" smtClean="0"/>
              <a:t> </a:t>
            </a:r>
            <a:r>
              <a:rPr lang="en-GB" dirty="0" err="1" smtClean="0"/>
              <a:t>güvenirliği</a:t>
            </a:r>
            <a:r>
              <a:rPr lang="en-GB" dirty="0" smtClean="0"/>
              <a:t> test </a:t>
            </a:r>
            <a:r>
              <a:rPr lang="en-GB" dirty="0" err="1" smtClean="0"/>
              <a:t>etme</a:t>
            </a:r>
            <a:endParaRPr lang="en-GB" dirty="0" smtClean="0"/>
          </a:p>
          <a:p>
            <a:r>
              <a:rPr lang="en-GB" dirty="0"/>
              <a:t>(</a:t>
            </a:r>
            <a:r>
              <a:rPr lang="en-GB" dirty="0" err="1"/>
              <a:t>Mutlaka</a:t>
            </a:r>
            <a:r>
              <a:rPr lang="en-GB" dirty="0"/>
              <a:t>) </a:t>
            </a:r>
            <a:r>
              <a:rPr lang="en-GB" dirty="0" err="1"/>
              <a:t>deneme</a:t>
            </a:r>
            <a:r>
              <a:rPr lang="en-GB" dirty="0"/>
              <a:t> </a:t>
            </a:r>
            <a:r>
              <a:rPr lang="en-GB" dirty="0" err="1"/>
              <a:t>uygulamaları</a:t>
            </a:r>
            <a:r>
              <a:rPr lang="en-GB" dirty="0"/>
              <a:t> </a:t>
            </a:r>
            <a:r>
              <a:rPr lang="en-GB" dirty="0" err="1"/>
              <a:t>yapma</a:t>
            </a: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4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(</a:t>
            </a:r>
            <a:r>
              <a:rPr lang="tr-TR" b="1" dirty="0" err="1" smtClean="0"/>
              <a:t>Validity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Geçerlik;</a:t>
            </a:r>
          </a:p>
          <a:p>
            <a:pPr marL="0" indent="0">
              <a:buNone/>
            </a:pPr>
            <a:r>
              <a:rPr lang="tr-TR" dirty="0"/>
              <a:t>ö</a:t>
            </a:r>
            <a:r>
              <a:rPr lang="tr-TR" dirty="0" smtClean="0"/>
              <a:t>lçme sonuçlarının, ölçme amacına uygun olarak ölçülen özellik hakkında çıkarım yapmaya elverişli olma durumunu ifade etmektedir.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709" y="476672"/>
            <a:ext cx="349753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0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82" y="260648"/>
            <a:ext cx="451831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Mantıksal Geçerlik </a:t>
            </a:r>
          </a:p>
          <a:p>
            <a:pPr marL="0" indent="0">
              <a:buNone/>
            </a:pPr>
            <a:r>
              <a:rPr lang="tr-TR" dirty="0" smtClean="0"/>
              <a:t>Çalışmaları</a:t>
            </a:r>
          </a:p>
          <a:p>
            <a:pPr lvl="1"/>
            <a:r>
              <a:rPr lang="tr-TR" dirty="0" smtClean="0"/>
              <a:t>Kapsam Geçerliği</a:t>
            </a:r>
          </a:p>
          <a:p>
            <a:pPr lvl="1"/>
            <a:r>
              <a:rPr lang="tr-TR" dirty="0" smtClean="0"/>
              <a:t>Görünüş Geçerliği</a:t>
            </a:r>
          </a:p>
          <a:p>
            <a:endParaRPr lang="tr-TR" dirty="0" smtClean="0"/>
          </a:p>
          <a:p>
            <a:r>
              <a:rPr lang="tr-TR" dirty="0" smtClean="0"/>
              <a:t>Deneysel Geçerlik Çalışmaları</a:t>
            </a:r>
          </a:p>
          <a:p>
            <a:pPr lvl="1"/>
            <a:r>
              <a:rPr lang="tr-TR" dirty="0" smtClean="0"/>
              <a:t>Ölçüte Dayalı Geçerlik</a:t>
            </a:r>
          </a:p>
          <a:p>
            <a:pPr lvl="1"/>
            <a:r>
              <a:rPr lang="tr-TR" dirty="0" smtClean="0"/>
              <a:t>Yordama geçerliği</a:t>
            </a:r>
          </a:p>
          <a:p>
            <a:pPr lvl="1"/>
            <a:r>
              <a:rPr lang="tr-TR" dirty="0" smtClean="0"/>
              <a:t>Yapı Geçerliği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5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Ekran Gösterisi (4:3)</PresentationFormat>
  <Paragraphs>82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Eğitimde ve Psikolojide ÖLÇME VE DEĞERLENDİRME</vt:lpstr>
      <vt:lpstr>ÜNİTE 4. Ölçme Araçlarının Psikometrik Özellikleri -2 </vt:lpstr>
      <vt:lpstr>PowerPoint Sunusu</vt:lpstr>
      <vt:lpstr>Güvenirlik (Reliability)</vt:lpstr>
      <vt:lpstr>Güvenirlik Belirleme Yöntemleri</vt:lpstr>
      <vt:lpstr>Ölçmenin Standart Hatası (ÖSH)</vt:lpstr>
      <vt:lpstr>Güvenirliği Artırmanın Yolları</vt:lpstr>
      <vt:lpstr>Geçerlik (Validity)</vt:lpstr>
      <vt:lpstr>Geçerlik Türleri</vt:lpstr>
      <vt:lpstr>Güvenirlik ve Geçerlik İlişkisi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2017-02-13T13:18:19Z</dcterms:created>
  <dcterms:modified xsi:type="dcterms:W3CDTF">2017-02-13T13:18:34Z</dcterms:modified>
</cp:coreProperties>
</file>