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9" r:id="rId3"/>
    <p:sldId id="411" r:id="rId4"/>
    <p:sldId id="412" r:id="rId5"/>
    <p:sldId id="413" r:id="rId6"/>
    <p:sldId id="414" r:id="rId7"/>
    <p:sldId id="415" r:id="rId8"/>
    <p:sldId id="41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96800" autoAdjust="0"/>
  </p:normalViewPr>
  <p:slideViewPr>
    <p:cSldViewPr>
      <p:cViewPr varScale="1">
        <p:scale>
          <a:sx n="85" d="100"/>
          <a:sy n="85" d="100"/>
        </p:scale>
        <p:origin x="562" y="72"/>
      </p:cViewPr>
      <p:guideLst>
        <p:guide orient="horz" pos="2160"/>
        <p:guide pos="2880"/>
      </p:guideLst>
    </p:cSldViewPr>
  </p:slideViewPr>
  <p:outlineViewPr>
    <p:cViewPr>
      <p:scale>
        <a:sx n="33" d="100"/>
        <a:sy n="33" d="100"/>
      </p:scale>
      <p:origin x="0" y="18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lvl="0" algn="r">
              <a:spcBef>
                <a:spcPct val="0"/>
              </a:spcBef>
              <a:defRPr/>
            </a:pPr>
            <a:r>
              <a:rPr lang="tr-TR" sz="1600" dirty="0" smtClean="0"/>
              <a:t>Dr</a:t>
            </a:r>
            <a:r>
              <a:rPr lang="tr-TR" sz="1600" dirty="0"/>
              <a:t>. </a:t>
            </a:r>
            <a:r>
              <a:rPr lang="tr-TR" sz="1600" dirty="0" err="1"/>
              <a:t>Öğr</a:t>
            </a:r>
            <a:r>
              <a:rPr lang="tr-TR" sz="1600" dirty="0"/>
              <a:t>. Üyesi İpek Pınar Uzun</a:t>
            </a:r>
          </a:p>
        </p:txBody>
      </p:sp>
      <p:pic>
        <p:nvPicPr>
          <p:cNvPr id="6" name="Picture 5" descr="C:\Documents and Settings\XP\Desktop\adsıznnnnnnn.JPG"/>
          <p:cNvPicPr>
            <a:picLocks noChangeAspect="1" noChangeArrowheads="1"/>
          </p:cNvPicPr>
          <p:nvPr/>
        </p:nvPicPr>
        <p:blipFill>
          <a:blip r:embed="rId2" cstate="print"/>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/r/</a:t>
            </a:r>
            <a:endParaRPr lang="tr-TR" dirty="0"/>
          </a:p>
        </p:txBody>
      </p:sp>
      <p:sp>
        <p:nvSpPr>
          <p:cNvPr id="4" name="3 Metin kutusu"/>
          <p:cNvSpPr txBox="1"/>
          <p:nvPr/>
        </p:nvSpPr>
        <p:spPr>
          <a:xfrm>
            <a:off x="953848" y="207231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[r] ünsüzünün</a:t>
            </a:r>
            <a:r>
              <a:rPr lang="en-US" sz="1400" dirty="0" smtClean="0">
                <a:latin typeface="Book Antiqua" pitchFamily="18" charset="0"/>
                <a:cs typeface="Arial" pitchFamily="34" charset="0"/>
              </a:rPr>
              <a:t> sesletiminde dilucu, dişetlerine değip kısa süreli bir kapanma oluşturur. Kapanma hemen sonra kaldırılır, nefesin bir kısmı geçer ve dil başlangıç noktasına çok çabuk geri döner. Aslında dilucu,  dişeti bölgesinde titrer ve bu süreç, birkaç defa ard arda tekrarlanır.</a:t>
            </a:r>
            <a:endParaRPr lang="tr-TR" sz="1400" dirty="0" smtClean="0">
              <a:latin typeface="Book Antiqua" pitchFamily="18" charset="0"/>
              <a:cs typeface="Arial" pitchFamily="34" charset="0"/>
            </a:endParaRPr>
          </a:p>
        </p:txBody>
      </p:sp>
      <p:sp>
        <p:nvSpPr>
          <p:cNvPr id="6" name="5 Metin kutusu"/>
          <p:cNvSpPr txBox="1"/>
          <p:nvPr/>
        </p:nvSpPr>
        <p:spPr>
          <a:xfrm>
            <a:off x="915176" y="4077072"/>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4057908"/>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Önseste /r/ ünsüzü çok </a:t>
            </a:r>
            <a:r>
              <a:rPr lang="en-US" sz="1400" dirty="0" err="1" smtClean="0">
                <a:latin typeface="Book Antiqua" pitchFamily="18" charset="0"/>
                <a:cs typeface="Arial" pitchFamily="34" charset="0"/>
              </a:rPr>
              <a:t>vuruşlu</a:t>
            </a:r>
            <a:r>
              <a:rPr lang="tr-TR" sz="1400" dirty="0" smtClean="0">
                <a:latin typeface="Book Antiqua" pitchFamily="18" charset="0"/>
                <a:cs typeface="Arial" pitchFamily="34" charset="0"/>
              </a:rPr>
              <a:t>, içseste </a:t>
            </a:r>
            <a:r>
              <a:rPr lang="en-US" sz="1400" dirty="0" smtClean="0">
                <a:latin typeface="Book Antiqua" pitchFamily="18" charset="0"/>
                <a:cs typeface="Arial" pitchFamily="34" charset="0"/>
              </a:rPr>
              <a:t>[ɾ] </a:t>
            </a:r>
            <a:r>
              <a:rPr lang="en-US" sz="1400" dirty="0" err="1" smtClean="0">
                <a:latin typeface="Book Antiqua" pitchFamily="18" charset="0"/>
                <a:cs typeface="Arial" pitchFamily="34" charset="0"/>
              </a:rPr>
              <a:t>tek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vuruşlu</a:t>
            </a:r>
            <a:r>
              <a:rPr lang="tr-TR" sz="1400" dirty="0" smtClean="0">
                <a:latin typeface="Book Antiqua" pitchFamily="18" charset="0"/>
                <a:cs typeface="Arial" pitchFamily="34" charset="0"/>
              </a:rPr>
              <a:t>dur. S</a:t>
            </a:r>
            <a:r>
              <a:rPr lang="en-US" sz="1400" dirty="0" err="1" smtClean="0">
                <a:latin typeface="Book Antiqua" pitchFamily="18" charset="0"/>
                <a:cs typeface="Arial" pitchFamily="34" charset="0"/>
              </a:rPr>
              <a:t>onseste</a:t>
            </a:r>
            <a:r>
              <a:rPr lang="tr-TR" sz="1400" dirty="0" smtClean="0">
                <a:latin typeface="Book Antiqua" pitchFamily="18" charset="0"/>
                <a:cs typeface="Arial" pitchFamily="34" charset="0"/>
              </a:rPr>
              <a:t> ise </a:t>
            </a:r>
            <a:r>
              <a:rPr lang="en-US" sz="1400" dirty="0" smtClean="0">
                <a:latin typeface="Book Antiqua" pitchFamily="18" charset="0"/>
                <a:cs typeface="Arial" pitchFamily="34" charset="0"/>
              </a:rPr>
              <a:t>[ɣ]</a:t>
            </a:r>
            <a:r>
              <a:rPr lang="tr-TR" sz="1400" dirty="0" smtClean="0">
                <a:latin typeface="Book Antiqua" pitchFamily="18" charset="0"/>
                <a:cs typeface="Arial" pitchFamily="34" charset="0"/>
              </a:rPr>
              <a:t> ünsüz ötümsüzleşir. (‘rakı, diren, bir, yazar’ gibi).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/ş/ ve /j/</a:t>
            </a:r>
            <a:endParaRPr lang="tr-TR" dirty="0"/>
          </a:p>
        </p:txBody>
      </p:sp>
      <p:sp>
        <p:nvSpPr>
          <p:cNvPr id="3" name="Content Placeholder 2"/>
          <p:cNvSpPr>
            <a:spLocks noGrp="1"/>
          </p:cNvSpPr>
          <p:nvPr>
            <p:ph sz="quarter" idx="1"/>
          </p:nvPr>
        </p:nvSpPr>
        <p:spPr/>
        <p:txBody>
          <a:bodyPr>
            <a:normAutofit/>
          </a:bodyPr>
          <a:lstStyle/>
          <a:p>
            <a:endParaRPr lang="tr-TR" dirty="0" smtClean="0"/>
          </a:p>
          <a:p>
            <a:endParaRPr lang="tr-TR" dirty="0"/>
          </a:p>
        </p:txBody>
      </p:sp>
      <p:sp>
        <p:nvSpPr>
          <p:cNvPr id="4" name="3 Metin kutusu"/>
          <p:cNvSpPr txBox="1"/>
          <p:nvPr/>
        </p:nvSpPr>
        <p:spPr>
          <a:xfrm>
            <a:off x="953848" y="221284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2043112"/>
            <a:ext cx="5901514" cy="738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ş</a:t>
            </a:r>
            <a:r>
              <a:rPr lang="en-US" sz="1400" dirty="0" smtClean="0">
                <a:latin typeface="Book Antiqua" pitchFamily="18" charset="0"/>
                <a:cs typeface="Arial" pitchFamily="34" charset="0"/>
              </a:rPr>
              <a:t>] ve [</a:t>
            </a:r>
            <a:r>
              <a:rPr lang="tr-TR" sz="1400" dirty="0" smtClean="0">
                <a:latin typeface="Book Antiqua" pitchFamily="18" charset="0"/>
                <a:cs typeface="Arial" pitchFamily="34" charset="0"/>
              </a:rPr>
              <a:t>j</a:t>
            </a:r>
            <a:r>
              <a:rPr lang="en-US" sz="1400" dirty="0" smtClean="0">
                <a:latin typeface="Book Antiqua" pitchFamily="18" charset="0"/>
                <a:cs typeface="Arial" pitchFamily="34" charset="0"/>
              </a:rPr>
              <a:t>] sesletiminde dilin ön ve orta kısmı öndamağa doğru yükselip daralma oluşturur. Dilin arka kısmı, öne doğru çekilip sarkar. Dilin kenarları üst azı dişlerine dayanır.  </a:t>
            </a:r>
            <a:endParaRPr lang="tr-TR" sz="1400" dirty="0" smtClean="0">
              <a:latin typeface="Book Antiqua" pitchFamily="18" charset="0"/>
              <a:cs typeface="Arial" pitchFamily="34" charset="0"/>
            </a:endParaRPr>
          </a:p>
        </p:txBody>
      </p:sp>
      <p:sp>
        <p:nvSpPr>
          <p:cNvPr id="6" name="5 Metin kutusu"/>
          <p:cNvSpPr txBox="1"/>
          <p:nvPr/>
        </p:nvSpPr>
        <p:spPr>
          <a:xfrm>
            <a:off x="915176" y="356372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266981"/>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ş</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ünsüzü</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iç</a:t>
            </a:r>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ve</a:t>
            </a:r>
            <a:r>
              <a:rPr lang="en-US" sz="1400" dirty="0" smtClean="0">
                <a:latin typeface="Book Antiqua" pitchFamily="18" charset="0"/>
                <a:cs typeface="Arial" pitchFamily="34" charset="0"/>
              </a:rPr>
              <a:t> sonseste bulunur. </a:t>
            </a:r>
            <a:r>
              <a:rPr lang="tr-TR" sz="1400" dirty="0" smtClean="0">
                <a:latin typeface="Book Antiqua" pitchFamily="18" charset="0"/>
                <a:cs typeface="Arial" pitchFamily="34" charset="0"/>
              </a:rPr>
              <a:t>(‘şeker, eleştiri, güreş’ gibi).</a:t>
            </a: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j</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ünsüzü,</a:t>
            </a:r>
            <a:r>
              <a:rPr lang="en-US" sz="1400" dirty="0" smtClean="0">
                <a:latin typeface="Book Antiqua" pitchFamily="18" charset="0"/>
                <a:cs typeface="Arial" pitchFamily="34" charset="0"/>
              </a:rPr>
              <a:t> yabancı kökenli </a:t>
            </a:r>
            <a:r>
              <a:rPr lang="en-US" sz="1400" dirty="0" err="1" smtClean="0">
                <a:latin typeface="Book Antiqua" pitchFamily="18" charset="0"/>
                <a:cs typeface="Arial" pitchFamily="34" charset="0"/>
              </a:rPr>
              <a:t>sözcüklerde</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bulunmaktadır.</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(‘jambon, hijyen, plaj’ gibi).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/h/</a:t>
            </a:r>
            <a:endParaRPr lang="tr-TR" dirty="0"/>
          </a:p>
        </p:txBody>
      </p:sp>
      <p:sp>
        <p:nvSpPr>
          <p:cNvPr id="4" name="3 Metin kutusu"/>
          <p:cNvSpPr txBox="1"/>
          <p:nvPr/>
        </p:nvSpPr>
        <p:spPr>
          <a:xfrm>
            <a:off x="953848" y="2771636"/>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953641"/>
            <a:ext cx="5901514" cy="1815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Bu sesin çıkışında sesyarığı oldukça açıktır, </a:t>
            </a:r>
            <a:r>
              <a:rPr lang="en-US" sz="1400" dirty="0" err="1" smtClean="0">
                <a:latin typeface="Book Antiqua" pitchFamily="18" charset="0"/>
                <a:cs typeface="Arial" pitchFamily="34" charset="0"/>
              </a:rPr>
              <a:t>ağız</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boşluğu</a:t>
            </a:r>
            <a:r>
              <a:rPr lang="tr-TR" sz="1400" dirty="0" err="1" smtClean="0">
                <a:latin typeface="Book Antiqua" pitchFamily="18" charset="0"/>
                <a:cs typeface="Arial" pitchFamily="34" charset="0"/>
              </a:rPr>
              <a:t>nun</a:t>
            </a:r>
            <a:r>
              <a:rPr lang="tr-TR" sz="1400" dirty="0" smtClean="0">
                <a:latin typeface="Book Antiqua" pitchFamily="18" charset="0"/>
                <a:cs typeface="Arial" pitchFamily="34" charset="0"/>
              </a:rPr>
              <a:t> bu oluşuma katkısı azdır. Bu sırada, s</a:t>
            </a:r>
            <a:r>
              <a:rPr lang="en-US" sz="1400" dirty="0" err="1" smtClean="0">
                <a:latin typeface="Book Antiqua" pitchFamily="18" charset="0"/>
                <a:cs typeface="Arial" pitchFamily="34" charset="0"/>
              </a:rPr>
              <a:t>es</a:t>
            </a:r>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yarığının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açık</a:t>
            </a:r>
            <a:r>
              <a:rPr lang="en-US" sz="1400" dirty="0" smtClean="0">
                <a:latin typeface="Book Antiqua" pitchFamily="18" charset="0"/>
                <a:cs typeface="Arial" pitchFamily="34" charset="0"/>
              </a:rPr>
              <a:t> olması nedeniyle sestelleri solukla titreşime geçmez, soluk kuvvetle dışarıya çıkarken sestellerine sürtünür</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endParaRPr lang="tr-TR" sz="1400" dirty="0" smtClean="0">
              <a:latin typeface="Book Antiqua" pitchFamily="18" charset="0"/>
              <a:cs typeface="Arial" pitchFamily="34" charset="0"/>
            </a:endParaRP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Türkçede  [h] </a:t>
            </a:r>
            <a:r>
              <a:rPr lang="en-US" sz="1400" dirty="0" err="1" smtClean="0">
                <a:latin typeface="Book Antiqua" pitchFamily="18" charset="0"/>
                <a:cs typeface="Arial" pitchFamily="34" charset="0"/>
              </a:rPr>
              <a:t>ünsüzü</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zayıf</a:t>
            </a:r>
            <a:r>
              <a:rPr lang="tr-TR" sz="1400" dirty="0" smtClean="0">
                <a:latin typeface="Book Antiqua" pitchFamily="18" charset="0"/>
                <a:cs typeface="Arial" pitchFamily="34" charset="0"/>
              </a:rPr>
              <a:t>tır.</a:t>
            </a:r>
            <a:r>
              <a:rPr lang="en-US" sz="1400" dirty="0" smtClean="0">
                <a:latin typeface="Book Antiqua" pitchFamily="18" charset="0"/>
                <a:cs typeface="Arial" pitchFamily="34" charset="0"/>
              </a:rPr>
              <a:t> Ölçünlü </a:t>
            </a:r>
            <a:r>
              <a:rPr lang="en-US" sz="1400" dirty="0" err="1" smtClean="0">
                <a:latin typeface="Book Antiqua" pitchFamily="18" charset="0"/>
                <a:cs typeface="Arial" pitchFamily="34" charset="0"/>
              </a:rPr>
              <a:t>Türkçede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söyleyişte</a:t>
            </a:r>
            <a:r>
              <a:rPr lang="en-US" sz="1400" dirty="0" smtClean="0">
                <a:latin typeface="Book Antiqua" pitchFamily="18" charset="0"/>
                <a:cs typeface="Arial" pitchFamily="34" charset="0"/>
              </a:rPr>
              <a:t> çoğu </a:t>
            </a:r>
            <a:r>
              <a:rPr lang="en-US" sz="1400" dirty="0" err="1" smtClean="0">
                <a:latin typeface="Book Antiqua" pitchFamily="18" charset="0"/>
                <a:cs typeface="Arial" pitchFamily="34" charset="0"/>
              </a:rPr>
              <a:t>zaman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yitiril</a:t>
            </a:r>
            <a:r>
              <a:rPr lang="tr-TR" sz="1400" dirty="0" err="1" smtClean="0">
                <a:latin typeface="Book Antiqua" pitchFamily="18" charset="0"/>
                <a:cs typeface="Arial" pitchFamily="34" charset="0"/>
              </a:rPr>
              <a:t>mektedir</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Örneğin, “hane” ile oluşmuş bileşik sözcüklerde [h] yitirilerek kalan ünlü/ünlüler uzar: dershane &gt;</a:t>
            </a:r>
            <a:r>
              <a:rPr lang="en-US" sz="1400" i="1" dirty="0" smtClean="0">
                <a:latin typeface="Book Antiqua" pitchFamily="18" charset="0"/>
                <a:cs typeface="Arial" pitchFamily="34" charset="0"/>
              </a:rPr>
              <a:t>dersane</a:t>
            </a:r>
            <a:r>
              <a:rPr lang="en-US" sz="1400" dirty="0" smtClean="0">
                <a:latin typeface="Book Antiqua" pitchFamily="18" charset="0"/>
                <a:cs typeface="Arial" pitchFamily="34" charset="0"/>
              </a:rPr>
              <a:t> [deɾsα</a:t>
            </a:r>
            <a:r>
              <a:rPr lang="tr-TR" sz="1400" dirty="0" smtClean="0">
                <a:latin typeface="Book Antiqua" pitchFamily="18" charset="0"/>
                <a:cs typeface="Arial" pitchFamily="34" charset="0"/>
              </a:rPr>
              <a:t>:</a:t>
            </a:r>
            <a:r>
              <a:rPr lang="en-US" sz="1400" dirty="0" err="1" smtClean="0">
                <a:latin typeface="Book Antiqua" pitchFamily="18" charset="0"/>
                <a:cs typeface="Arial" pitchFamily="34" charset="0"/>
              </a:rPr>
              <a:t>nε</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a:t>
            </a:r>
          </a:p>
        </p:txBody>
      </p:sp>
      <p:sp>
        <p:nvSpPr>
          <p:cNvPr id="6" name="5 Metin kutusu"/>
          <p:cNvSpPr txBox="1"/>
          <p:nvPr/>
        </p:nvSpPr>
        <p:spPr>
          <a:xfrm>
            <a:off x="915176" y="428380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4221088"/>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Ön-, iç- ve sonseste bulunan bu ünsüz, genellikle yabancı kökenli sözcüklerde kullanılır. (‘horoz, ıhlamur, daha, kahve, iştah’ gibi).</a:t>
            </a:r>
            <a:endParaRPr lang="tr-TR" sz="1400" dirty="0">
              <a:latin typeface="Book Antiqua" pitchFamily="18"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/y/</a:t>
            </a:r>
            <a:endParaRPr lang="tr-TR" dirty="0"/>
          </a:p>
        </p:txBody>
      </p:sp>
      <p:sp>
        <p:nvSpPr>
          <p:cNvPr id="4" name="3 Metin kutusu"/>
          <p:cNvSpPr txBox="1"/>
          <p:nvPr/>
        </p:nvSpPr>
        <p:spPr>
          <a:xfrm>
            <a:off x="953848" y="2486288"/>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2145157"/>
            <a:ext cx="5901514" cy="11695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[j] sesinin çıkışı yeri açısından [i] ünlüsünün bulunduğu yerde çıkar, ancak çıkış biçimi ünsüze benzediği için ‘yarı ünlü’ olarak tanımlanır. Bu yarı ünlünün </a:t>
            </a:r>
            <a:r>
              <a:rPr lang="tr-TR" sz="1400" dirty="0" err="1" smtClean="0">
                <a:latin typeface="Book Antiqua" pitchFamily="18" charset="0"/>
                <a:cs typeface="Arial" pitchFamily="34" charset="0"/>
              </a:rPr>
              <a:t>sesletimi</a:t>
            </a:r>
            <a:r>
              <a:rPr lang="tr-TR" sz="1400" dirty="0" smtClean="0">
                <a:latin typeface="Book Antiqua" pitchFamily="18" charset="0"/>
                <a:cs typeface="Arial" pitchFamily="34" charset="0"/>
              </a:rPr>
              <a:t> sırasında dil-ucu alt kesici dişlere dayanır; dil öne doğru uzanır. Nefes tam bir engellemeye rastlamaz ve sürekli olarak dil sırtı ile öndamak arasındaki dar bir kanaldan geçer. </a:t>
            </a:r>
            <a:endParaRPr lang="tr-TR" sz="1400" dirty="0">
              <a:latin typeface="Book Antiqua" pitchFamily="18" charset="0"/>
              <a:cs typeface="Arial" pitchFamily="34" charset="0"/>
            </a:endParaRPr>
          </a:p>
        </p:txBody>
      </p:sp>
      <p:sp>
        <p:nvSpPr>
          <p:cNvPr id="6" name="5 Metin kutusu"/>
          <p:cNvSpPr txBox="1"/>
          <p:nvPr/>
        </p:nvSpPr>
        <p:spPr>
          <a:xfrm>
            <a:off x="915176" y="4219948"/>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4129916"/>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Bu yarı ünlü önseste, içseste ve sonseste bulunur. </a:t>
            </a:r>
          </a:p>
          <a:p>
            <a:pPr algn="just"/>
            <a:r>
              <a:rPr lang="tr-TR" sz="1400" dirty="0" smtClean="0">
                <a:latin typeface="Book Antiqua" pitchFamily="18" charset="0"/>
                <a:cs typeface="Arial" pitchFamily="34" charset="0"/>
              </a:rPr>
              <a:t>(‘yenilgi, kuyu, kuzey’ gibi).</a:t>
            </a:r>
            <a:endParaRPr lang="tr-TR" sz="1400" dirty="0">
              <a:latin typeface="Book Antiqua" pitchFamily="18"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/c/ ve /ç/</a:t>
            </a:r>
            <a:endParaRPr lang="tr-TR" dirty="0"/>
          </a:p>
        </p:txBody>
      </p:sp>
      <p:sp>
        <p:nvSpPr>
          <p:cNvPr id="3" name="Content Placeholder 2"/>
          <p:cNvSpPr>
            <a:spLocks noGrp="1"/>
          </p:cNvSpPr>
          <p:nvPr>
            <p:ph sz="quarter" idx="1"/>
          </p:nvPr>
        </p:nvSpPr>
        <p:spPr/>
        <p:txBody>
          <a:bodyPr>
            <a:normAutofit/>
          </a:bodyPr>
          <a:lstStyle/>
          <a:p>
            <a:endParaRPr lang="tr-TR" dirty="0" smtClean="0"/>
          </a:p>
          <a:p>
            <a:endParaRPr lang="tr-TR" dirty="0" smtClean="0"/>
          </a:p>
          <a:p>
            <a:endParaRPr lang="tr-TR" dirty="0"/>
          </a:p>
        </p:txBody>
      </p:sp>
      <p:sp>
        <p:nvSpPr>
          <p:cNvPr id="4" name="3 Metin kutusu"/>
          <p:cNvSpPr txBox="1"/>
          <p:nvPr/>
        </p:nvSpPr>
        <p:spPr>
          <a:xfrm>
            <a:off x="953848" y="207231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11695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/c/ sesi /d/ ve /j/ ünsüzlerinin birlikte sesletilmesiyle, /ç/ sesi ise /t/ ve /ş/ ünsüzlerinin birlikte sesletilmesiyle oluşan ‘</a:t>
            </a:r>
            <a:r>
              <a:rPr lang="tr-TR" sz="1400" dirty="0" err="1" smtClean="0">
                <a:latin typeface="Book Antiqua" pitchFamily="18" charset="0"/>
                <a:cs typeface="Arial" pitchFamily="34" charset="0"/>
              </a:rPr>
              <a:t>afrike</a:t>
            </a:r>
            <a:r>
              <a:rPr lang="tr-TR" sz="1400" dirty="0" smtClean="0">
                <a:latin typeface="Book Antiqua" pitchFamily="18" charset="0"/>
                <a:cs typeface="Arial" pitchFamily="34" charset="0"/>
              </a:rPr>
              <a:t> </a:t>
            </a:r>
            <a:r>
              <a:rPr lang="tr-TR" sz="1400" dirty="0" err="1" smtClean="0">
                <a:latin typeface="Book Antiqua" pitchFamily="18" charset="0"/>
                <a:cs typeface="Arial" pitchFamily="34" charset="0"/>
              </a:rPr>
              <a:t>sesler’dir</a:t>
            </a:r>
            <a:r>
              <a:rPr lang="tr-TR" sz="1400" dirty="0" smtClean="0">
                <a:latin typeface="Book Antiqua" pitchFamily="18" charset="0"/>
                <a:cs typeface="Arial" pitchFamily="34" charset="0"/>
              </a:rPr>
              <a:t>. Bu seslerin </a:t>
            </a:r>
            <a:r>
              <a:rPr lang="tr-TR" sz="1400" dirty="0" err="1" smtClean="0">
                <a:latin typeface="Book Antiqua" pitchFamily="18" charset="0"/>
                <a:cs typeface="Arial" pitchFamily="34" charset="0"/>
              </a:rPr>
              <a:t>sesletimi</a:t>
            </a:r>
            <a:r>
              <a:rPr lang="tr-TR" sz="1400" dirty="0" smtClean="0">
                <a:latin typeface="Book Antiqua" pitchFamily="18" charset="0"/>
                <a:cs typeface="Arial" pitchFamily="34" charset="0"/>
              </a:rPr>
              <a:t> sırasında, dilin ön ve orta kısmı öndamağa dayanıp tam bir kapanma oluşturur. Patlamadan sonra kapanma yavaşça azalır ve aynı yerde soluğun çıkacağı bir daralma oluşur. </a:t>
            </a:r>
          </a:p>
        </p:txBody>
      </p:sp>
      <p:sp>
        <p:nvSpPr>
          <p:cNvPr id="6" name="5 Metin kutusu"/>
          <p:cNvSpPr txBox="1"/>
          <p:nvPr/>
        </p:nvSpPr>
        <p:spPr>
          <a:xfrm>
            <a:off x="915176" y="3851756"/>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555013"/>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ç</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ünsüzü</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iç</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ve sonseste bulunur. </a:t>
            </a:r>
            <a:r>
              <a:rPr lang="tr-TR" sz="1400" dirty="0" smtClean="0">
                <a:latin typeface="Book Antiqua" pitchFamily="18" charset="0"/>
                <a:cs typeface="Arial" pitchFamily="34" charset="0"/>
              </a:rPr>
              <a:t>(çarşı, kepçe, ağaç gibi).</a:t>
            </a: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c</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ünsüzü</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Türkçede </a:t>
            </a:r>
            <a:r>
              <a:rPr lang="en-US" sz="1400" dirty="0" smtClean="0">
                <a:latin typeface="Book Antiqua" pitchFamily="18" charset="0"/>
                <a:cs typeface="Arial" pitchFamily="34" charset="0"/>
              </a:rPr>
              <a:t>sonseste </a:t>
            </a:r>
            <a:r>
              <a:rPr lang="en-US" sz="1400" dirty="0" err="1" smtClean="0">
                <a:latin typeface="Book Antiqua" pitchFamily="18" charset="0"/>
                <a:cs typeface="Arial" pitchFamily="34" charset="0"/>
              </a:rPr>
              <a:t>bulunmaz</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 ancak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ve </a:t>
            </a:r>
            <a:r>
              <a:rPr lang="en-US" sz="1400" dirty="0" err="1" smtClean="0">
                <a:latin typeface="Book Antiqua" pitchFamily="18" charset="0"/>
                <a:cs typeface="Arial" pitchFamily="34" charset="0"/>
              </a:rPr>
              <a:t>içseste</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bulunabilir.</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(cetvel, gece, ocak gibi).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500063" y="714375"/>
          <a:ext cx="8072489" cy="5286412"/>
        </p:xfrm>
        <a:graphic>
          <a:graphicData uri="http://schemas.openxmlformats.org/drawingml/2006/table">
            <a:tbl>
              <a:tblPr/>
              <a:tblGrid>
                <a:gridCol w="1801298">
                  <a:extLst>
                    <a:ext uri="{9D8B030D-6E8A-4147-A177-3AD203B41FA5}">
                      <a16:colId xmlns:a16="http://schemas.microsoft.com/office/drawing/2014/main" val="20000"/>
                    </a:ext>
                  </a:extLst>
                </a:gridCol>
                <a:gridCol w="627120">
                  <a:extLst>
                    <a:ext uri="{9D8B030D-6E8A-4147-A177-3AD203B41FA5}">
                      <a16:colId xmlns:a16="http://schemas.microsoft.com/office/drawing/2014/main" val="20001"/>
                    </a:ext>
                  </a:extLst>
                </a:gridCol>
                <a:gridCol w="452177">
                  <a:extLst>
                    <a:ext uri="{9D8B030D-6E8A-4147-A177-3AD203B41FA5}">
                      <a16:colId xmlns:a16="http://schemas.microsoft.com/office/drawing/2014/main" val="20002"/>
                    </a:ext>
                  </a:extLst>
                </a:gridCol>
                <a:gridCol w="225348">
                  <a:extLst>
                    <a:ext uri="{9D8B030D-6E8A-4147-A177-3AD203B41FA5}">
                      <a16:colId xmlns:a16="http://schemas.microsoft.com/office/drawing/2014/main" val="20003"/>
                    </a:ext>
                  </a:extLst>
                </a:gridCol>
                <a:gridCol w="496656">
                  <a:extLst>
                    <a:ext uri="{9D8B030D-6E8A-4147-A177-3AD203B41FA5}">
                      <a16:colId xmlns:a16="http://schemas.microsoft.com/office/drawing/2014/main" val="20004"/>
                    </a:ext>
                  </a:extLst>
                </a:gridCol>
                <a:gridCol w="182353">
                  <a:extLst>
                    <a:ext uri="{9D8B030D-6E8A-4147-A177-3AD203B41FA5}">
                      <a16:colId xmlns:a16="http://schemas.microsoft.com/office/drawing/2014/main" val="20005"/>
                    </a:ext>
                  </a:extLst>
                </a:gridCol>
                <a:gridCol w="351365">
                  <a:extLst>
                    <a:ext uri="{9D8B030D-6E8A-4147-A177-3AD203B41FA5}">
                      <a16:colId xmlns:a16="http://schemas.microsoft.com/office/drawing/2014/main" val="20006"/>
                    </a:ext>
                  </a:extLst>
                </a:gridCol>
                <a:gridCol w="200144">
                  <a:extLst>
                    <a:ext uri="{9D8B030D-6E8A-4147-A177-3AD203B41FA5}">
                      <a16:colId xmlns:a16="http://schemas.microsoft.com/office/drawing/2014/main" val="20007"/>
                    </a:ext>
                  </a:extLst>
                </a:gridCol>
                <a:gridCol w="127499">
                  <a:extLst>
                    <a:ext uri="{9D8B030D-6E8A-4147-A177-3AD203B41FA5}">
                      <a16:colId xmlns:a16="http://schemas.microsoft.com/office/drawing/2014/main" val="20008"/>
                    </a:ext>
                  </a:extLst>
                </a:gridCol>
                <a:gridCol w="873223">
                  <a:extLst>
                    <a:ext uri="{9D8B030D-6E8A-4147-A177-3AD203B41FA5}">
                      <a16:colId xmlns:a16="http://schemas.microsoft.com/office/drawing/2014/main" val="20009"/>
                    </a:ext>
                  </a:extLst>
                </a:gridCol>
                <a:gridCol w="867307">
                  <a:extLst>
                    <a:ext uri="{9D8B030D-6E8A-4147-A177-3AD203B41FA5}">
                      <a16:colId xmlns:a16="http://schemas.microsoft.com/office/drawing/2014/main" val="20010"/>
                    </a:ext>
                  </a:extLst>
                </a:gridCol>
                <a:gridCol w="266844">
                  <a:extLst>
                    <a:ext uri="{9D8B030D-6E8A-4147-A177-3AD203B41FA5}">
                      <a16:colId xmlns:a16="http://schemas.microsoft.com/office/drawing/2014/main" val="20011"/>
                    </a:ext>
                  </a:extLst>
                </a:gridCol>
                <a:gridCol w="475899">
                  <a:extLst>
                    <a:ext uri="{9D8B030D-6E8A-4147-A177-3AD203B41FA5}">
                      <a16:colId xmlns:a16="http://schemas.microsoft.com/office/drawing/2014/main" val="20012"/>
                    </a:ext>
                  </a:extLst>
                </a:gridCol>
                <a:gridCol w="391394">
                  <a:extLst>
                    <a:ext uri="{9D8B030D-6E8A-4147-A177-3AD203B41FA5}">
                      <a16:colId xmlns:a16="http://schemas.microsoft.com/office/drawing/2014/main" val="20013"/>
                    </a:ext>
                  </a:extLst>
                </a:gridCol>
                <a:gridCol w="733862">
                  <a:extLst>
                    <a:ext uri="{9D8B030D-6E8A-4147-A177-3AD203B41FA5}">
                      <a16:colId xmlns:a16="http://schemas.microsoft.com/office/drawing/2014/main" val="20014"/>
                    </a:ext>
                  </a:extLst>
                </a:gridCol>
              </a:tblGrid>
              <a:tr h="194017">
                <a:tc gridSpan="1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mj-lt"/>
                          <a:cs typeface="Times New Roman" pitchFamily="18" charset="0"/>
                        </a:rPr>
                        <a:t>ÜNLÜLER</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94017">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dirty="0" smtClean="0">
                          <a:ln>
                            <a:noFill/>
                          </a:ln>
                          <a:solidFill>
                            <a:schemeClr val="tx1"/>
                          </a:solidFill>
                          <a:effectLst/>
                          <a:latin typeface="+mj-lt"/>
                          <a:cs typeface="Times New Roman" pitchFamily="18" charset="0"/>
                        </a:rPr>
                        <a:t>Çene Açısının Durumu</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dirty="0" smtClean="0">
                          <a:ln>
                            <a:noFill/>
                          </a:ln>
                          <a:solidFill>
                            <a:schemeClr val="tx1"/>
                          </a:solidFill>
                          <a:effectLst/>
                          <a:latin typeface="+mj-lt"/>
                          <a:cs typeface="Times New Roman" pitchFamily="18" charset="0"/>
                        </a:rPr>
                        <a:t>Dudakların Biçimi</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dirty="0" smtClean="0">
                          <a:ln>
                            <a:noFill/>
                          </a:ln>
                          <a:solidFill>
                            <a:schemeClr val="tx1"/>
                          </a:solidFill>
                          <a:effectLst/>
                          <a:latin typeface="+mj-lt"/>
                          <a:cs typeface="Times New Roman" pitchFamily="18" charset="0"/>
                        </a:rPr>
                        <a:t>Dilin Devinimi</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1"/>
                  </a:ext>
                </a:extLst>
              </a:tr>
              <a:tr h="37768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chemeClr val="tx1"/>
                          </a:solidFill>
                          <a:effectLst/>
                          <a:latin typeface="+mj-lt"/>
                          <a:cs typeface="Times New Roman" pitchFamily="18" charset="0"/>
                        </a:rPr>
                        <a:t>Geniş</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Dar</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Düz</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Yuvarlak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Arkadil</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Öndil</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2"/>
                  </a:ext>
                </a:extLst>
              </a:tr>
              <a:tr h="565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/a/,/e/,/o/,/ö/</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/ı/,/i/,/u/,/ü/</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/ı/,/i/,/a/,/e/</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/o/,/ö/,/u/,/ü/</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/ı/,/a/,/o/,/u/</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/i/,/e/,/ö/,/ü/</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3"/>
                  </a:ext>
                </a:extLst>
              </a:tr>
              <a:tr h="338480">
                <a:tc rowSpan="2" gridSpan="11">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mj-lt"/>
                          <a:cs typeface="Times New Roman" pitchFamily="18" charset="0"/>
                        </a:rPr>
                        <a:t>                                                                  </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rowSpan="2" hMerge="1">
                  <a:txBody>
                    <a:bodyPr/>
                    <a:lstStyle/>
                    <a:p>
                      <a:endParaRPr lang="tr-TR"/>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Yuvarlak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Düz</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10004"/>
                  </a:ext>
                </a:extLst>
              </a:tr>
              <a:tr h="221734">
                <a:tc gridSpan="1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/o/, /ü/</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/e/, /i/</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10005"/>
                  </a:ext>
                </a:extLst>
              </a:tr>
              <a:tr h="194017">
                <a:tc gridSpan="1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mj-lt"/>
                          <a:cs typeface="Times New Roman" pitchFamily="18" charset="0"/>
                        </a:rPr>
                        <a:t>ÜNSÜZLER</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6"/>
                  </a:ext>
                </a:extLst>
              </a:tr>
              <a:tr h="194017">
                <a:tc gridSpan="1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smtClean="0">
                          <a:ln>
                            <a:noFill/>
                          </a:ln>
                          <a:solidFill>
                            <a:schemeClr val="tx1"/>
                          </a:solidFill>
                          <a:effectLst/>
                          <a:latin typeface="+mj-lt"/>
                          <a:cs typeface="Times New Roman" pitchFamily="18" charset="0"/>
                        </a:rPr>
                        <a:t>Çıkış Biçimleri</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7"/>
                  </a:ext>
                </a:extLst>
              </a:tr>
              <a:tr h="437802">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chemeClr val="tx1"/>
                          </a:solidFill>
                          <a:effectLst/>
                          <a:latin typeface="+mj-lt"/>
                          <a:cs typeface="Times New Roman" pitchFamily="18" charset="0"/>
                        </a:rPr>
                        <a:t>Patlamalı</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Geniz</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Çarpmalı</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Yan Daralma</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Sürtünücü</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8"/>
                  </a:ext>
                </a:extLst>
              </a:tr>
              <a:tr h="377686">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/b/,/d/,/g/,/p/,/t/,/k/</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/m/,/n/</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/r/</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/l/</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/c/,/ç/,/f/,/h/,/s/,/ş/,/v/,/y/,/z/</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9"/>
                  </a:ext>
                </a:extLst>
              </a:tr>
              <a:tr h="194017">
                <a:tc gridSpan="1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smtClean="0">
                          <a:ln>
                            <a:noFill/>
                          </a:ln>
                          <a:solidFill>
                            <a:schemeClr val="tx1"/>
                          </a:solidFill>
                          <a:effectLst/>
                          <a:latin typeface="+mj-lt"/>
                          <a:cs typeface="Times New Roman" pitchFamily="18" charset="0"/>
                        </a:rPr>
                        <a:t>Çıkış yerleri</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0"/>
                  </a:ext>
                </a:extLst>
              </a:tr>
              <a:tr h="754064">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chemeClr val="tx1"/>
                          </a:solidFill>
                          <a:effectLst/>
                          <a:latin typeface="+mj-lt"/>
                          <a:cs typeface="Times New Roman" pitchFamily="18" charset="0"/>
                        </a:rPr>
                        <a:t>Çift-dudak</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Dudak-diş</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Dilucu-dişardı</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Dilucu-dişeti</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Dil-öndamak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Dilucu-öndamak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Dil-artdamak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Gırtlak</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565875">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dirty="0" smtClean="0">
                          <a:ln>
                            <a:noFill/>
                          </a:ln>
                          <a:solidFill>
                            <a:schemeClr val="tx1"/>
                          </a:solidFill>
                          <a:effectLst/>
                          <a:latin typeface="+mj-lt"/>
                          <a:cs typeface="Times New Roman" pitchFamily="18" charset="0"/>
                        </a:rPr>
                        <a:t>/b/,/p/,/m/</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/f/,/v/</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/d/,/t/</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/n/,/r/,</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/s/,/z/</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/c/,/ç/,/j/,/ş/,/y/</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/l/</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/k/,/g/</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/h/</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194017">
                <a:tc gridSpan="15">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1" i="1" u="none" strike="noStrike" cap="none" normalizeH="0" baseline="0" dirty="0" smtClean="0">
                          <a:ln>
                            <a:noFill/>
                          </a:ln>
                          <a:solidFill>
                            <a:schemeClr val="tx1"/>
                          </a:solidFill>
                          <a:effectLst/>
                          <a:latin typeface="+mj-lt"/>
                          <a:cs typeface="Times New Roman" pitchFamily="18" charset="0"/>
                        </a:rPr>
                        <a:t>Ses tellerinin titreşimi</a:t>
                      </a:r>
                      <a:endParaRPr kumimoji="0" lang="tr-TR" sz="1000" b="0" i="0" u="none" strike="noStrike" cap="none" normalizeH="0" baseline="0" dirty="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3"/>
                  </a:ext>
                </a:extLst>
              </a:tr>
              <a:tr h="261374">
                <a:tc gridSpan="9">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Ötümlü</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6">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chemeClr val="tx1"/>
                          </a:solidFill>
                          <a:effectLst/>
                          <a:latin typeface="+mj-lt"/>
                          <a:cs typeface="Times New Roman" pitchFamily="18" charset="0"/>
                        </a:rPr>
                        <a:t>Ötümsüz</a:t>
                      </a:r>
                      <a:endParaRPr kumimoji="0" lang="tr-TR" sz="1000" b="0" i="0" u="none" strike="noStrike" cap="none" normalizeH="0" baseline="0" smtClean="0">
                        <a:ln>
                          <a:noFill/>
                        </a:ln>
                        <a:solidFill>
                          <a:schemeClr val="tx1"/>
                        </a:solidFill>
                        <a:effectLst/>
                        <a:latin typeface="+mj-lt"/>
                        <a:cs typeface="Times New Roman" pitchFamily="18" charset="0"/>
                      </a:endParaRP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4"/>
                  </a:ext>
                </a:extLst>
              </a:tr>
              <a:tr h="221734">
                <a:tc gridSpan="9">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smtClean="0">
                          <a:ln>
                            <a:noFill/>
                          </a:ln>
                          <a:solidFill>
                            <a:schemeClr val="tx1"/>
                          </a:solidFill>
                          <a:effectLst/>
                          <a:latin typeface="+mj-lt"/>
                          <a:cs typeface="Times New Roman" pitchFamily="18" charset="0"/>
                        </a:rPr>
                        <a:t>/b/,/c/,/d/,/g/,/j/,/l/,/m/,/n/,/r/,/v/,/y/,/z/</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6">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50" b="1" i="0" u="none" strike="noStrike" cap="none" normalizeH="0" baseline="0" dirty="0" smtClean="0">
                          <a:ln>
                            <a:noFill/>
                          </a:ln>
                          <a:solidFill>
                            <a:schemeClr val="tx1"/>
                          </a:solidFill>
                          <a:effectLst/>
                          <a:latin typeface="+mj-lt"/>
                          <a:cs typeface="Times New Roman" pitchFamily="18" charset="0"/>
                        </a:rPr>
                        <a:t>/ç/,/f/,/h/,/k/,/p/,/s/,/ş/,/t/</a:t>
                      </a:r>
                    </a:p>
                  </a:txBody>
                  <a:tcPr marL="40105" marR="4010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5"/>
                  </a:ext>
                </a:extLst>
              </a:tr>
            </a:tbl>
          </a:graphicData>
        </a:graphic>
      </p:graphicFrame>
      <p:sp>
        <p:nvSpPr>
          <p:cNvPr id="17503" name="Rectangle 16"/>
          <p:cNvSpPr>
            <a:spLocks noChangeArrowheads="1"/>
          </p:cNvSpPr>
          <p:nvPr/>
        </p:nvSpPr>
        <p:spPr bwMode="auto">
          <a:xfrm>
            <a:off x="363567" y="171450"/>
            <a:ext cx="8351837" cy="400050"/>
          </a:xfrm>
          <a:prstGeom prst="rect">
            <a:avLst/>
          </a:prstGeom>
          <a:noFill/>
          <a:ln w="9525">
            <a:noFill/>
            <a:miter lim="800000"/>
            <a:headEnd/>
            <a:tailEnd/>
          </a:ln>
        </p:spPr>
        <p:txBody>
          <a:bodyPr>
            <a:spAutoFit/>
          </a:bodyPr>
          <a:lstStyle/>
          <a:p>
            <a:pPr algn="ctr"/>
            <a:r>
              <a:rPr lang="tr-TR" sz="2000" b="1" dirty="0" smtClean="0">
                <a:latin typeface="+mj-lt"/>
                <a:ea typeface="Times" pitchFamily="18" charset="0"/>
                <a:cs typeface="Times" pitchFamily="18" charset="0"/>
              </a:rPr>
              <a:t>Ergenç </a:t>
            </a:r>
            <a:r>
              <a:rPr lang="tr-TR" sz="2000" b="1" dirty="0">
                <a:latin typeface="+mj-lt"/>
                <a:ea typeface="Times" pitchFamily="18" charset="0"/>
                <a:cs typeface="Times" pitchFamily="18" charset="0"/>
              </a:rPr>
              <a:t>(1995</a:t>
            </a:r>
            <a:r>
              <a:rPr lang="tr-TR" sz="2000" b="1" dirty="0" smtClean="0">
                <a:latin typeface="+mj-lt"/>
                <a:ea typeface="Times" pitchFamily="18" charset="0"/>
                <a:cs typeface="Times" pitchFamily="18" charset="0"/>
              </a:rPr>
              <a:t>), Türkçede </a:t>
            </a:r>
            <a:r>
              <a:rPr lang="tr-TR" sz="2000" b="1" dirty="0">
                <a:latin typeface="+mj-lt"/>
                <a:ea typeface="Times" pitchFamily="18" charset="0"/>
                <a:cs typeface="Times" pitchFamily="18" charset="0"/>
              </a:rPr>
              <a:t>Ünlü ve Ünsüzlerin Üç Boyutluluğu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6094</TotalTime>
  <Words>877</Words>
  <Application>Microsoft Office PowerPoint</Application>
  <PresentationFormat>Ekran Gösterisi (4:3)</PresentationFormat>
  <Paragraphs>111</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Arial</vt:lpstr>
      <vt:lpstr>Book Antiqua</vt:lpstr>
      <vt:lpstr>Bookman Old Style</vt:lpstr>
      <vt:lpstr>Calibri</vt:lpstr>
      <vt:lpstr>Gill Sans MT</vt:lpstr>
      <vt:lpstr>Times</vt:lpstr>
      <vt:lpstr>Times New Roman</vt:lpstr>
      <vt:lpstr>Wingdings</vt:lpstr>
      <vt:lpstr>Wingdings 3</vt:lpstr>
      <vt:lpstr>Origin</vt:lpstr>
      <vt:lpstr> Türkçe Ses Dizgesinin İşleyişi - I</vt:lpstr>
      <vt:lpstr>PowerPoint Sunusu</vt:lpstr>
      <vt:lpstr>/r/</vt:lpstr>
      <vt:lpstr>/ş/ ve /j/</vt:lpstr>
      <vt:lpstr>/h/</vt:lpstr>
      <vt:lpstr>/y/</vt:lpstr>
      <vt:lpstr>/c/ ve /ç/</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259</cp:revision>
  <dcterms:created xsi:type="dcterms:W3CDTF">2015-09-22T13:45:05Z</dcterms:created>
  <dcterms:modified xsi:type="dcterms:W3CDTF">2019-10-10T10:54:59Z</dcterms:modified>
</cp:coreProperties>
</file>