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9" r:id="rId3"/>
    <p:sldId id="411" r:id="rId4"/>
    <p:sldId id="412" r:id="rId5"/>
    <p:sldId id="413" r:id="rId6"/>
    <p:sldId id="414" r:id="rId7"/>
    <p:sldId id="415" r:id="rId8"/>
    <p:sldId id="41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55" autoAdjust="0"/>
    <p:restoredTop sz="96800" autoAdjust="0"/>
  </p:normalViewPr>
  <p:slideViewPr>
    <p:cSldViewPr>
      <p:cViewPr varScale="1">
        <p:scale>
          <a:sx n="85" d="100"/>
          <a:sy n="85" d="100"/>
        </p:scale>
        <p:origin x="562" y="72"/>
      </p:cViewPr>
      <p:guideLst>
        <p:guide orient="horz" pos="2160"/>
        <p:guide pos="2880"/>
      </p:guideLst>
    </p:cSldViewPr>
  </p:slideViewPr>
  <p:outlineViewPr>
    <p:cViewPr>
      <p:scale>
        <a:sx n="33" d="100"/>
        <a:sy n="33" d="100"/>
      </p:scale>
      <p:origin x="0" y="185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BD45B-E730-475D-BD20-F78503D34471}" type="datetimeFigureOut">
              <a:rPr lang="tr-TR" smtClean="0"/>
              <a:pPr/>
              <a:t>10.10.2019</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EC859D-B9DD-4026-99DC-E9A994B5962C}"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9EEA02-A089-4CA0-B6DB-5656DABF50C4}" type="datetimeFigureOut">
              <a:rPr lang="tr-TR" smtClean="0"/>
              <a:pPr/>
              <a:t>10.10.2019</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9BD21C35-E717-4B2D-9B87-B8D3FBFF9DEF}"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BD21C35-E717-4B2D-9B87-B8D3FBFF9DEF}"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9EEA02-A089-4CA0-B6DB-5656DABF50C4}" type="datetimeFigureOut">
              <a:rPr lang="tr-TR" smtClean="0"/>
              <a:pPr/>
              <a:t>10.10.2019</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9BD21C35-E717-4B2D-9B87-B8D3FBFF9DEF}"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BD21C35-E717-4B2D-9B87-B8D3FBFF9DEF}"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BD21C35-E717-4B2D-9B87-B8D3FBFF9DEF}"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BD21C35-E717-4B2D-9B87-B8D3FBFF9DEF}"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9EEA02-A089-4CA0-B6DB-5656DABF50C4}" type="datetimeFigureOut">
              <a:rPr lang="tr-TR" smtClean="0"/>
              <a:pPr/>
              <a:t>10.10.2019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BD21C35-E717-4B2D-9B87-B8D3FBFF9DEF}"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9EEA02-A089-4CA0-B6DB-5656DABF50C4}" type="datetimeFigureOut">
              <a:rPr lang="tr-TR" smtClean="0"/>
              <a:pPr/>
              <a:t>10.10.2019</a:t>
            </a:fld>
            <a:endParaRPr lang="tr-T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BD21C35-E717-4B2D-9B87-B8D3FBFF9DEF}" type="slidenum">
              <a:rPr lang="tr-TR" smtClean="0"/>
              <a:pPr/>
              <a:t>‹#›</a:t>
            </a:fld>
            <a:endParaRPr lang="tr-T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76" y="3643314"/>
            <a:ext cx="7072362" cy="1071570"/>
          </a:xfrm>
        </p:spPr>
        <p:txBody>
          <a:bodyPr>
            <a:noAutofit/>
          </a:bodyPr>
          <a:lstStyle/>
          <a:p>
            <a:r>
              <a:rPr lang="tr-TR" sz="2600" b="1" dirty="0" smtClean="0">
                <a:latin typeface="+mn-lt"/>
              </a:rPr>
              <a:t/>
            </a:r>
            <a:br>
              <a:rPr lang="tr-TR" sz="2600" b="1" dirty="0" smtClean="0">
                <a:latin typeface="+mn-lt"/>
              </a:rPr>
            </a:br>
            <a:r>
              <a:rPr lang="tr-TR" sz="2600" b="1" dirty="0" smtClean="0">
                <a:latin typeface="+mn-lt"/>
              </a:rPr>
              <a:t>Türkçe Ses Dizgesinin İşleyişi - I</a:t>
            </a:r>
            <a:endParaRPr lang="tr-TR" sz="2600" dirty="0">
              <a:latin typeface="+mn-lt"/>
            </a:endParaRPr>
          </a:p>
        </p:txBody>
      </p:sp>
      <p:sp>
        <p:nvSpPr>
          <p:cNvPr id="4" name="Title 1"/>
          <p:cNvSpPr txBox="1">
            <a:spLocks/>
          </p:cNvSpPr>
          <p:nvPr/>
        </p:nvSpPr>
        <p:spPr>
          <a:xfrm>
            <a:off x="1357290" y="5072074"/>
            <a:ext cx="6858048" cy="642942"/>
          </a:xfrm>
          <a:prstGeom prst="rect">
            <a:avLst/>
          </a:prstGeom>
        </p:spPr>
        <p:txBody>
          <a:bodyPr vert="horz" anchor="t" anchorCtr="0">
            <a:noAutofit/>
          </a:bodyPr>
          <a:lstStyle/>
          <a:p>
            <a:pPr lvl="0" algn="r">
              <a:spcBef>
                <a:spcPct val="0"/>
              </a:spcBef>
              <a:defRPr/>
            </a:pPr>
            <a:r>
              <a:rPr lang="tr-TR" sz="1600" dirty="0" smtClean="0"/>
              <a:t>Dr</a:t>
            </a:r>
            <a:r>
              <a:rPr lang="tr-TR" sz="1600" dirty="0"/>
              <a:t>. </a:t>
            </a:r>
            <a:r>
              <a:rPr lang="tr-TR" sz="1600" dirty="0" err="1"/>
              <a:t>Öğr</a:t>
            </a:r>
            <a:r>
              <a:rPr lang="tr-TR" sz="1600" dirty="0"/>
              <a:t>. Üyesi İpek Pınar Uzun</a:t>
            </a:r>
          </a:p>
        </p:txBody>
      </p:sp>
      <p:pic>
        <p:nvPicPr>
          <p:cNvPr id="6" name="Picture 5" descr="C:\Documents and Settings\XP\Desktop\adsıznnnnnnn.JPG"/>
          <p:cNvPicPr>
            <a:picLocks noChangeAspect="1" noChangeArrowheads="1"/>
          </p:cNvPicPr>
          <p:nvPr/>
        </p:nvPicPr>
        <p:blipFill>
          <a:blip r:embed="rId2" cstate="print"/>
          <a:srcRect/>
          <a:stretch>
            <a:fillRect/>
          </a:stretch>
        </p:blipFill>
        <p:spPr bwMode="auto">
          <a:xfrm>
            <a:off x="1857356" y="1428736"/>
            <a:ext cx="5357850" cy="154565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05884"/>
            <a:ext cx="8229600" cy="4937760"/>
          </a:xfrm>
        </p:spPr>
        <p:txBody>
          <a:bodyPr>
            <a:noAutofit/>
          </a:bodyPr>
          <a:lstStyle/>
          <a:p>
            <a:pPr lvl="0"/>
            <a:r>
              <a:rPr lang="tr-TR" sz="1100" dirty="0" smtClean="0">
                <a:latin typeface="Book Antiqua" pitchFamily="18" charset="0"/>
              </a:rPr>
              <a:t>Carr, P. (2008). </a:t>
            </a:r>
            <a:r>
              <a:rPr lang="tr-TR" sz="1100" i="1" dirty="0" smtClean="0">
                <a:latin typeface="Book Antiqua" pitchFamily="18" charset="0"/>
              </a:rPr>
              <a:t>A Glossary of Phonology. </a:t>
            </a:r>
            <a:r>
              <a:rPr lang="tr-TR" sz="1100" dirty="0" smtClean="0">
                <a:latin typeface="Book Antiqua" pitchFamily="18" charset="0"/>
              </a:rPr>
              <a:t>Edinburgh University Press.</a:t>
            </a:r>
          </a:p>
          <a:p>
            <a:pPr lvl="0"/>
            <a:r>
              <a:rPr lang="tr-TR" sz="1100" dirty="0" smtClean="0">
                <a:latin typeface="Book Antiqua" pitchFamily="18" charset="0"/>
              </a:rPr>
              <a:t>Clark, J. (2007). </a:t>
            </a:r>
            <a:r>
              <a:rPr lang="tr-TR" sz="1100" i="1" dirty="0" smtClean="0">
                <a:latin typeface="Book Antiqua" pitchFamily="18" charset="0"/>
              </a:rPr>
              <a:t>An Introduction to Phonetics and Phonology</a:t>
            </a:r>
            <a:r>
              <a:rPr lang="tr-TR" sz="1100" dirty="0" smtClean="0">
                <a:latin typeface="Book Antiqua" pitchFamily="18" charset="0"/>
              </a:rPr>
              <a:t>. Üçüncü Baskı. Blackwell Yayınları.</a:t>
            </a:r>
          </a:p>
          <a:p>
            <a:pPr lvl="0"/>
            <a:r>
              <a:rPr lang="tr-TR" sz="1100" dirty="0" smtClean="0">
                <a:latin typeface="Book Antiqua" pitchFamily="18" charset="0"/>
              </a:rPr>
              <a:t>Crystal, D. (1980). </a:t>
            </a:r>
            <a:r>
              <a:rPr lang="tr-TR" sz="1100" i="1" dirty="0" smtClean="0">
                <a:latin typeface="Book Antiqua" pitchFamily="18" charset="0"/>
              </a:rPr>
              <a:t>A Dictionary of Linguistics and Phonetics</a:t>
            </a:r>
            <a:r>
              <a:rPr lang="tr-TR" sz="1100" dirty="0" smtClean="0">
                <a:latin typeface="Book Antiqua" pitchFamily="18" charset="0"/>
              </a:rPr>
              <a:t>. Wiley Yayınları. </a:t>
            </a:r>
          </a:p>
          <a:p>
            <a:pPr lvl="0"/>
            <a:r>
              <a:rPr lang="tr-TR" sz="1100" dirty="0" smtClean="0">
                <a:latin typeface="Book Antiqua" pitchFamily="18" charset="0"/>
              </a:rPr>
              <a:t>Ergenç, İ. (2002). </a:t>
            </a:r>
            <a:r>
              <a:rPr lang="tr-TR" sz="1100" i="1" dirty="0" smtClean="0">
                <a:latin typeface="Book Antiqua" pitchFamily="18" charset="0"/>
              </a:rPr>
              <a:t>Konuşma Dili ve Türkçenin Söyleyiş Sözlüğü</a:t>
            </a:r>
            <a:r>
              <a:rPr lang="tr-TR" sz="1100" dirty="0" smtClean="0">
                <a:latin typeface="Book Antiqua" pitchFamily="18" charset="0"/>
              </a:rPr>
              <a:t>. Multilingual Yayınları. </a:t>
            </a:r>
          </a:p>
          <a:p>
            <a:pPr lvl="0"/>
            <a:r>
              <a:rPr lang="tr-TR" sz="1100" dirty="0" smtClean="0">
                <a:latin typeface="Book Antiqua" pitchFamily="18" charset="0"/>
              </a:rPr>
              <a:t>Gussenhoven, C. (2011). </a:t>
            </a:r>
            <a:r>
              <a:rPr lang="tr-TR" sz="1100" i="1" dirty="0" smtClean="0">
                <a:latin typeface="Book Antiqua" pitchFamily="18" charset="0"/>
              </a:rPr>
              <a:t>Understanding Phonology.</a:t>
            </a:r>
            <a:r>
              <a:rPr lang="tr-TR" sz="1100" dirty="0" smtClean="0">
                <a:latin typeface="Book Antiqua" pitchFamily="18" charset="0"/>
              </a:rPr>
              <a:t> 3. Baskı. Hodder Education.</a:t>
            </a:r>
          </a:p>
          <a:p>
            <a:pPr lvl="0"/>
            <a:r>
              <a:rPr lang="tr-TR" sz="1100" i="1" dirty="0" smtClean="0">
                <a:latin typeface="Book Antiqua" pitchFamily="18" charset="0"/>
              </a:rPr>
              <a:t>Handbook of the International Phonetic Association: A Guide to the Use of the International Phonetic Alphabet</a:t>
            </a:r>
            <a:r>
              <a:rPr lang="tr-TR" sz="1100" dirty="0" smtClean="0">
                <a:latin typeface="Book Antiqua" pitchFamily="18" charset="0"/>
              </a:rPr>
              <a:t>. (1999). Cambridge Üniversitesi Yayınları. </a:t>
            </a:r>
          </a:p>
          <a:p>
            <a:pPr lvl="0"/>
            <a:r>
              <a:rPr lang="tr-TR" sz="1100" dirty="0" smtClean="0">
                <a:latin typeface="Book Antiqua" pitchFamily="18" charset="0"/>
              </a:rPr>
              <a:t>Johnson, K. (2003). </a:t>
            </a:r>
            <a:r>
              <a:rPr lang="tr-TR" sz="1100" i="1" dirty="0" smtClean="0">
                <a:latin typeface="Book Antiqua" pitchFamily="18" charset="0"/>
              </a:rPr>
              <a:t>Acoustics &amp; Auditory Phonetics</a:t>
            </a:r>
            <a:r>
              <a:rPr lang="tr-TR" sz="1100" dirty="0" smtClean="0">
                <a:latin typeface="Book Antiqua" pitchFamily="18" charset="0"/>
              </a:rPr>
              <a:t>. Blackwell Publishing. İkinci Baskı.</a:t>
            </a:r>
          </a:p>
          <a:p>
            <a:pPr lvl="0"/>
            <a:r>
              <a:rPr lang="tr-TR" sz="1100" dirty="0" smtClean="0">
                <a:latin typeface="Book Antiqua" pitchFamily="18" charset="0"/>
              </a:rPr>
              <a:t>Katz, W.F. (2013). </a:t>
            </a:r>
            <a:r>
              <a:rPr lang="tr-TR" sz="1100" i="1" dirty="0" smtClean="0">
                <a:latin typeface="Book Antiqua" pitchFamily="18" charset="0"/>
              </a:rPr>
              <a:t>Phonetic for Dummies. </a:t>
            </a:r>
            <a:r>
              <a:rPr lang="tr-TR" sz="1100" dirty="0" smtClean="0">
                <a:latin typeface="Book Antiqua" pitchFamily="18" charset="0"/>
              </a:rPr>
              <a:t>John Wiley &amp; Sons.</a:t>
            </a:r>
          </a:p>
          <a:p>
            <a:pPr lvl="0"/>
            <a:r>
              <a:rPr lang="tr-TR" sz="1100" dirty="0" smtClean="0">
                <a:latin typeface="Book Antiqua" pitchFamily="18" charset="0"/>
              </a:rPr>
              <a:t>Kent, R.D. ve Read, C. (2002). </a:t>
            </a:r>
            <a:r>
              <a:rPr lang="tr-TR" sz="1100" i="1" dirty="0" smtClean="0">
                <a:latin typeface="Book Antiqua" pitchFamily="18" charset="0"/>
              </a:rPr>
              <a:t>Acoustic Analysis of Speech</a:t>
            </a:r>
            <a:r>
              <a:rPr lang="tr-TR" sz="1100" dirty="0" smtClean="0">
                <a:latin typeface="Book Antiqua" pitchFamily="18" charset="0"/>
              </a:rPr>
              <a:t>. Thomson Learning. İkinci Baskı.</a:t>
            </a:r>
          </a:p>
          <a:p>
            <a:pPr lvl="0"/>
            <a:r>
              <a:rPr lang="tr-TR" sz="1100" dirty="0" smtClean="0">
                <a:latin typeface="Book Antiqua" pitchFamily="18" charset="0"/>
              </a:rPr>
              <a:t>Lacy, de P. (2007). </a:t>
            </a:r>
            <a:r>
              <a:rPr lang="tr-TR" sz="1100" i="1" dirty="0" smtClean="0">
                <a:latin typeface="Book Antiqua" pitchFamily="18" charset="0"/>
              </a:rPr>
              <a:t>The Cambridge Handbook of Phonology</a:t>
            </a:r>
            <a:r>
              <a:rPr lang="tr-TR" sz="1100" dirty="0" smtClean="0">
                <a:latin typeface="Book Antiqua" pitchFamily="18" charset="0"/>
              </a:rPr>
              <a:t>. Cambridge University Press.</a:t>
            </a:r>
          </a:p>
          <a:p>
            <a:pPr lvl="0"/>
            <a:r>
              <a:rPr lang="tr-TR" sz="1100" dirty="0" smtClean="0">
                <a:latin typeface="Book Antiqua" pitchFamily="18" charset="0"/>
              </a:rPr>
              <a:t>Ladefoged, P. (2005). </a:t>
            </a:r>
            <a:r>
              <a:rPr lang="tr-TR" sz="1100" i="1" dirty="0" smtClean="0">
                <a:latin typeface="Book Antiqua" pitchFamily="18" charset="0"/>
              </a:rPr>
              <a:t>Vowels and Consonants</a:t>
            </a:r>
            <a:r>
              <a:rPr lang="tr-TR" sz="1100" dirty="0" smtClean="0">
                <a:latin typeface="Book Antiqua" pitchFamily="18" charset="0"/>
              </a:rPr>
              <a:t>. Blackwell Publishing. İkinci Baskı.</a:t>
            </a:r>
          </a:p>
          <a:p>
            <a:pPr lvl="0"/>
            <a:r>
              <a:rPr lang="tr-TR" sz="1100" dirty="0" smtClean="0">
                <a:latin typeface="Book Antiqua" pitchFamily="18" charset="0"/>
              </a:rPr>
              <a:t>Ladefoged, P. (2006). </a:t>
            </a:r>
            <a:r>
              <a:rPr lang="tr-TR" sz="1100" i="1" dirty="0" smtClean="0">
                <a:latin typeface="Book Antiqua" pitchFamily="18" charset="0"/>
              </a:rPr>
              <a:t>A Course in Phonetics</a:t>
            </a:r>
            <a:r>
              <a:rPr lang="tr-TR" sz="1100" dirty="0" smtClean="0">
                <a:latin typeface="Book Antiqua" pitchFamily="18" charset="0"/>
              </a:rPr>
              <a:t>. Thomson/Wadsworth Yayınları. Beşinci Baskı.</a:t>
            </a:r>
          </a:p>
          <a:p>
            <a:pPr lvl="0"/>
            <a:r>
              <a:rPr lang="tr-TR" sz="1100" dirty="0" smtClean="0">
                <a:latin typeface="Book Antiqua" pitchFamily="18" charset="0"/>
              </a:rPr>
              <a:t>Odden, D. (2005). </a:t>
            </a:r>
            <a:r>
              <a:rPr lang="tr-TR" sz="1100" i="1" dirty="0" smtClean="0">
                <a:latin typeface="Book Antiqua" pitchFamily="18" charset="0"/>
              </a:rPr>
              <a:t>Introducing Phonology</a:t>
            </a:r>
            <a:r>
              <a:rPr lang="tr-TR" sz="1100" dirty="0" smtClean="0">
                <a:latin typeface="Book Antiqua" pitchFamily="18" charset="0"/>
              </a:rPr>
              <a:t>. Cambridge University Press.</a:t>
            </a:r>
          </a:p>
          <a:p>
            <a:pPr lvl="0"/>
            <a:r>
              <a:rPr lang="tr-TR" sz="1100" dirty="0" smtClean="0">
                <a:latin typeface="Book Antiqua" pitchFamily="18" charset="0"/>
              </a:rPr>
              <a:t>Özsoy, S., Erk-Emeksiz, Z., Turan, Ü.D. ve Uzun, L. (2011). </a:t>
            </a:r>
            <a:r>
              <a:rPr lang="tr-TR" sz="1100" i="1" dirty="0" smtClean="0">
                <a:latin typeface="Book Antiqua" pitchFamily="18" charset="0"/>
              </a:rPr>
              <a:t>Genel Dilbilim II</a:t>
            </a:r>
            <a:r>
              <a:rPr lang="tr-TR" sz="1100" dirty="0" smtClean="0">
                <a:latin typeface="Book Antiqua" pitchFamily="18" charset="0"/>
              </a:rPr>
              <a:t>. (Ed. Özsoy, S., Erk-Emeksiz, Z.). Anadolu Üniversitesi Yayını.</a:t>
            </a:r>
            <a:r>
              <a:rPr lang="tr-TR" sz="1100" i="1" dirty="0" smtClean="0">
                <a:latin typeface="Book Antiqua" pitchFamily="18" charset="0"/>
              </a:rPr>
              <a:t> </a:t>
            </a:r>
            <a:endParaRPr lang="tr-TR" sz="1100" dirty="0" smtClean="0">
              <a:latin typeface="Book Antiqua" pitchFamily="18" charset="0"/>
            </a:endParaRPr>
          </a:p>
          <a:p>
            <a:pPr lvl="0"/>
            <a:r>
              <a:rPr lang="tr-TR" sz="1100" dirty="0" smtClean="0">
                <a:latin typeface="Book Antiqua" pitchFamily="18" charset="0"/>
              </a:rPr>
              <a:t>Reetz, H. ve Jongman, A. (2009). </a:t>
            </a:r>
            <a:r>
              <a:rPr lang="tr-TR" sz="1100" i="1" dirty="0" smtClean="0">
                <a:latin typeface="Book Antiqua" pitchFamily="18" charset="0"/>
              </a:rPr>
              <a:t>Phonetics: Transcription, Production, Acoustics and Perception</a:t>
            </a:r>
            <a:r>
              <a:rPr lang="tr-TR" sz="1100" dirty="0" smtClean="0">
                <a:latin typeface="Book Antiqua" pitchFamily="18" charset="0"/>
              </a:rPr>
              <a:t>. Blackwell Yayınları.</a:t>
            </a:r>
          </a:p>
          <a:p>
            <a:pPr lvl="0"/>
            <a:r>
              <a:rPr lang="tr-TR" sz="1100" dirty="0" smtClean="0">
                <a:latin typeface="Book Antiqua" pitchFamily="18" charset="0"/>
              </a:rPr>
              <a:t>Seikel, J.A., King, D.W. ve Drumright, D.G. (2009). </a:t>
            </a:r>
            <a:r>
              <a:rPr lang="tr-TR" sz="1100" i="1" dirty="0" smtClean="0">
                <a:latin typeface="Book Antiqua" pitchFamily="18" charset="0"/>
              </a:rPr>
              <a:t>Anatomy &amp; Physiology for Speech, Language and Hearing</a:t>
            </a:r>
            <a:r>
              <a:rPr lang="tr-TR" sz="1100" dirty="0" smtClean="0">
                <a:latin typeface="Book Antiqua" pitchFamily="18" charset="0"/>
              </a:rPr>
              <a:t>. 4. Baskı. Delmar Cangage Learning Yayınları.</a:t>
            </a:r>
          </a:p>
          <a:p>
            <a:pPr lvl="0"/>
            <a:r>
              <a:rPr lang="tr-TR" sz="1100" dirty="0" smtClean="0">
                <a:latin typeface="Book Antiqua" pitchFamily="18" charset="0"/>
              </a:rPr>
              <a:t>Stevens, K. (2000). </a:t>
            </a:r>
            <a:r>
              <a:rPr lang="tr-TR" sz="1100" i="1" dirty="0" smtClean="0">
                <a:latin typeface="Book Antiqua" pitchFamily="18" charset="0"/>
              </a:rPr>
              <a:t>Acoustic Phonetics</a:t>
            </a:r>
            <a:r>
              <a:rPr lang="tr-TR" sz="1100" dirty="0" smtClean="0">
                <a:latin typeface="Book Antiqua" pitchFamily="18" charset="0"/>
              </a:rPr>
              <a:t>. The MIT Press. Birinci Baskı.</a:t>
            </a:r>
          </a:p>
          <a:p>
            <a:pPr lvl="0"/>
            <a:r>
              <a:rPr lang="tr-TR" sz="1100" dirty="0" smtClean="0">
                <a:latin typeface="Book Antiqua" pitchFamily="18" charset="0"/>
              </a:rPr>
              <a:t>Zsiga, E.C. (2013). </a:t>
            </a:r>
            <a:r>
              <a:rPr lang="tr-TR" sz="1100" i="1" dirty="0" smtClean="0">
                <a:latin typeface="Book Antiqua" pitchFamily="18" charset="0"/>
              </a:rPr>
              <a:t>The Sounds of Language: An Introduction to Phonetics and Phonology</a:t>
            </a:r>
            <a:r>
              <a:rPr lang="tr-TR" sz="1100" dirty="0" smtClean="0">
                <a:latin typeface="Book Antiqua" pitchFamily="18" charset="0"/>
              </a:rPr>
              <a:t>. Wiley-Blackwell Yayınları. </a:t>
            </a:r>
            <a:endParaRPr lang="tr-TR" sz="1100" dirty="0">
              <a:latin typeface="Book Antiqua" pitchFamily="18" charset="0"/>
            </a:endParaRPr>
          </a:p>
        </p:txBody>
      </p:sp>
      <p:sp>
        <p:nvSpPr>
          <p:cNvPr id="5" name="TextBox 4"/>
          <p:cNvSpPr txBox="1"/>
          <p:nvPr/>
        </p:nvSpPr>
        <p:spPr>
          <a:xfrm>
            <a:off x="500034" y="571480"/>
            <a:ext cx="8001056" cy="523220"/>
          </a:xfrm>
          <a:prstGeom prst="rect">
            <a:avLst/>
          </a:prstGeom>
          <a:noFill/>
        </p:spPr>
        <p:txBody>
          <a:bodyPr wrap="square" rtlCol="0">
            <a:spAutoFit/>
          </a:bodyPr>
          <a:lstStyle/>
          <a:p>
            <a:r>
              <a:rPr lang="tr-TR" sz="2800" b="1" dirty="0" smtClean="0"/>
              <a:t>Okuma Listesi</a:t>
            </a:r>
            <a:endParaRPr lang="tr-TR" sz="2800" b="1" dirty="0"/>
          </a:p>
        </p:txBody>
      </p:sp>
      <p:pic>
        <p:nvPicPr>
          <p:cNvPr id="6" name="Picture 5" descr="default_book_image.gif"/>
          <p:cNvPicPr>
            <a:picLocks noChangeAspect="1"/>
          </p:cNvPicPr>
          <p:nvPr/>
        </p:nvPicPr>
        <p:blipFill>
          <a:blip r:embed="rId2" cstate="print"/>
          <a:stretch>
            <a:fillRect/>
          </a:stretch>
        </p:blipFill>
        <p:spPr>
          <a:xfrm>
            <a:off x="7619764" y="357166"/>
            <a:ext cx="947988" cy="64294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/r/</a:t>
            </a:r>
            <a:endParaRPr lang="tr-TR" dirty="0"/>
          </a:p>
        </p:txBody>
      </p:sp>
      <p:sp>
        <p:nvSpPr>
          <p:cNvPr id="4" name="3 Metin kutusu"/>
          <p:cNvSpPr txBox="1"/>
          <p:nvPr/>
        </p:nvSpPr>
        <p:spPr>
          <a:xfrm>
            <a:off x="953848" y="2072310"/>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731179"/>
            <a:ext cx="5901514"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[r] ünsüzünün</a:t>
            </a:r>
            <a:r>
              <a:rPr lang="en-US" sz="1400" dirty="0" smtClean="0">
                <a:latin typeface="Book Antiqua" pitchFamily="18" charset="0"/>
                <a:cs typeface="Arial" pitchFamily="34" charset="0"/>
              </a:rPr>
              <a:t> sesletiminde dilucu, dişetlerine değip kısa süreli bir kapanma oluşturur. Kapanma hemen sonra kaldırılır, nefesin bir kısmı geçer ve dil başlangıç noktasına çok çabuk geri döner. Aslında dilucu,  dişeti bölgesinde titrer ve bu süreç, birkaç defa ard arda tekrarlanır.</a:t>
            </a:r>
            <a:endParaRPr lang="tr-TR" sz="1400" dirty="0" smtClean="0">
              <a:latin typeface="Book Antiqua" pitchFamily="18" charset="0"/>
              <a:cs typeface="Arial" pitchFamily="34" charset="0"/>
            </a:endParaRPr>
          </a:p>
        </p:txBody>
      </p:sp>
      <p:sp>
        <p:nvSpPr>
          <p:cNvPr id="6" name="5 Metin kutusu"/>
          <p:cNvSpPr txBox="1"/>
          <p:nvPr/>
        </p:nvSpPr>
        <p:spPr>
          <a:xfrm>
            <a:off x="915176" y="4077072"/>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4057908"/>
            <a:ext cx="5901514"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Önseste /r/ ünsüzü çok </a:t>
            </a:r>
            <a:r>
              <a:rPr lang="en-US" sz="1400" dirty="0" err="1" smtClean="0">
                <a:latin typeface="Book Antiqua" pitchFamily="18" charset="0"/>
                <a:cs typeface="Arial" pitchFamily="34" charset="0"/>
              </a:rPr>
              <a:t>vuruşlu</a:t>
            </a:r>
            <a:r>
              <a:rPr lang="tr-TR" sz="1400" dirty="0" smtClean="0">
                <a:latin typeface="Book Antiqua" pitchFamily="18" charset="0"/>
                <a:cs typeface="Arial" pitchFamily="34" charset="0"/>
              </a:rPr>
              <a:t>, içseste </a:t>
            </a:r>
            <a:r>
              <a:rPr lang="en-US" sz="1400" dirty="0" smtClean="0">
                <a:latin typeface="Book Antiqua" pitchFamily="18" charset="0"/>
                <a:cs typeface="Arial" pitchFamily="34" charset="0"/>
              </a:rPr>
              <a:t>[ɾ] </a:t>
            </a:r>
            <a:r>
              <a:rPr lang="en-US" sz="1400" dirty="0" err="1" smtClean="0">
                <a:latin typeface="Book Antiqua" pitchFamily="18" charset="0"/>
                <a:cs typeface="Arial" pitchFamily="34" charset="0"/>
              </a:rPr>
              <a:t>tek</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vuruşlu</a:t>
            </a:r>
            <a:r>
              <a:rPr lang="tr-TR" sz="1400" dirty="0" smtClean="0">
                <a:latin typeface="Book Antiqua" pitchFamily="18" charset="0"/>
                <a:cs typeface="Arial" pitchFamily="34" charset="0"/>
              </a:rPr>
              <a:t>dur. S</a:t>
            </a:r>
            <a:r>
              <a:rPr lang="en-US" sz="1400" dirty="0" err="1" smtClean="0">
                <a:latin typeface="Book Antiqua" pitchFamily="18" charset="0"/>
                <a:cs typeface="Arial" pitchFamily="34" charset="0"/>
              </a:rPr>
              <a:t>onseste</a:t>
            </a:r>
            <a:r>
              <a:rPr lang="tr-TR" sz="1400" dirty="0" smtClean="0">
                <a:latin typeface="Book Antiqua" pitchFamily="18" charset="0"/>
                <a:cs typeface="Arial" pitchFamily="34" charset="0"/>
              </a:rPr>
              <a:t> ise </a:t>
            </a:r>
            <a:r>
              <a:rPr lang="en-US" sz="1400" dirty="0" smtClean="0">
                <a:latin typeface="Book Antiqua" pitchFamily="18" charset="0"/>
                <a:cs typeface="Arial" pitchFamily="34" charset="0"/>
              </a:rPr>
              <a:t>[ɣ]</a:t>
            </a:r>
            <a:r>
              <a:rPr lang="tr-TR" sz="1400" dirty="0" smtClean="0">
                <a:latin typeface="Book Antiqua" pitchFamily="18" charset="0"/>
                <a:cs typeface="Arial" pitchFamily="34" charset="0"/>
              </a:rPr>
              <a:t> ünsüz ötümsüzleşir. (‘rakı, diren, bir, yazar’ gibi).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/ş/ ve /j/</a:t>
            </a:r>
            <a:endParaRPr lang="tr-TR" dirty="0"/>
          </a:p>
        </p:txBody>
      </p:sp>
      <p:sp>
        <p:nvSpPr>
          <p:cNvPr id="3" name="Content Placeholder 2"/>
          <p:cNvSpPr>
            <a:spLocks noGrp="1"/>
          </p:cNvSpPr>
          <p:nvPr>
            <p:ph sz="quarter" idx="1"/>
          </p:nvPr>
        </p:nvSpPr>
        <p:spPr/>
        <p:txBody>
          <a:bodyPr>
            <a:normAutofit/>
          </a:bodyPr>
          <a:lstStyle/>
          <a:p>
            <a:endParaRPr lang="tr-TR" dirty="0" smtClean="0"/>
          </a:p>
          <a:p>
            <a:endParaRPr lang="tr-TR" dirty="0"/>
          </a:p>
        </p:txBody>
      </p:sp>
      <p:sp>
        <p:nvSpPr>
          <p:cNvPr id="4" name="3 Metin kutusu"/>
          <p:cNvSpPr txBox="1"/>
          <p:nvPr/>
        </p:nvSpPr>
        <p:spPr>
          <a:xfrm>
            <a:off x="953848" y="2212844"/>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2043112"/>
            <a:ext cx="5901514" cy="738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ş</a:t>
            </a:r>
            <a:r>
              <a:rPr lang="en-US" sz="1400" dirty="0" smtClean="0">
                <a:latin typeface="Book Antiqua" pitchFamily="18" charset="0"/>
                <a:cs typeface="Arial" pitchFamily="34" charset="0"/>
              </a:rPr>
              <a:t>] ve [</a:t>
            </a:r>
            <a:r>
              <a:rPr lang="tr-TR" sz="1400" dirty="0" smtClean="0">
                <a:latin typeface="Book Antiqua" pitchFamily="18" charset="0"/>
                <a:cs typeface="Arial" pitchFamily="34" charset="0"/>
              </a:rPr>
              <a:t>j</a:t>
            </a:r>
            <a:r>
              <a:rPr lang="en-US" sz="1400" dirty="0" smtClean="0">
                <a:latin typeface="Book Antiqua" pitchFamily="18" charset="0"/>
                <a:cs typeface="Arial" pitchFamily="34" charset="0"/>
              </a:rPr>
              <a:t>] sesletiminde dilin ön ve orta kısmı öndamağa doğru yükselip daralma oluşturur. Dilin arka kısmı, öne doğru çekilip sarkar. Dilin kenarları üst azı dişlerine dayanır.  </a:t>
            </a:r>
            <a:endParaRPr lang="tr-TR" sz="1400" dirty="0" smtClean="0">
              <a:latin typeface="Book Antiqua" pitchFamily="18" charset="0"/>
              <a:cs typeface="Arial" pitchFamily="34" charset="0"/>
            </a:endParaRPr>
          </a:p>
        </p:txBody>
      </p:sp>
      <p:sp>
        <p:nvSpPr>
          <p:cNvPr id="6" name="5 Metin kutusu"/>
          <p:cNvSpPr txBox="1"/>
          <p:nvPr/>
        </p:nvSpPr>
        <p:spPr>
          <a:xfrm>
            <a:off x="915176" y="3563724"/>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3266981"/>
            <a:ext cx="5901514"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ş</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ünsüzü</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ön</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iç</a:t>
            </a:r>
            <a:r>
              <a:rPr lang="tr-TR" sz="1400" dirty="0" smtClean="0">
                <a:latin typeface="Book Antiqua" pitchFamily="18" charset="0"/>
                <a:cs typeface="Arial" pitchFamily="34" charset="0"/>
              </a:rPr>
              <a:t>- </a:t>
            </a:r>
            <a:r>
              <a:rPr lang="en-US" sz="1400" dirty="0" err="1" smtClean="0">
                <a:latin typeface="Book Antiqua" pitchFamily="18" charset="0"/>
                <a:cs typeface="Arial" pitchFamily="34" charset="0"/>
              </a:rPr>
              <a:t>ve</a:t>
            </a:r>
            <a:r>
              <a:rPr lang="en-US" sz="1400" dirty="0" smtClean="0">
                <a:latin typeface="Book Antiqua" pitchFamily="18" charset="0"/>
                <a:cs typeface="Arial" pitchFamily="34" charset="0"/>
              </a:rPr>
              <a:t> sonseste bulunur. </a:t>
            </a:r>
            <a:r>
              <a:rPr lang="tr-TR" sz="1400" dirty="0" smtClean="0">
                <a:latin typeface="Book Antiqua" pitchFamily="18" charset="0"/>
                <a:cs typeface="Arial" pitchFamily="34" charset="0"/>
              </a:rPr>
              <a:t>(‘şeker, eleştiri, güreş’ gibi).</a:t>
            </a:r>
          </a:p>
          <a:p>
            <a:pPr algn="just">
              <a:buFont typeface="Arial" charset="0"/>
              <a:buChar char="•"/>
            </a:pPr>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j</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ünsüzü,</a:t>
            </a:r>
            <a:r>
              <a:rPr lang="en-US" sz="1400" dirty="0" smtClean="0">
                <a:latin typeface="Book Antiqua" pitchFamily="18" charset="0"/>
                <a:cs typeface="Arial" pitchFamily="34" charset="0"/>
              </a:rPr>
              <a:t> yabancı kökenli </a:t>
            </a:r>
            <a:r>
              <a:rPr lang="en-US" sz="1400" dirty="0" err="1" smtClean="0">
                <a:latin typeface="Book Antiqua" pitchFamily="18" charset="0"/>
                <a:cs typeface="Arial" pitchFamily="34" charset="0"/>
              </a:rPr>
              <a:t>sözcüklerde</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bulunmaktadır.</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(‘jambon, hijyen, plaj’ gibi).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/h/</a:t>
            </a:r>
            <a:endParaRPr lang="tr-TR" dirty="0"/>
          </a:p>
        </p:txBody>
      </p:sp>
      <p:sp>
        <p:nvSpPr>
          <p:cNvPr id="4" name="3 Metin kutusu"/>
          <p:cNvSpPr txBox="1"/>
          <p:nvPr/>
        </p:nvSpPr>
        <p:spPr>
          <a:xfrm>
            <a:off x="953848" y="2771636"/>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953641"/>
            <a:ext cx="5901514" cy="18158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Bu sesin çıkışında sesyarığı oldukça açıktır, </a:t>
            </a:r>
            <a:r>
              <a:rPr lang="en-US" sz="1400" dirty="0" err="1" smtClean="0">
                <a:latin typeface="Book Antiqua" pitchFamily="18" charset="0"/>
                <a:cs typeface="Arial" pitchFamily="34" charset="0"/>
              </a:rPr>
              <a:t>ağız</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boşluğu</a:t>
            </a:r>
            <a:r>
              <a:rPr lang="tr-TR" sz="1400" dirty="0" err="1" smtClean="0">
                <a:latin typeface="Book Antiqua" pitchFamily="18" charset="0"/>
                <a:cs typeface="Arial" pitchFamily="34" charset="0"/>
              </a:rPr>
              <a:t>nun</a:t>
            </a:r>
            <a:r>
              <a:rPr lang="tr-TR" sz="1400" dirty="0" smtClean="0">
                <a:latin typeface="Book Antiqua" pitchFamily="18" charset="0"/>
                <a:cs typeface="Arial" pitchFamily="34" charset="0"/>
              </a:rPr>
              <a:t> bu oluşuma katkısı azdır. Bu sırada, s</a:t>
            </a:r>
            <a:r>
              <a:rPr lang="en-US" sz="1400" dirty="0" err="1" smtClean="0">
                <a:latin typeface="Book Antiqua" pitchFamily="18" charset="0"/>
                <a:cs typeface="Arial" pitchFamily="34" charset="0"/>
              </a:rPr>
              <a:t>es</a:t>
            </a:r>
            <a:r>
              <a:rPr lang="tr-TR" sz="1400" dirty="0" smtClean="0">
                <a:latin typeface="Book Antiqua" pitchFamily="18" charset="0"/>
                <a:cs typeface="Arial" pitchFamily="34" charset="0"/>
              </a:rPr>
              <a:t> </a:t>
            </a:r>
            <a:r>
              <a:rPr lang="en-US" sz="1400" dirty="0" err="1" smtClean="0">
                <a:latin typeface="Book Antiqua" pitchFamily="18" charset="0"/>
                <a:cs typeface="Arial" pitchFamily="34" charset="0"/>
              </a:rPr>
              <a:t>yarığının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açık</a:t>
            </a:r>
            <a:r>
              <a:rPr lang="en-US" sz="1400" dirty="0" smtClean="0">
                <a:latin typeface="Book Antiqua" pitchFamily="18" charset="0"/>
                <a:cs typeface="Arial" pitchFamily="34" charset="0"/>
              </a:rPr>
              <a:t> olması nedeniyle sestelleri solukla titreşime geçmez, soluk kuvvetle dışarıya çıkarken sestellerine sürtünür</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a:t>
            </a:r>
            <a:endParaRPr lang="tr-TR" sz="1400" dirty="0" smtClean="0">
              <a:latin typeface="Book Antiqua" pitchFamily="18" charset="0"/>
              <a:cs typeface="Arial" pitchFamily="34" charset="0"/>
            </a:endParaRPr>
          </a:p>
          <a:p>
            <a:pPr algn="just">
              <a:buFont typeface="Arial" charset="0"/>
              <a:buChar char="•"/>
            </a:pPr>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Türkçede  [h] </a:t>
            </a:r>
            <a:r>
              <a:rPr lang="en-US" sz="1400" dirty="0" err="1" smtClean="0">
                <a:latin typeface="Book Antiqua" pitchFamily="18" charset="0"/>
                <a:cs typeface="Arial" pitchFamily="34" charset="0"/>
              </a:rPr>
              <a:t>ünsüzü</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zayıf</a:t>
            </a:r>
            <a:r>
              <a:rPr lang="tr-TR" sz="1400" dirty="0" smtClean="0">
                <a:latin typeface="Book Antiqua" pitchFamily="18" charset="0"/>
                <a:cs typeface="Arial" pitchFamily="34" charset="0"/>
              </a:rPr>
              <a:t>tır.</a:t>
            </a:r>
            <a:r>
              <a:rPr lang="en-US" sz="1400" dirty="0" smtClean="0">
                <a:latin typeface="Book Antiqua" pitchFamily="18" charset="0"/>
                <a:cs typeface="Arial" pitchFamily="34" charset="0"/>
              </a:rPr>
              <a:t> Ölçünlü </a:t>
            </a:r>
            <a:r>
              <a:rPr lang="en-US" sz="1400" dirty="0" err="1" smtClean="0">
                <a:latin typeface="Book Antiqua" pitchFamily="18" charset="0"/>
                <a:cs typeface="Arial" pitchFamily="34" charset="0"/>
              </a:rPr>
              <a:t>Türkçede</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söyleyişte</a:t>
            </a:r>
            <a:r>
              <a:rPr lang="en-US" sz="1400" dirty="0" smtClean="0">
                <a:latin typeface="Book Antiqua" pitchFamily="18" charset="0"/>
                <a:cs typeface="Arial" pitchFamily="34" charset="0"/>
              </a:rPr>
              <a:t> çoğu </a:t>
            </a:r>
            <a:r>
              <a:rPr lang="en-US" sz="1400" dirty="0" err="1" smtClean="0">
                <a:latin typeface="Book Antiqua" pitchFamily="18" charset="0"/>
                <a:cs typeface="Arial" pitchFamily="34" charset="0"/>
              </a:rPr>
              <a:t>zaman</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yitiril</a:t>
            </a:r>
            <a:r>
              <a:rPr lang="tr-TR" sz="1400" dirty="0" err="1" smtClean="0">
                <a:latin typeface="Book Antiqua" pitchFamily="18" charset="0"/>
                <a:cs typeface="Arial" pitchFamily="34" charset="0"/>
              </a:rPr>
              <a:t>mektedir</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Örneğin, “hane” ile oluşmuş bileşik sözcüklerde [h] yitirilerek kalan ünlü/ünlüler uzar: dershane &gt;</a:t>
            </a:r>
            <a:r>
              <a:rPr lang="en-US" sz="1400" i="1" dirty="0" smtClean="0">
                <a:latin typeface="Book Antiqua" pitchFamily="18" charset="0"/>
                <a:cs typeface="Arial" pitchFamily="34" charset="0"/>
              </a:rPr>
              <a:t>dersane</a:t>
            </a:r>
            <a:r>
              <a:rPr lang="en-US" sz="1400" dirty="0" smtClean="0">
                <a:latin typeface="Book Antiqua" pitchFamily="18" charset="0"/>
                <a:cs typeface="Arial" pitchFamily="34" charset="0"/>
              </a:rPr>
              <a:t> [deɾsα</a:t>
            </a:r>
            <a:r>
              <a:rPr lang="tr-TR" sz="1400" dirty="0" smtClean="0">
                <a:latin typeface="Book Antiqua" pitchFamily="18" charset="0"/>
                <a:cs typeface="Arial" pitchFamily="34" charset="0"/>
              </a:rPr>
              <a:t>:</a:t>
            </a:r>
            <a:r>
              <a:rPr lang="en-US" sz="1400" dirty="0" err="1" smtClean="0">
                <a:latin typeface="Book Antiqua" pitchFamily="18" charset="0"/>
                <a:cs typeface="Arial" pitchFamily="34" charset="0"/>
              </a:rPr>
              <a:t>nε</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a:t>
            </a:r>
          </a:p>
        </p:txBody>
      </p:sp>
      <p:sp>
        <p:nvSpPr>
          <p:cNvPr id="6" name="5 Metin kutusu"/>
          <p:cNvSpPr txBox="1"/>
          <p:nvPr/>
        </p:nvSpPr>
        <p:spPr>
          <a:xfrm>
            <a:off x="915176" y="4283804"/>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4221088"/>
            <a:ext cx="5901514"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Ön-, iç- ve sonseste bulunan bu ünsüz, genellikle yabancı kökenli sözcüklerde kullanılır. (‘horoz, ıhlamur, daha, kahve, iştah’ gibi).</a:t>
            </a:r>
            <a:endParaRPr lang="tr-TR" sz="1400" dirty="0">
              <a:latin typeface="Book Antiqua" pitchFamily="18"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/y/</a:t>
            </a:r>
            <a:endParaRPr lang="tr-TR" dirty="0"/>
          </a:p>
        </p:txBody>
      </p:sp>
      <p:sp>
        <p:nvSpPr>
          <p:cNvPr id="4" name="3 Metin kutusu"/>
          <p:cNvSpPr txBox="1"/>
          <p:nvPr/>
        </p:nvSpPr>
        <p:spPr>
          <a:xfrm>
            <a:off x="953848" y="2486288"/>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2145157"/>
            <a:ext cx="5901514" cy="116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[j] sesinin çıkışı yeri açısından [i] ünlüsünün bulunduğu yerde çıkar, ancak çıkış biçimi ünsüze benzediği için ‘yarı ünlü’ olarak tanımlanır. Bu yarı ünlünün </a:t>
            </a:r>
            <a:r>
              <a:rPr lang="tr-TR" sz="1400" dirty="0" err="1" smtClean="0">
                <a:latin typeface="Book Antiqua" pitchFamily="18" charset="0"/>
                <a:cs typeface="Arial" pitchFamily="34" charset="0"/>
              </a:rPr>
              <a:t>sesletimi</a:t>
            </a:r>
            <a:r>
              <a:rPr lang="tr-TR" sz="1400" dirty="0" smtClean="0">
                <a:latin typeface="Book Antiqua" pitchFamily="18" charset="0"/>
                <a:cs typeface="Arial" pitchFamily="34" charset="0"/>
              </a:rPr>
              <a:t> sırasında dil-ucu alt kesici dişlere dayanır; dil öne doğru uzanır. Nefes tam bir engellemeye rastlamaz ve sürekli olarak dil sırtı ile öndamak arasındaki dar bir kanaldan geçer. </a:t>
            </a:r>
            <a:endParaRPr lang="tr-TR" sz="1400" dirty="0">
              <a:latin typeface="Book Antiqua" pitchFamily="18" charset="0"/>
              <a:cs typeface="Arial" pitchFamily="34" charset="0"/>
            </a:endParaRPr>
          </a:p>
        </p:txBody>
      </p:sp>
      <p:sp>
        <p:nvSpPr>
          <p:cNvPr id="6" name="5 Metin kutusu"/>
          <p:cNvSpPr txBox="1"/>
          <p:nvPr/>
        </p:nvSpPr>
        <p:spPr>
          <a:xfrm>
            <a:off x="915176" y="4219948"/>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4129916"/>
            <a:ext cx="5901514" cy="5232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Bu yarı ünlü önseste, içseste ve sonseste bulunur. </a:t>
            </a:r>
          </a:p>
          <a:p>
            <a:pPr algn="just"/>
            <a:r>
              <a:rPr lang="tr-TR" sz="1400" dirty="0" smtClean="0">
                <a:latin typeface="Book Antiqua" pitchFamily="18" charset="0"/>
                <a:cs typeface="Arial" pitchFamily="34" charset="0"/>
              </a:rPr>
              <a:t>(‘yenilgi, kuyu, kuzey’ gibi).</a:t>
            </a:r>
            <a:endParaRPr lang="tr-TR" sz="1400" dirty="0">
              <a:latin typeface="Book Antiqua" pitchFamily="18"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b="1" dirty="0" smtClean="0"/>
              <a:t>/c/ ve /ç/</a:t>
            </a:r>
            <a:endParaRPr lang="tr-TR" dirty="0"/>
          </a:p>
        </p:txBody>
      </p:sp>
      <p:sp>
        <p:nvSpPr>
          <p:cNvPr id="3" name="Content Placeholder 2"/>
          <p:cNvSpPr>
            <a:spLocks noGrp="1"/>
          </p:cNvSpPr>
          <p:nvPr>
            <p:ph sz="quarter" idx="1"/>
          </p:nvPr>
        </p:nvSpPr>
        <p:spPr/>
        <p:txBody>
          <a:bodyPr>
            <a:normAutofit/>
          </a:bodyPr>
          <a:lstStyle/>
          <a:p>
            <a:endParaRPr lang="tr-TR" dirty="0" smtClean="0"/>
          </a:p>
          <a:p>
            <a:endParaRPr lang="tr-TR" dirty="0" smtClean="0"/>
          </a:p>
          <a:p>
            <a:endParaRPr lang="tr-TR" dirty="0"/>
          </a:p>
        </p:txBody>
      </p:sp>
      <p:sp>
        <p:nvSpPr>
          <p:cNvPr id="4" name="3 Metin kutusu"/>
          <p:cNvSpPr txBox="1"/>
          <p:nvPr/>
        </p:nvSpPr>
        <p:spPr>
          <a:xfrm>
            <a:off x="953848" y="2072310"/>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SESLETİM</a:t>
            </a:r>
            <a:endParaRPr lang="tr-TR" b="1" dirty="0">
              <a:latin typeface="Book Antiqua" pitchFamily="18" charset="0"/>
              <a:cs typeface="Arial" pitchFamily="34" charset="0"/>
            </a:endParaRPr>
          </a:p>
        </p:txBody>
      </p:sp>
      <p:sp>
        <p:nvSpPr>
          <p:cNvPr id="5" name="4 Metin kutusu"/>
          <p:cNvSpPr txBox="1"/>
          <p:nvPr/>
        </p:nvSpPr>
        <p:spPr>
          <a:xfrm>
            <a:off x="2864534" y="1731179"/>
            <a:ext cx="5901514" cy="11695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/c/ sesi /d/ ve /j/ ünsüzlerinin birlikte sesletilmesiyle, /ç/ sesi ise /t/ ve /ş/ ünsüzlerinin birlikte sesletilmesiyle oluşan ‘</a:t>
            </a:r>
            <a:r>
              <a:rPr lang="tr-TR" sz="1400" dirty="0" err="1" smtClean="0">
                <a:latin typeface="Book Antiqua" pitchFamily="18" charset="0"/>
                <a:cs typeface="Arial" pitchFamily="34" charset="0"/>
              </a:rPr>
              <a:t>afrike</a:t>
            </a:r>
            <a:r>
              <a:rPr lang="tr-TR" sz="1400" dirty="0" smtClean="0">
                <a:latin typeface="Book Antiqua" pitchFamily="18" charset="0"/>
                <a:cs typeface="Arial" pitchFamily="34" charset="0"/>
              </a:rPr>
              <a:t> </a:t>
            </a:r>
            <a:r>
              <a:rPr lang="tr-TR" sz="1400" dirty="0" err="1" smtClean="0">
                <a:latin typeface="Book Antiqua" pitchFamily="18" charset="0"/>
                <a:cs typeface="Arial" pitchFamily="34" charset="0"/>
              </a:rPr>
              <a:t>sesler’dir</a:t>
            </a:r>
            <a:r>
              <a:rPr lang="tr-TR" sz="1400" dirty="0" smtClean="0">
                <a:latin typeface="Book Antiqua" pitchFamily="18" charset="0"/>
                <a:cs typeface="Arial" pitchFamily="34" charset="0"/>
              </a:rPr>
              <a:t>. Bu seslerin </a:t>
            </a:r>
            <a:r>
              <a:rPr lang="tr-TR" sz="1400" dirty="0" err="1" smtClean="0">
                <a:latin typeface="Book Antiqua" pitchFamily="18" charset="0"/>
                <a:cs typeface="Arial" pitchFamily="34" charset="0"/>
              </a:rPr>
              <a:t>sesletimi</a:t>
            </a:r>
            <a:r>
              <a:rPr lang="tr-TR" sz="1400" dirty="0" smtClean="0">
                <a:latin typeface="Book Antiqua" pitchFamily="18" charset="0"/>
                <a:cs typeface="Arial" pitchFamily="34" charset="0"/>
              </a:rPr>
              <a:t> sırasında, dilin ön ve orta kısmı öndamağa dayanıp tam bir kapanma oluşturur. Patlamadan sonra kapanma yavaşça azalır ve aynı yerde soluğun çıkacağı bir daralma oluşur. </a:t>
            </a:r>
          </a:p>
        </p:txBody>
      </p:sp>
      <p:sp>
        <p:nvSpPr>
          <p:cNvPr id="6" name="5 Metin kutusu"/>
          <p:cNvSpPr txBox="1"/>
          <p:nvPr/>
        </p:nvSpPr>
        <p:spPr>
          <a:xfrm>
            <a:off x="915176" y="3851756"/>
            <a:ext cx="1624084"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pPr algn="ctr"/>
            <a:r>
              <a:rPr lang="tr-TR" b="1" dirty="0" smtClean="0">
                <a:latin typeface="Book Antiqua" pitchFamily="18" charset="0"/>
                <a:cs typeface="Arial" pitchFamily="34" charset="0"/>
              </a:rPr>
              <a:t>DAĞILIM</a:t>
            </a:r>
            <a:endParaRPr lang="tr-TR" b="1" dirty="0">
              <a:latin typeface="Book Antiqua" pitchFamily="18" charset="0"/>
              <a:cs typeface="Arial" pitchFamily="34" charset="0"/>
            </a:endParaRPr>
          </a:p>
        </p:txBody>
      </p:sp>
      <p:sp>
        <p:nvSpPr>
          <p:cNvPr id="7" name="6 Metin kutusu"/>
          <p:cNvSpPr txBox="1"/>
          <p:nvPr/>
        </p:nvSpPr>
        <p:spPr>
          <a:xfrm>
            <a:off x="2864534" y="3555013"/>
            <a:ext cx="5901514" cy="9541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ç</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ünsüzü</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ön</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iç</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ve sonseste bulunur. </a:t>
            </a:r>
            <a:r>
              <a:rPr lang="tr-TR" sz="1400" dirty="0" smtClean="0">
                <a:latin typeface="Book Antiqua" pitchFamily="18" charset="0"/>
                <a:cs typeface="Arial" pitchFamily="34" charset="0"/>
              </a:rPr>
              <a:t>(çarşı, kepçe, ağaç gibi).</a:t>
            </a:r>
          </a:p>
          <a:p>
            <a:pPr algn="just">
              <a:buFont typeface="Arial" charset="0"/>
              <a:buChar char="•"/>
            </a:pPr>
            <a:endParaRPr lang="tr-TR" sz="1400" dirty="0" smtClean="0">
              <a:latin typeface="Book Antiqua" pitchFamily="18" charset="0"/>
              <a:cs typeface="Arial" pitchFamily="34" charset="0"/>
            </a:endParaRPr>
          </a:p>
          <a:p>
            <a:pPr algn="just"/>
            <a:r>
              <a:rPr lang="tr-TR" sz="1400" dirty="0" smtClean="0">
                <a:latin typeface="Book Antiqua" pitchFamily="18" charset="0"/>
                <a:cs typeface="Arial" pitchFamily="34" charset="0"/>
              </a:rPr>
              <a:t>* </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c</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ünsüzü</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Türkçede </a:t>
            </a:r>
            <a:r>
              <a:rPr lang="en-US" sz="1400" dirty="0" smtClean="0">
                <a:latin typeface="Book Antiqua" pitchFamily="18" charset="0"/>
                <a:cs typeface="Arial" pitchFamily="34" charset="0"/>
              </a:rPr>
              <a:t>sonseste </a:t>
            </a:r>
            <a:r>
              <a:rPr lang="en-US" sz="1400" dirty="0" err="1" smtClean="0">
                <a:latin typeface="Book Antiqua" pitchFamily="18" charset="0"/>
                <a:cs typeface="Arial" pitchFamily="34" charset="0"/>
              </a:rPr>
              <a:t>bulunmaz</a:t>
            </a:r>
            <a:r>
              <a:rPr lang="en-US" sz="1400" dirty="0" smtClean="0">
                <a:latin typeface="Book Antiqua" pitchFamily="18" charset="0"/>
                <a:cs typeface="Arial" pitchFamily="34" charset="0"/>
              </a:rPr>
              <a:t>;</a:t>
            </a:r>
            <a:r>
              <a:rPr lang="tr-TR" sz="1400" dirty="0" smtClean="0">
                <a:latin typeface="Book Antiqua" pitchFamily="18" charset="0"/>
                <a:cs typeface="Arial" pitchFamily="34" charset="0"/>
              </a:rPr>
              <a:t> ancak</a:t>
            </a:r>
            <a:r>
              <a:rPr lang="en-US" sz="1400" dirty="0" smtClean="0">
                <a:latin typeface="Book Antiqua" pitchFamily="18" charset="0"/>
                <a:cs typeface="Arial" pitchFamily="34" charset="0"/>
              </a:rPr>
              <a:t> </a:t>
            </a:r>
            <a:r>
              <a:rPr lang="en-US" sz="1400" dirty="0" err="1" smtClean="0">
                <a:latin typeface="Book Antiqua" pitchFamily="18" charset="0"/>
                <a:cs typeface="Arial" pitchFamily="34" charset="0"/>
              </a:rPr>
              <a:t>ön</a:t>
            </a:r>
            <a:r>
              <a:rPr lang="tr-TR" sz="1400" dirty="0" smtClean="0">
                <a:latin typeface="Book Antiqua" pitchFamily="18" charset="0"/>
                <a:cs typeface="Arial" pitchFamily="34" charset="0"/>
              </a:rPr>
              <a:t>-</a:t>
            </a:r>
            <a:r>
              <a:rPr lang="en-US" sz="1400" dirty="0" smtClean="0">
                <a:latin typeface="Book Antiqua" pitchFamily="18" charset="0"/>
                <a:cs typeface="Arial" pitchFamily="34" charset="0"/>
              </a:rPr>
              <a:t> ve </a:t>
            </a:r>
            <a:r>
              <a:rPr lang="en-US" sz="1400" dirty="0" err="1" smtClean="0">
                <a:latin typeface="Book Antiqua" pitchFamily="18" charset="0"/>
                <a:cs typeface="Arial" pitchFamily="34" charset="0"/>
              </a:rPr>
              <a:t>içseste</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bulunabilir.</a:t>
            </a:r>
            <a:r>
              <a:rPr lang="en-US" sz="1400" dirty="0" smtClean="0">
                <a:latin typeface="Book Antiqua" pitchFamily="18" charset="0"/>
                <a:cs typeface="Arial" pitchFamily="34" charset="0"/>
              </a:rPr>
              <a:t> </a:t>
            </a:r>
            <a:r>
              <a:rPr lang="tr-TR" sz="1400" dirty="0" smtClean="0">
                <a:latin typeface="Book Antiqua" pitchFamily="18" charset="0"/>
                <a:cs typeface="Arial" pitchFamily="34" charset="0"/>
              </a:rPr>
              <a:t>(cetvel, gece, ocak gibi).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nvGraphicFramePr>
        <p:xfrm>
          <a:off x="500063" y="714375"/>
          <a:ext cx="8072489" cy="5286412"/>
        </p:xfrm>
        <a:graphic>
          <a:graphicData uri="http://schemas.openxmlformats.org/drawingml/2006/table">
            <a:tbl>
              <a:tblPr/>
              <a:tblGrid>
                <a:gridCol w="1801298">
                  <a:extLst>
                    <a:ext uri="{9D8B030D-6E8A-4147-A177-3AD203B41FA5}">
                      <a16:colId xmlns:a16="http://schemas.microsoft.com/office/drawing/2014/main" val="20000"/>
                    </a:ext>
                  </a:extLst>
                </a:gridCol>
                <a:gridCol w="627120">
                  <a:extLst>
                    <a:ext uri="{9D8B030D-6E8A-4147-A177-3AD203B41FA5}">
                      <a16:colId xmlns:a16="http://schemas.microsoft.com/office/drawing/2014/main" val="20001"/>
                    </a:ext>
                  </a:extLst>
                </a:gridCol>
                <a:gridCol w="452177">
                  <a:extLst>
                    <a:ext uri="{9D8B030D-6E8A-4147-A177-3AD203B41FA5}">
                      <a16:colId xmlns:a16="http://schemas.microsoft.com/office/drawing/2014/main" val="20002"/>
                    </a:ext>
                  </a:extLst>
                </a:gridCol>
                <a:gridCol w="225348">
                  <a:extLst>
                    <a:ext uri="{9D8B030D-6E8A-4147-A177-3AD203B41FA5}">
                      <a16:colId xmlns:a16="http://schemas.microsoft.com/office/drawing/2014/main" val="20003"/>
                    </a:ext>
                  </a:extLst>
                </a:gridCol>
                <a:gridCol w="496656">
                  <a:extLst>
                    <a:ext uri="{9D8B030D-6E8A-4147-A177-3AD203B41FA5}">
                      <a16:colId xmlns:a16="http://schemas.microsoft.com/office/drawing/2014/main" val="20004"/>
                    </a:ext>
                  </a:extLst>
                </a:gridCol>
                <a:gridCol w="182353">
                  <a:extLst>
                    <a:ext uri="{9D8B030D-6E8A-4147-A177-3AD203B41FA5}">
                      <a16:colId xmlns:a16="http://schemas.microsoft.com/office/drawing/2014/main" val="20005"/>
                    </a:ext>
                  </a:extLst>
                </a:gridCol>
                <a:gridCol w="351365">
                  <a:extLst>
                    <a:ext uri="{9D8B030D-6E8A-4147-A177-3AD203B41FA5}">
                      <a16:colId xmlns:a16="http://schemas.microsoft.com/office/drawing/2014/main" val="20006"/>
                    </a:ext>
                  </a:extLst>
                </a:gridCol>
                <a:gridCol w="200144">
                  <a:extLst>
                    <a:ext uri="{9D8B030D-6E8A-4147-A177-3AD203B41FA5}">
                      <a16:colId xmlns:a16="http://schemas.microsoft.com/office/drawing/2014/main" val="20007"/>
                    </a:ext>
                  </a:extLst>
                </a:gridCol>
                <a:gridCol w="127499">
                  <a:extLst>
                    <a:ext uri="{9D8B030D-6E8A-4147-A177-3AD203B41FA5}">
                      <a16:colId xmlns:a16="http://schemas.microsoft.com/office/drawing/2014/main" val="20008"/>
                    </a:ext>
                  </a:extLst>
                </a:gridCol>
                <a:gridCol w="873223">
                  <a:extLst>
                    <a:ext uri="{9D8B030D-6E8A-4147-A177-3AD203B41FA5}">
                      <a16:colId xmlns:a16="http://schemas.microsoft.com/office/drawing/2014/main" val="20009"/>
                    </a:ext>
                  </a:extLst>
                </a:gridCol>
                <a:gridCol w="867307">
                  <a:extLst>
                    <a:ext uri="{9D8B030D-6E8A-4147-A177-3AD203B41FA5}">
                      <a16:colId xmlns:a16="http://schemas.microsoft.com/office/drawing/2014/main" val="20010"/>
                    </a:ext>
                  </a:extLst>
                </a:gridCol>
                <a:gridCol w="266844">
                  <a:extLst>
                    <a:ext uri="{9D8B030D-6E8A-4147-A177-3AD203B41FA5}">
                      <a16:colId xmlns:a16="http://schemas.microsoft.com/office/drawing/2014/main" val="20011"/>
                    </a:ext>
                  </a:extLst>
                </a:gridCol>
                <a:gridCol w="475899">
                  <a:extLst>
                    <a:ext uri="{9D8B030D-6E8A-4147-A177-3AD203B41FA5}">
                      <a16:colId xmlns:a16="http://schemas.microsoft.com/office/drawing/2014/main" val="20012"/>
                    </a:ext>
                  </a:extLst>
                </a:gridCol>
                <a:gridCol w="391394">
                  <a:extLst>
                    <a:ext uri="{9D8B030D-6E8A-4147-A177-3AD203B41FA5}">
                      <a16:colId xmlns:a16="http://schemas.microsoft.com/office/drawing/2014/main" val="20013"/>
                    </a:ext>
                  </a:extLst>
                </a:gridCol>
                <a:gridCol w="733862">
                  <a:extLst>
                    <a:ext uri="{9D8B030D-6E8A-4147-A177-3AD203B41FA5}">
                      <a16:colId xmlns:a16="http://schemas.microsoft.com/office/drawing/2014/main" val="20014"/>
                    </a:ext>
                  </a:extLst>
                </a:gridCol>
              </a:tblGrid>
              <a:tr h="194017">
                <a:tc gridSpan="1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mj-lt"/>
                          <a:cs typeface="Times New Roman" pitchFamily="18" charset="0"/>
                        </a:rPr>
                        <a:t>ÜNLÜLER</a:t>
                      </a:r>
                      <a:endParaRPr kumimoji="0" lang="tr-TR" sz="1000" b="0" i="0" u="none" strike="noStrike" cap="none" normalizeH="0" baseline="0" dirty="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194017">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1" u="none" strike="noStrike" cap="none" normalizeH="0" baseline="0" dirty="0" smtClean="0">
                          <a:ln>
                            <a:noFill/>
                          </a:ln>
                          <a:solidFill>
                            <a:schemeClr val="tx1"/>
                          </a:solidFill>
                          <a:effectLst/>
                          <a:latin typeface="+mj-lt"/>
                          <a:cs typeface="Times New Roman" pitchFamily="18" charset="0"/>
                        </a:rPr>
                        <a:t>Çene Açısının Durumu</a:t>
                      </a:r>
                      <a:endParaRPr kumimoji="0" lang="tr-TR" sz="1000" b="0" i="0" u="none" strike="noStrike" cap="none" normalizeH="0" baseline="0" dirty="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1" u="none" strike="noStrike" cap="none" normalizeH="0" baseline="0" dirty="0" smtClean="0">
                          <a:ln>
                            <a:noFill/>
                          </a:ln>
                          <a:solidFill>
                            <a:schemeClr val="tx1"/>
                          </a:solidFill>
                          <a:effectLst/>
                          <a:latin typeface="+mj-lt"/>
                          <a:cs typeface="Times New Roman" pitchFamily="18" charset="0"/>
                        </a:rPr>
                        <a:t>Dudakların Biçimi</a:t>
                      </a:r>
                      <a:endParaRPr kumimoji="0" lang="tr-TR" sz="1000" b="0" i="0" u="none" strike="noStrike" cap="none" normalizeH="0" baseline="0" dirty="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1" u="none" strike="noStrike" cap="none" normalizeH="0" baseline="0" dirty="0" smtClean="0">
                          <a:ln>
                            <a:noFill/>
                          </a:ln>
                          <a:solidFill>
                            <a:schemeClr val="tx1"/>
                          </a:solidFill>
                          <a:effectLst/>
                          <a:latin typeface="+mj-lt"/>
                          <a:cs typeface="Times New Roman" pitchFamily="18" charset="0"/>
                        </a:rPr>
                        <a:t>Dilin Devinimi</a:t>
                      </a:r>
                      <a:endParaRPr kumimoji="0" lang="tr-TR" sz="1000" b="0" i="0" u="none" strike="noStrike" cap="none" normalizeH="0" baseline="0" dirty="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1"/>
                  </a:ext>
                </a:extLst>
              </a:tr>
              <a:tr h="37768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dirty="0" smtClean="0">
                          <a:ln>
                            <a:noFill/>
                          </a:ln>
                          <a:solidFill>
                            <a:schemeClr val="tx1"/>
                          </a:solidFill>
                          <a:effectLst/>
                          <a:latin typeface="+mj-lt"/>
                          <a:cs typeface="Times New Roman" pitchFamily="18" charset="0"/>
                        </a:rPr>
                        <a:t>Geniş</a:t>
                      </a:r>
                      <a:endParaRPr kumimoji="0" lang="tr-TR" sz="1000" b="0" i="0" u="none" strike="noStrike" cap="none" normalizeH="0" baseline="0" dirty="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Dar</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Düz</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Yuvarlak</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Arkadil</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Öndil</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2"/>
                  </a:ext>
                </a:extLst>
              </a:tr>
              <a:tr h="5658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/a/,/e/,/o/,/ö/</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/ı/,/i/,/u/,/ü/</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/ı/,/i/,/a/,/e/</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/o/,/ö/,/u/,/ü/</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/ı/,/a/,/o/,/u/</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/i/,/e/,/ö/,/ü/</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3"/>
                  </a:ext>
                </a:extLst>
              </a:tr>
              <a:tr h="338480">
                <a:tc rowSpan="2" gridSpan="11">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tx1"/>
                          </a:solidFill>
                          <a:effectLst/>
                          <a:latin typeface="+mj-lt"/>
                          <a:cs typeface="Times New Roman" pitchFamily="18" charset="0"/>
                        </a:rPr>
                        <a:t>                                                                  </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rowSpan="2"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Yuvarlak</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Düz</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4"/>
                  </a:ext>
                </a:extLst>
              </a:tr>
              <a:tr h="221734">
                <a:tc gridSpan="1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hMerge="1" v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/o/, /ü/</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/e/, /i/</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extLst>
                  <a:ext uri="{0D108BD9-81ED-4DB2-BD59-A6C34878D82A}">
                    <a16:rowId xmlns:a16="http://schemas.microsoft.com/office/drawing/2014/main" val="10005"/>
                  </a:ext>
                </a:extLst>
              </a:tr>
              <a:tr h="194017">
                <a:tc gridSpan="1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tx1"/>
                          </a:solidFill>
                          <a:effectLst/>
                          <a:latin typeface="+mj-lt"/>
                          <a:cs typeface="Times New Roman" pitchFamily="18" charset="0"/>
                        </a:rPr>
                        <a:t>ÜNSÜZLER</a:t>
                      </a:r>
                      <a:endParaRPr kumimoji="0" lang="tr-TR" sz="1000" b="0" i="0" u="none" strike="noStrike" cap="none" normalizeH="0" baseline="0" dirty="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20000"/>
                        <a:lumOff val="8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6"/>
                  </a:ext>
                </a:extLst>
              </a:tr>
              <a:tr h="194017">
                <a:tc gridSpan="1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1" i="1" u="none" strike="noStrike" cap="none" normalizeH="0" baseline="0" smtClean="0">
                          <a:ln>
                            <a:noFill/>
                          </a:ln>
                          <a:solidFill>
                            <a:schemeClr val="tx1"/>
                          </a:solidFill>
                          <a:effectLst/>
                          <a:latin typeface="+mj-lt"/>
                          <a:cs typeface="Times New Roman" pitchFamily="18" charset="0"/>
                        </a:rPr>
                        <a:t>Çıkış Biçimleri</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7"/>
                  </a:ext>
                </a:extLst>
              </a:tr>
              <a:tr h="437802">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dirty="0" smtClean="0">
                          <a:ln>
                            <a:noFill/>
                          </a:ln>
                          <a:solidFill>
                            <a:schemeClr val="tx1"/>
                          </a:solidFill>
                          <a:effectLst/>
                          <a:latin typeface="+mj-lt"/>
                          <a:cs typeface="Times New Roman" pitchFamily="18" charset="0"/>
                        </a:rPr>
                        <a:t>Patlamalı</a:t>
                      </a:r>
                      <a:endParaRPr kumimoji="0" lang="tr-TR" sz="1000" b="0" i="0" u="none" strike="noStrike" cap="none" normalizeH="0" baseline="0" dirty="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Geniz</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Çarpmalı</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Yan Daralma</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Sürtünücü</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8"/>
                  </a:ext>
                </a:extLst>
              </a:tr>
              <a:tr h="377686">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/b/,/d/,/g/,/p/,/t/,/k/</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/m/,/n/</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/r/</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/l/</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/c/,/ç/,/f/,/h/,/s/,/ş/,/v/,/y/,/z/</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9"/>
                  </a:ext>
                </a:extLst>
              </a:tr>
              <a:tr h="194017">
                <a:tc gridSpan="1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1" i="1" u="none" strike="noStrike" cap="none" normalizeH="0" baseline="0" smtClean="0">
                          <a:ln>
                            <a:noFill/>
                          </a:ln>
                          <a:solidFill>
                            <a:schemeClr val="tx1"/>
                          </a:solidFill>
                          <a:effectLst/>
                          <a:latin typeface="+mj-lt"/>
                          <a:cs typeface="Times New Roman" pitchFamily="18" charset="0"/>
                        </a:rPr>
                        <a:t>Çıkış yerleri</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0"/>
                  </a:ext>
                </a:extLst>
              </a:tr>
              <a:tr h="754064">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dirty="0" smtClean="0">
                          <a:ln>
                            <a:noFill/>
                          </a:ln>
                          <a:solidFill>
                            <a:schemeClr val="tx1"/>
                          </a:solidFill>
                          <a:effectLst/>
                          <a:latin typeface="+mj-lt"/>
                          <a:cs typeface="Times New Roman" pitchFamily="18" charset="0"/>
                        </a:rPr>
                        <a:t>Çift-dudak</a:t>
                      </a:r>
                      <a:endParaRPr kumimoji="0" lang="tr-TR" sz="1000" b="0" i="0" u="none" strike="noStrike" cap="none" normalizeH="0" baseline="0" dirty="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Dudak-diş</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Dilucu-dişardı</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Dilucu-dişeti</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Dil-öndamak</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Dilucu-öndamak</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Dil-artdamak</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Gırtlak</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65875">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mj-lt"/>
                          <a:cs typeface="Times New Roman" pitchFamily="18" charset="0"/>
                        </a:rPr>
                        <a:t>/b/,/p/,/m/</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/f/,/v/</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/d/,/t/</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/n/,/r/,</a:t>
                      </a:r>
                    </a:p>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/s/,/z/</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/c/,/ç/,/j/,/ş/,/y/</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/l/</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/k/,/g/</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/h/</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194017">
                <a:tc gridSpan="15">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1" i="1" u="none" strike="noStrike" cap="none" normalizeH="0" baseline="0" dirty="0" smtClean="0">
                          <a:ln>
                            <a:noFill/>
                          </a:ln>
                          <a:solidFill>
                            <a:schemeClr val="tx1"/>
                          </a:solidFill>
                          <a:effectLst/>
                          <a:latin typeface="+mj-lt"/>
                          <a:cs typeface="Times New Roman" pitchFamily="18" charset="0"/>
                        </a:rPr>
                        <a:t>Ses tellerinin titreşimi</a:t>
                      </a:r>
                      <a:endParaRPr kumimoji="0" lang="tr-TR" sz="1000" b="0" i="0" u="none" strike="noStrike" cap="none" normalizeH="0" baseline="0" dirty="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3"/>
                  </a:ext>
                </a:extLst>
              </a:tr>
              <a:tr h="261374">
                <a:tc gridSpan="9">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Ötümlü</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00" b="0" i="1" u="none" strike="noStrike" cap="none" normalizeH="0" baseline="0" smtClean="0">
                          <a:ln>
                            <a:noFill/>
                          </a:ln>
                          <a:solidFill>
                            <a:schemeClr val="tx1"/>
                          </a:solidFill>
                          <a:effectLst/>
                          <a:latin typeface="+mj-lt"/>
                          <a:cs typeface="Times New Roman" pitchFamily="18" charset="0"/>
                        </a:rPr>
                        <a:t>Ötümsüz</a:t>
                      </a:r>
                      <a:endParaRPr kumimoji="0" lang="tr-TR" sz="1000" b="0" i="0" u="none" strike="noStrike" cap="none" normalizeH="0" baseline="0" smtClean="0">
                        <a:ln>
                          <a:noFill/>
                        </a:ln>
                        <a:solidFill>
                          <a:schemeClr val="tx1"/>
                        </a:solidFill>
                        <a:effectLst/>
                        <a:latin typeface="+mj-lt"/>
                        <a:cs typeface="Times New Roman" pitchFamily="18" charset="0"/>
                      </a:endParaRP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4"/>
                  </a:ext>
                </a:extLst>
              </a:tr>
              <a:tr h="221734">
                <a:tc gridSpan="9">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smtClean="0">
                          <a:ln>
                            <a:noFill/>
                          </a:ln>
                          <a:solidFill>
                            <a:schemeClr val="tx1"/>
                          </a:solidFill>
                          <a:effectLst/>
                          <a:latin typeface="+mj-lt"/>
                          <a:cs typeface="Times New Roman" pitchFamily="18" charset="0"/>
                        </a:rPr>
                        <a:t>/b/,/c/,/d/,/g/,/j/,/l/,/m/,/n/,/r/,/v/,/y/,/z/</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6">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050" b="1" i="0" u="none" strike="noStrike" cap="none" normalizeH="0" baseline="0" dirty="0" smtClean="0">
                          <a:ln>
                            <a:noFill/>
                          </a:ln>
                          <a:solidFill>
                            <a:schemeClr val="tx1"/>
                          </a:solidFill>
                          <a:effectLst/>
                          <a:latin typeface="+mj-lt"/>
                          <a:cs typeface="Times New Roman" pitchFamily="18" charset="0"/>
                        </a:rPr>
                        <a:t>/ç/,/f/,/h/,/k/,/p/,/s/,/ş/,/t/</a:t>
                      </a:r>
                    </a:p>
                  </a:txBody>
                  <a:tcPr marL="40105" marR="401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15"/>
                  </a:ext>
                </a:extLst>
              </a:tr>
            </a:tbl>
          </a:graphicData>
        </a:graphic>
      </p:graphicFrame>
      <p:sp>
        <p:nvSpPr>
          <p:cNvPr id="17503" name="Rectangle 16"/>
          <p:cNvSpPr>
            <a:spLocks noChangeArrowheads="1"/>
          </p:cNvSpPr>
          <p:nvPr/>
        </p:nvSpPr>
        <p:spPr bwMode="auto">
          <a:xfrm>
            <a:off x="363567" y="171450"/>
            <a:ext cx="8351837" cy="400050"/>
          </a:xfrm>
          <a:prstGeom prst="rect">
            <a:avLst/>
          </a:prstGeom>
          <a:noFill/>
          <a:ln w="9525">
            <a:noFill/>
            <a:miter lim="800000"/>
            <a:headEnd/>
            <a:tailEnd/>
          </a:ln>
        </p:spPr>
        <p:txBody>
          <a:bodyPr>
            <a:spAutoFit/>
          </a:bodyPr>
          <a:lstStyle/>
          <a:p>
            <a:pPr algn="ctr"/>
            <a:r>
              <a:rPr lang="tr-TR" sz="2000" b="1" dirty="0" smtClean="0">
                <a:latin typeface="+mj-lt"/>
                <a:ea typeface="Times" pitchFamily="18" charset="0"/>
                <a:cs typeface="Times" pitchFamily="18" charset="0"/>
              </a:rPr>
              <a:t>Ergenç </a:t>
            </a:r>
            <a:r>
              <a:rPr lang="tr-TR" sz="2000" b="1" dirty="0">
                <a:latin typeface="+mj-lt"/>
                <a:ea typeface="Times" pitchFamily="18" charset="0"/>
                <a:cs typeface="Times" pitchFamily="18" charset="0"/>
              </a:rPr>
              <a:t>(1995</a:t>
            </a:r>
            <a:r>
              <a:rPr lang="tr-TR" sz="2000" b="1" dirty="0" smtClean="0">
                <a:latin typeface="+mj-lt"/>
                <a:ea typeface="Times" pitchFamily="18" charset="0"/>
                <a:cs typeface="Times" pitchFamily="18" charset="0"/>
              </a:rPr>
              <a:t>), Türkçede </a:t>
            </a:r>
            <a:r>
              <a:rPr lang="tr-TR" sz="2000" b="1" dirty="0">
                <a:latin typeface="+mj-lt"/>
                <a:ea typeface="Times" pitchFamily="18" charset="0"/>
                <a:cs typeface="Times" pitchFamily="18" charset="0"/>
              </a:rPr>
              <a:t>Ünlü ve Ünsüzlerin Üç Boyutluluğu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6094</TotalTime>
  <Words>877</Words>
  <Application>Microsoft Office PowerPoint</Application>
  <PresentationFormat>Ekran Gösterisi (4:3)</PresentationFormat>
  <Paragraphs>111</Paragraphs>
  <Slides>8</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8</vt:i4>
      </vt:variant>
    </vt:vector>
  </HeadingPairs>
  <TitlesOfParts>
    <vt:vector size="18" baseType="lpstr">
      <vt:lpstr>Arial</vt:lpstr>
      <vt:lpstr>Book Antiqua</vt:lpstr>
      <vt:lpstr>Bookman Old Style</vt:lpstr>
      <vt:lpstr>Calibri</vt:lpstr>
      <vt:lpstr>Gill Sans MT</vt:lpstr>
      <vt:lpstr>Times</vt:lpstr>
      <vt:lpstr>Times New Roman</vt:lpstr>
      <vt:lpstr>Wingdings</vt:lpstr>
      <vt:lpstr>Wingdings 3</vt:lpstr>
      <vt:lpstr>Origin</vt:lpstr>
      <vt:lpstr> Türkçe Ses Dizgesinin İşleyişi - I</vt:lpstr>
      <vt:lpstr>PowerPoint Sunusu</vt:lpstr>
      <vt:lpstr>/r/</vt:lpstr>
      <vt:lpstr>/ş/ ve /j/</vt:lpstr>
      <vt:lpstr>/h/</vt:lpstr>
      <vt:lpstr>/y/</vt:lpstr>
      <vt:lpstr>/c/ ve /ç/</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DBB411 Bilimsel Araştırma ve Yazma Teknikleri</dc:title>
  <dc:creator>user</dc:creator>
  <cp:lastModifiedBy>Hakem</cp:lastModifiedBy>
  <cp:revision>259</cp:revision>
  <dcterms:created xsi:type="dcterms:W3CDTF">2015-09-22T13:45:05Z</dcterms:created>
  <dcterms:modified xsi:type="dcterms:W3CDTF">2019-10-10T10:54:59Z</dcterms:modified>
</cp:coreProperties>
</file>