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39"/>
  </p:notesMasterIdLst>
  <p:handoutMasterIdLst>
    <p:handoutMasterId r:id="rId40"/>
  </p:handoutMasterIdLst>
  <p:sldIdLst>
    <p:sldId id="256" r:id="rId2"/>
    <p:sldId id="257" r:id="rId3"/>
    <p:sldId id="294" r:id="rId4"/>
    <p:sldId id="291" r:id="rId5"/>
    <p:sldId id="292" r:id="rId6"/>
    <p:sldId id="290" r:id="rId7"/>
    <p:sldId id="258" r:id="rId8"/>
    <p:sldId id="259" r:id="rId9"/>
    <p:sldId id="260" r:id="rId10"/>
    <p:sldId id="261" r:id="rId11"/>
    <p:sldId id="296" r:id="rId12"/>
    <p:sldId id="262" r:id="rId13"/>
    <p:sldId id="263" r:id="rId14"/>
    <p:sldId id="264" r:id="rId15"/>
    <p:sldId id="265" r:id="rId16"/>
    <p:sldId id="295" r:id="rId17"/>
    <p:sldId id="266" r:id="rId18"/>
    <p:sldId id="267" r:id="rId19"/>
    <p:sldId id="268" r:id="rId20"/>
    <p:sldId id="269" r:id="rId21"/>
    <p:sldId id="286" r:id="rId22"/>
    <p:sldId id="287" r:id="rId23"/>
    <p:sldId id="288" r:id="rId24"/>
    <p:sldId id="270" r:id="rId25"/>
    <p:sldId id="272" r:id="rId26"/>
    <p:sldId id="273" r:id="rId27"/>
    <p:sldId id="274" r:id="rId28"/>
    <p:sldId id="284" r:id="rId29"/>
    <p:sldId id="285" r:id="rId30"/>
    <p:sldId id="283" r:id="rId31"/>
    <p:sldId id="281" r:id="rId32"/>
    <p:sldId id="282" r:id="rId33"/>
    <p:sldId id="275" r:id="rId34"/>
    <p:sldId id="276" r:id="rId35"/>
    <p:sldId id="277" r:id="rId36"/>
    <p:sldId id="278" r:id="rId37"/>
    <p:sldId id="297"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75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70C71C-755E-46D0-A9A6-FE638A81FAE1}" type="datetimeFigureOut">
              <a:rPr lang="tr-TR" smtClean="0"/>
              <a:t>29.04.2015</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0CA02B-E7A2-499E-9A47-0ACB5A4D681A}" type="slidenum">
              <a:rPr lang="tr-TR" smtClean="0"/>
              <a:t>‹#›</a:t>
            </a:fld>
            <a:endParaRPr lang="tr-TR"/>
          </a:p>
        </p:txBody>
      </p:sp>
    </p:spTree>
    <p:extLst>
      <p:ext uri="{BB962C8B-B14F-4D97-AF65-F5344CB8AC3E}">
        <p14:creationId xmlns:p14="http://schemas.microsoft.com/office/powerpoint/2010/main" val="82997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09014E-5408-4648-AB84-654CFBA9C1BC}" type="datetimeFigureOut">
              <a:rPr lang="tr-TR" smtClean="0"/>
              <a:t>29.04.2015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955FEF-803E-46F7-AABD-E3AA606F889A}" type="slidenum">
              <a:rPr lang="tr-TR" smtClean="0"/>
              <a:t>‹#›</a:t>
            </a:fld>
            <a:endParaRPr lang="tr-TR"/>
          </a:p>
        </p:txBody>
      </p:sp>
    </p:spTree>
    <p:extLst>
      <p:ext uri="{BB962C8B-B14F-4D97-AF65-F5344CB8AC3E}">
        <p14:creationId xmlns:p14="http://schemas.microsoft.com/office/powerpoint/2010/main" val="213440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Dikdörtgen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Yuvarlatılmış Dikdörtge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Alt Başlı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21AE48D6-B850-4408-A6E5-0D08AD8D0255}" type="datetime1">
              <a:rPr lang="tr-TR" smtClean="0"/>
              <a:t>29.04.2015</a:t>
            </a:fld>
            <a:endParaRPr lang="tr-TR"/>
          </a:p>
        </p:txBody>
      </p:sp>
      <p:sp>
        <p:nvSpPr>
          <p:cNvPr id="17" name="Altbilgi Yer Tutucusu 16"/>
          <p:cNvSpPr>
            <a:spLocks noGrp="1"/>
          </p:cNvSpPr>
          <p:nvPr>
            <p:ph type="ftr" sz="quarter" idx="11"/>
          </p:nvPr>
        </p:nvSpPr>
        <p:spPr/>
        <p:txBody>
          <a:bodyPr/>
          <a:lstStyle/>
          <a:p>
            <a:endParaRPr lang="tr-TR"/>
          </a:p>
        </p:txBody>
      </p:sp>
      <p:sp>
        <p:nvSpPr>
          <p:cNvPr id="29" name="Slayt Numarası Yer Tutucusu 28"/>
          <p:cNvSpPr>
            <a:spLocks noGrp="1"/>
          </p:cNvSpPr>
          <p:nvPr>
            <p:ph type="sldNum" sz="quarter" idx="12"/>
          </p:nvPr>
        </p:nvSpPr>
        <p:spPr/>
        <p:txBody>
          <a:bodyPr lIns="0" tIns="0" rIns="0" bIns="0">
            <a:noAutofit/>
          </a:bodyPr>
          <a:lstStyle>
            <a:lvl1pPr>
              <a:defRPr sz="1400">
                <a:solidFill>
                  <a:srgbClr val="FFFFFF"/>
                </a:solidFill>
              </a:defRPr>
            </a:lvl1pPr>
          </a:lstStyle>
          <a:p>
            <a:fld id="{7A3C39D5-BA6A-4F19-9AEF-CAC7E0E45EDE}" type="slidenum">
              <a:rPr lang="tr-TR" smtClean="0"/>
              <a:t>‹#›</a:t>
            </a:fld>
            <a:endParaRPr lang="tr-TR"/>
          </a:p>
        </p:txBody>
      </p:sp>
      <p:sp>
        <p:nvSpPr>
          <p:cNvPr id="7" name="Dikdörtgen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A1DED2A-8CA9-461D-AF7F-FEAF988A6BAE}" type="datetime1">
              <a:rPr lang="tr-TR" smtClean="0"/>
              <a:t>29.04.2015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3C39D5-BA6A-4F19-9AEF-CAC7E0E45ED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E1174266-0C29-45EF-BB46-9452158DC50D}" type="datetime1">
              <a:rPr lang="tr-TR" smtClean="0"/>
              <a:t>29.04.2015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3C39D5-BA6A-4F19-9AEF-CAC7E0E45ED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1DB39743-49B8-408D-A70E-92C6C19578CF}" type="datetime1">
              <a:rPr lang="tr-TR" smtClean="0"/>
              <a:t>29.04.2015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3C39D5-BA6A-4F19-9AEF-CAC7E0E45EDE}" type="slidenum">
              <a:rPr lang="tr-TR" smtClean="0"/>
              <a:t>‹#›</a:t>
            </a:fld>
            <a:endParaRPr lang="tr-TR"/>
          </a:p>
        </p:txBody>
      </p:sp>
      <p:sp>
        <p:nvSpPr>
          <p:cNvPr id="8" name="İçerik Yer Tutucusu 7"/>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Dikdörtgen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Yuvarlatılmış Dikdörtge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BF98993-BF99-4B6D-B058-FFECD9FC4256}" type="datetime1">
              <a:rPr lang="tr-TR" smtClean="0"/>
              <a:t>29.04.2015</a:t>
            </a:fld>
            <a:endParaRPr lang="tr-TR"/>
          </a:p>
        </p:txBody>
      </p:sp>
      <p:sp>
        <p:nvSpPr>
          <p:cNvPr id="5" name="Altbilgi Yer Tutucusu 4"/>
          <p:cNvSpPr>
            <a:spLocks noGrp="1"/>
          </p:cNvSpPr>
          <p:nvPr>
            <p:ph type="ftr" sz="quarter" idx="11"/>
          </p:nvPr>
        </p:nvSpPr>
        <p:spPr>
          <a:xfrm>
            <a:off x="800100" y="6172200"/>
            <a:ext cx="4000500" cy="457200"/>
          </a:xfrm>
        </p:spPr>
        <p:txBody>
          <a:bodyPr/>
          <a:lstStyle/>
          <a:p>
            <a:endParaRPr lang="tr-TR"/>
          </a:p>
        </p:txBody>
      </p:sp>
      <p:sp>
        <p:nvSpPr>
          <p:cNvPr id="7" name="Dikdörtgen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146304" y="6208776"/>
            <a:ext cx="457200" cy="457200"/>
          </a:xfrm>
        </p:spPr>
        <p:txBody>
          <a:bodyPr/>
          <a:lstStyle/>
          <a:p>
            <a:fld id="{7A3C39D5-BA6A-4F19-9AEF-CAC7E0E45EDE}"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1515B403-E6DB-491D-958D-EB414C02A151}" type="datetime1">
              <a:rPr lang="tr-TR" smtClean="0"/>
              <a:t>29.04.2015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3C39D5-BA6A-4F19-9AEF-CAC7E0E45EDE}" type="slidenum">
              <a:rPr lang="tr-TR" smtClean="0"/>
              <a:t>‹#›</a:t>
            </a:fld>
            <a:endParaRPr lang="tr-TR"/>
          </a:p>
        </p:txBody>
      </p:sp>
      <p:sp>
        <p:nvSpPr>
          <p:cNvPr id="9" name="İçerik Yer Tutucusu 8"/>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C5B81DED-E824-4AB4-B155-C981C3C3929E}" type="datetime1">
              <a:rPr lang="tr-TR" smtClean="0"/>
              <a:t>29.04.2015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A3C39D5-BA6A-4F19-9AEF-CAC7E0E45EDE}" type="slidenum">
              <a:rPr lang="tr-TR" smtClean="0"/>
              <a:t>‹#›</a:t>
            </a:fld>
            <a:endParaRPr lang="tr-TR"/>
          </a:p>
        </p:txBody>
      </p:sp>
      <p:sp>
        <p:nvSpPr>
          <p:cNvPr id="11" name="İçerik Yer Tutucusu 10"/>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5D5574F3-9E4C-45A7-A0CC-8FF9089F8D0A}" type="datetime1">
              <a:rPr lang="tr-TR" smtClean="0"/>
              <a:t>29.04.2015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A3C39D5-BA6A-4F19-9AEF-CAC7E0E45ED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26FBDE5-1C55-4402-823E-21D0634E2A82}" type="datetime1">
              <a:rPr lang="tr-TR" smtClean="0"/>
              <a:t>29.04.2015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A3C39D5-BA6A-4F19-9AEF-CAC7E0E45ED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Dikdörtgen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Yuvarlatılmış Dikdörtge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79F05EB0-1F38-4138-8D29-0BE6BF36C2A6}" type="datetime1">
              <a:rPr lang="tr-TR" smtClean="0"/>
              <a:t>29.04.2015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3C39D5-BA6A-4F19-9AEF-CAC7E0E45EDE}" type="slidenum">
              <a:rPr lang="tr-TR" smtClean="0"/>
              <a:t>‹#›</a:t>
            </a:fld>
            <a:endParaRPr lang="tr-TR"/>
          </a:p>
        </p:txBody>
      </p:sp>
      <p:sp>
        <p:nvSpPr>
          <p:cNvPr id="11" name="İçerik Yer Tutucusu 10"/>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Metin Yer Tutucus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CCF3024A-2564-44FD-83EE-4D4BFB55865C}" type="datetime1">
              <a:rPr lang="tr-TR" smtClean="0"/>
              <a:t>29.04.2015</a:t>
            </a:fld>
            <a:endParaRPr lang="tr-TR"/>
          </a:p>
        </p:txBody>
      </p:sp>
      <p:sp>
        <p:nvSpPr>
          <p:cNvPr id="6" name="Altbilgi Yer Tutucusu 5"/>
          <p:cNvSpPr>
            <a:spLocks noGrp="1"/>
          </p:cNvSpPr>
          <p:nvPr>
            <p:ph type="ftr" sz="quarter" idx="11"/>
          </p:nvPr>
        </p:nvSpPr>
        <p:spPr>
          <a:xfrm>
            <a:off x="914400" y="6172200"/>
            <a:ext cx="3886200" cy="457200"/>
          </a:xfrm>
        </p:spPr>
        <p:txBody>
          <a:bodyPr/>
          <a:lstStyle/>
          <a:p>
            <a:endParaRPr lang="tr-TR"/>
          </a:p>
        </p:txBody>
      </p:sp>
      <p:sp>
        <p:nvSpPr>
          <p:cNvPr id="7" name="Slayt Numarası Yer Tutucusu 6"/>
          <p:cNvSpPr>
            <a:spLocks noGrp="1"/>
          </p:cNvSpPr>
          <p:nvPr>
            <p:ph type="sldNum" sz="quarter" idx="12"/>
          </p:nvPr>
        </p:nvSpPr>
        <p:spPr>
          <a:xfrm>
            <a:off x="146304" y="6208776"/>
            <a:ext cx="457200" cy="457200"/>
          </a:xfrm>
        </p:spPr>
        <p:txBody>
          <a:bodyPr/>
          <a:lstStyle/>
          <a:p>
            <a:fld id="{7A3C39D5-BA6A-4F19-9AEF-CAC7E0E45EDE}" type="slidenum">
              <a:rPr lang="tr-TR" smtClean="0"/>
              <a:t>‹#›</a:t>
            </a:fld>
            <a:endParaRPr lang="tr-TR"/>
          </a:p>
        </p:txBody>
      </p:sp>
      <p:sp>
        <p:nvSpPr>
          <p:cNvPr id="11" name="Dikdörtgen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Resim Yer Tutucus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ikdörtgen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Yuvarlatılmış Dikdörtge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Başlık Yer Tutucus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19E701D-3916-4211-B0B5-7ECEBDD3B383}" type="datetime1">
              <a:rPr lang="tr-TR" smtClean="0"/>
              <a:t>29.04.2015</a:t>
            </a:fld>
            <a:endParaRPr lang="tr-TR"/>
          </a:p>
        </p:txBody>
      </p:sp>
      <p:sp>
        <p:nvSpPr>
          <p:cNvPr id="3" name="Altbilgi Yer Tutucusu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Slayt Numarası Yer Tutucus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A3C39D5-BA6A-4F19-9AEF-CAC7E0E45ED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endParaRPr lang="tr-TR" dirty="0"/>
          </a:p>
        </p:txBody>
      </p:sp>
      <p:sp>
        <p:nvSpPr>
          <p:cNvPr id="2" name="Başlık 1"/>
          <p:cNvSpPr>
            <a:spLocks noGrp="1"/>
          </p:cNvSpPr>
          <p:nvPr>
            <p:ph type="ctrTitle"/>
          </p:nvPr>
        </p:nvSpPr>
        <p:spPr/>
        <p:txBody>
          <a:bodyPr/>
          <a:lstStyle/>
          <a:p>
            <a:r>
              <a:rPr lang="pt-BR" dirty="0" smtClean="0"/>
              <a:t>Psychoanalytic Criticism</a:t>
            </a:r>
            <a:endParaRPr lang="tr-TR" dirty="0"/>
          </a:p>
        </p:txBody>
      </p:sp>
    </p:spTree>
    <p:extLst>
      <p:ext uri="{BB962C8B-B14F-4D97-AF65-F5344CB8AC3E}">
        <p14:creationId xmlns:p14="http://schemas.microsoft.com/office/powerpoint/2010/main" val="25874192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10</a:t>
            </a:fld>
            <a:endParaRPr lang="tr-TR"/>
          </a:p>
        </p:txBody>
      </p:sp>
      <p:sp>
        <p:nvSpPr>
          <p:cNvPr id="4" name="İçerik Yer Tutucusu 3"/>
          <p:cNvSpPr>
            <a:spLocks noGrp="1"/>
          </p:cNvSpPr>
          <p:nvPr>
            <p:ph sz="quarter" idx="1"/>
          </p:nvPr>
        </p:nvSpPr>
        <p:spPr>
          <a:xfrm>
            <a:off x="683568" y="332656"/>
            <a:ext cx="8204448" cy="6192688"/>
          </a:xfrm>
        </p:spPr>
        <p:style>
          <a:lnRef idx="1">
            <a:schemeClr val="accent4"/>
          </a:lnRef>
          <a:fillRef idx="2">
            <a:schemeClr val="accent4"/>
          </a:fillRef>
          <a:effectRef idx="1">
            <a:schemeClr val="accent4"/>
          </a:effectRef>
          <a:fontRef idx="minor">
            <a:schemeClr val="dk1"/>
          </a:fontRef>
        </p:style>
        <p:txBody>
          <a:bodyPr>
            <a:normAutofit/>
          </a:bodyPr>
          <a:lstStyle/>
          <a:p>
            <a:r>
              <a:rPr lang="tr-TR" sz="2800" b="1" dirty="0" err="1" smtClean="0">
                <a:effectLst>
                  <a:outerShdw blurRad="38100" dist="38100" dir="2700000" algn="tl">
                    <a:srgbClr val="000000">
                      <a:alpha val="43137"/>
                    </a:srgbClr>
                  </a:outerShdw>
                </a:effectLst>
              </a:rPr>
              <a:t>Typographical</a:t>
            </a:r>
            <a:r>
              <a:rPr lang="tr-TR" sz="2800" b="1" dirty="0" smtClean="0">
                <a:effectLst>
                  <a:outerShdw blurRad="38100" dist="38100" dir="2700000" algn="tl">
                    <a:srgbClr val="000000">
                      <a:alpha val="43137"/>
                    </a:srgbClr>
                  </a:outerShdw>
                </a:effectLst>
              </a:rPr>
              <a:t> Model : </a:t>
            </a:r>
            <a:r>
              <a:rPr lang="tr-TR" sz="2800" dirty="0" err="1"/>
              <a:t>In</a:t>
            </a:r>
            <a:r>
              <a:rPr lang="tr-TR" sz="2800" dirty="0"/>
              <a:t> an </a:t>
            </a:r>
            <a:r>
              <a:rPr lang="tr-TR" sz="2800" dirty="0" err="1" smtClean="0"/>
              <a:t>earlier</a:t>
            </a:r>
            <a:r>
              <a:rPr lang="tr-TR" sz="2800" dirty="0"/>
              <a:t> </a:t>
            </a:r>
            <a:r>
              <a:rPr lang="en-US" sz="2800" dirty="0" smtClean="0"/>
              <a:t>version </a:t>
            </a:r>
            <a:r>
              <a:rPr lang="en-US" sz="2800" dirty="0"/>
              <a:t>of this model, Freud separates the human psyche into three </a:t>
            </a:r>
            <a:r>
              <a:rPr lang="en-US" sz="2800" dirty="0" smtClean="0"/>
              <a:t>parts:</a:t>
            </a:r>
            <a:r>
              <a:rPr lang="tr-TR" sz="2800" dirty="0" smtClean="0"/>
              <a:t> </a:t>
            </a:r>
            <a:r>
              <a:rPr lang="en-US" sz="2800" dirty="0" smtClean="0"/>
              <a:t>the </a:t>
            </a:r>
            <a:r>
              <a:rPr lang="en-US" sz="2800" dirty="0"/>
              <a:t>conscious, preconscious, and unconscious. The conscious is the </a:t>
            </a:r>
            <a:r>
              <a:rPr lang="en-US" sz="2800" dirty="0" smtClean="0"/>
              <a:t>mind's</a:t>
            </a:r>
            <a:r>
              <a:rPr lang="tr-TR" sz="2800" dirty="0" smtClean="0"/>
              <a:t> </a:t>
            </a:r>
            <a:r>
              <a:rPr lang="en-US" sz="2800" dirty="0" smtClean="0"/>
              <a:t>direct </a:t>
            </a:r>
            <a:r>
              <a:rPr lang="en-US" sz="2800" dirty="0"/>
              <a:t>link to external reality; it perceives and reacts with the external </a:t>
            </a:r>
            <a:r>
              <a:rPr lang="en-US" sz="2800" dirty="0" smtClean="0"/>
              <a:t>environment,</a:t>
            </a:r>
            <a:r>
              <a:rPr lang="tr-TR" sz="2800" dirty="0" smtClean="0"/>
              <a:t> </a:t>
            </a:r>
            <a:r>
              <a:rPr lang="en-US" sz="2800" dirty="0" smtClean="0"/>
              <a:t>allowing </a:t>
            </a:r>
            <a:r>
              <a:rPr lang="en-US" sz="2800" dirty="0"/>
              <a:t>the mind to order its outside world. The preconscious </a:t>
            </a:r>
            <a:r>
              <a:rPr lang="en-US" sz="2800" dirty="0" smtClean="0"/>
              <a:t>is</a:t>
            </a:r>
            <a:r>
              <a:rPr lang="tr-TR" sz="2800" dirty="0" smtClean="0"/>
              <a:t> </a:t>
            </a:r>
            <a:r>
              <a:rPr lang="en-US" sz="2800" dirty="0" smtClean="0"/>
              <a:t>the </a:t>
            </a:r>
            <a:r>
              <a:rPr lang="en-US" sz="2800" dirty="0"/>
              <a:t>storehouse of memories that the conscious part of the mind allows to </a:t>
            </a:r>
            <a:r>
              <a:rPr lang="en-US" sz="2800" dirty="0" smtClean="0"/>
              <a:t>be</a:t>
            </a:r>
            <a:r>
              <a:rPr lang="tr-TR" sz="2800" dirty="0" smtClean="0"/>
              <a:t> </a:t>
            </a:r>
            <a:r>
              <a:rPr lang="en-US" sz="2800" dirty="0" smtClean="0"/>
              <a:t>brought </a:t>
            </a:r>
            <a:r>
              <a:rPr lang="en-US" sz="2800" dirty="0"/>
              <a:t>to consciousness without disguising these memories in some </a:t>
            </a:r>
            <a:r>
              <a:rPr lang="en-US" sz="2800" dirty="0" smtClean="0"/>
              <a:t>form</a:t>
            </a:r>
            <a:r>
              <a:rPr lang="tr-TR" sz="2800" dirty="0" smtClean="0"/>
              <a:t> </a:t>
            </a:r>
            <a:r>
              <a:rPr lang="en-US" sz="2800" dirty="0" smtClean="0"/>
              <a:t>or </a:t>
            </a:r>
            <a:r>
              <a:rPr lang="en-US" sz="2800" dirty="0"/>
              <a:t>another. As in his previously devised models, Freud contends that </a:t>
            </a:r>
            <a:r>
              <a:rPr lang="en-US" sz="2800" dirty="0" smtClean="0"/>
              <a:t>the</a:t>
            </a:r>
            <a:r>
              <a:rPr lang="tr-TR" sz="2800" dirty="0" smtClean="0"/>
              <a:t> </a:t>
            </a:r>
            <a:r>
              <a:rPr lang="en-US" sz="2800" dirty="0" smtClean="0"/>
              <a:t>third </a:t>
            </a:r>
            <a:r>
              <a:rPr lang="en-US" sz="2800" dirty="0"/>
              <a:t>part of the psyche, the unconscious, holds the repressed </a:t>
            </a:r>
            <a:r>
              <a:rPr lang="en-US" sz="2800" dirty="0" smtClean="0"/>
              <a:t>hungers,</a:t>
            </a:r>
            <a:r>
              <a:rPr lang="tr-TR" sz="2800" dirty="0" smtClean="0"/>
              <a:t> </a:t>
            </a:r>
            <a:r>
              <a:rPr lang="en-US" sz="2800" dirty="0" smtClean="0"/>
              <a:t>images</a:t>
            </a:r>
            <a:r>
              <a:rPr lang="en-US" sz="2800" dirty="0"/>
              <a:t>, thoughts, and desires of human nature. Because these desires are </a:t>
            </a:r>
            <a:r>
              <a:rPr lang="en-US" sz="2800" dirty="0" smtClean="0"/>
              <a:t>not</a:t>
            </a:r>
            <a:r>
              <a:rPr lang="tr-TR" sz="2800" dirty="0" smtClean="0"/>
              <a:t> </a:t>
            </a:r>
            <a:r>
              <a:rPr lang="en-US" sz="2800" dirty="0" smtClean="0"/>
              <a:t>housed </a:t>
            </a:r>
            <a:r>
              <a:rPr lang="en-US" sz="2800" dirty="0"/>
              <a:t>in the preconscious, they cannot be directly summoned into the </a:t>
            </a:r>
            <a:r>
              <a:rPr lang="en-US" sz="2800" dirty="0" smtClean="0"/>
              <a:t>conscious</a:t>
            </a:r>
            <a:r>
              <a:rPr lang="tr-TR" sz="2800" dirty="0" smtClean="0"/>
              <a:t> </a:t>
            </a:r>
            <a:r>
              <a:rPr lang="tr-TR" sz="2800" dirty="0" err="1" smtClean="0"/>
              <a:t>state</a:t>
            </a:r>
            <a:r>
              <a:rPr lang="tr-TR" sz="2800" dirty="0"/>
              <a:t>.</a:t>
            </a:r>
            <a:endParaRPr lang="tr-TR"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0310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11</a:t>
            </a:fld>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
            <a:ext cx="9036495" cy="6237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4361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12</a:t>
            </a:fld>
            <a:endParaRPr lang="tr-TR"/>
          </a:p>
        </p:txBody>
      </p:sp>
      <p:sp>
        <p:nvSpPr>
          <p:cNvPr id="4" name="İçerik Yer Tutucusu 3"/>
          <p:cNvSpPr>
            <a:spLocks noGrp="1"/>
          </p:cNvSpPr>
          <p:nvPr>
            <p:ph sz="quarter" idx="1"/>
          </p:nvPr>
        </p:nvSpPr>
        <p:spPr>
          <a:xfrm>
            <a:off x="827584" y="404664"/>
            <a:ext cx="7772400" cy="5976664"/>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US" dirty="0"/>
              <a:t>The most famous model of the human psyche, however, is </a:t>
            </a:r>
            <a:r>
              <a:rPr lang="en-US" dirty="0" smtClean="0"/>
              <a:t>Freud's</a:t>
            </a:r>
            <a:r>
              <a:rPr lang="tr-TR" dirty="0" smtClean="0"/>
              <a:t> </a:t>
            </a:r>
            <a:r>
              <a:rPr lang="en-US" dirty="0" smtClean="0"/>
              <a:t>revised </a:t>
            </a:r>
            <a:r>
              <a:rPr lang="en-US" dirty="0"/>
              <a:t>version of the typographical model, the tripartite model </a:t>
            </a:r>
            <a:r>
              <a:rPr lang="en-US" dirty="0" smtClean="0"/>
              <a:t>sometimes</a:t>
            </a:r>
            <a:r>
              <a:rPr lang="tr-TR" dirty="0" smtClean="0"/>
              <a:t> </a:t>
            </a:r>
            <a:r>
              <a:rPr lang="en-US" dirty="0" smtClean="0"/>
              <a:t>referred </a:t>
            </a:r>
            <a:r>
              <a:rPr lang="en-US" dirty="0"/>
              <a:t>to at the structural model. This model divides the psyche into </a:t>
            </a:r>
            <a:r>
              <a:rPr lang="en-US" dirty="0" smtClean="0"/>
              <a:t>three</a:t>
            </a:r>
            <a:r>
              <a:rPr lang="tr-TR" dirty="0" smtClean="0"/>
              <a:t> </a:t>
            </a:r>
            <a:r>
              <a:rPr lang="en-US" dirty="0" smtClean="0"/>
              <a:t>parts</a:t>
            </a:r>
            <a:r>
              <a:rPr lang="en-US" dirty="0"/>
              <a:t>: the id, ego, and superego</a:t>
            </a:r>
            <a:r>
              <a:rPr lang="en-US" dirty="0" smtClean="0"/>
              <a:t>.</a:t>
            </a:r>
            <a:endParaRPr lang="tr-TR" dirty="0" smtClean="0"/>
          </a:p>
          <a:p>
            <a:r>
              <a:rPr lang="tr-TR" b="1" dirty="0" smtClean="0">
                <a:effectLst>
                  <a:outerShdw blurRad="38100" dist="38100" dir="2700000" algn="tl">
                    <a:srgbClr val="000000">
                      <a:alpha val="43137"/>
                    </a:srgbClr>
                  </a:outerShdw>
                </a:effectLst>
              </a:rPr>
              <a:t>İD:</a:t>
            </a:r>
            <a:r>
              <a:rPr lang="tr-TR" dirty="0" smtClean="0"/>
              <a:t> </a:t>
            </a:r>
            <a:r>
              <a:rPr lang="en-US" dirty="0"/>
              <a:t>The irrational, instinctual, unknown, </a:t>
            </a:r>
            <a:r>
              <a:rPr lang="en-US" dirty="0" smtClean="0"/>
              <a:t>and</a:t>
            </a:r>
            <a:r>
              <a:rPr lang="tr-TR" dirty="0" smtClean="0"/>
              <a:t> </a:t>
            </a:r>
            <a:r>
              <a:rPr lang="en-US" dirty="0" smtClean="0"/>
              <a:t>unconscious </a:t>
            </a:r>
            <a:r>
              <a:rPr lang="en-US" dirty="0"/>
              <a:t>part of </a:t>
            </a:r>
            <a:r>
              <a:rPr lang="en-US" dirty="0" smtClean="0"/>
              <a:t>the </a:t>
            </a:r>
            <a:r>
              <a:rPr lang="en-US" dirty="0"/>
              <a:t>psyche Freud calls the id</a:t>
            </a:r>
            <a:r>
              <a:rPr lang="en-US" dirty="0" smtClean="0"/>
              <a:t>.</a:t>
            </a:r>
            <a:endParaRPr lang="tr-TR" dirty="0" smtClean="0"/>
          </a:p>
          <a:p>
            <a:r>
              <a:rPr lang="tr-TR" b="1" dirty="0" smtClean="0">
                <a:effectLst>
                  <a:outerShdw blurRad="38100" dist="38100" dir="2700000" algn="tl">
                    <a:srgbClr val="000000">
                      <a:alpha val="43137"/>
                    </a:srgbClr>
                  </a:outerShdw>
                </a:effectLst>
              </a:rPr>
              <a:t>EGO: </a:t>
            </a:r>
            <a:r>
              <a:rPr lang="en-US" dirty="0"/>
              <a:t>The second part of the psyche Freud names the ego, the rational, </a:t>
            </a:r>
            <a:r>
              <a:rPr lang="en-US" dirty="0" smtClean="0"/>
              <a:t>logical,</a:t>
            </a:r>
            <a:r>
              <a:rPr lang="tr-TR" dirty="0" smtClean="0"/>
              <a:t> </a:t>
            </a:r>
            <a:r>
              <a:rPr lang="en-US" dirty="0" smtClean="0"/>
              <a:t>waking </a:t>
            </a:r>
            <a:r>
              <a:rPr lang="en-US" dirty="0"/>
              <a:t>part of the mind, although many of its activities remain in </a:t>
            </a:r>
            <a:r>
              <a:rPr lang="en-US" dirty="0" smtClean="0"/>
              <a:t>the</a:t>
            </a:r>
            <a:r>
              <a:rPr lang="tr-TR" dirty="0" smtClean="0"/>
              <a:t> </a:t>
            </a:r>
            <a:r>
              <a:rPr lang="tr-TR" dirty="0" err="1" smtClean="0"/>
              <a:t>unconscious</a:t>
            </a:r>
            <a:r>
              <a:rPr lang="tr-TR" dirty="0" smtClean="0"/>
              <a:t>.</a:t>
            </a:r>
          </a:p>
          <a:p>
            <a:r>
              <a:rPr lang="tr-TR" b="1" dirty="0" smtClean="0">
                <a:effectLst>
                  <a:outerShdw blurRad="38100" dist="38100" dir="2700000" algn="tl">
                    <a:srgbClr val="000000">
                      <a:alpha val="43137"/>
                    </a:srgbClr>
                  </a:outerShdw>
                </a:effectLst>
              </a:rPr>
              <a:t>SUPEREGO: </a:t>
            </a:r>
            <a:r>
              <a:rPr lang="en-US" dirty="0"/>
              <a:t>The third part of the psyche, the superego, acts like an internal </a:t>
            </a:r>
            <a:r>
              <a:rPr lang="en-US" dirty="0" smtClean="0"/>
              <a:t>censor,</a:t>
            </a:r>
            <a:r>
              <a:rPr lang="tr-TR" dirty="0" smtClean="0"/>
              <a:t> </a:t>
            </a:r>
            <a:r>
              <a:rPr lang="en-US" dirty="0" smtClean="0"/>
              <a:t>causing </a:t>
            </a:r>
            <a:r>
              <a:rPr lang="en-US" dirty="0"/>
              <a:t>us to make moral judgments in light of social </a:t>
            </a:r>
            <a:r>
              <a:rPr lang="en-US" dirty="0" smtClean="0"/>
              <a:t>pressures</a:t>
            </a:r>
            <a:r>
              <a:rPr lang="tr-TR" dirty="0" smtClean="0"/>
              <a:t>.</a:t>
            </a:r>
            <a:r>
              <a:rPr lang="tr-TR" dirty="0"/>
              <a:t> </a:t>
            </a:r>
            <a:r>
              <a:rPr lang="tr-TR" dirty="0" err="1"/>
              <a:t>ln</a:t>
            </a:r>
            <a:r>
              <a:rPr lang="tr-TR" dirty="0"/>
              <a:t> </a:t>
            </a:r>
            <a:r>
              <a:rPr lang="tr-TR" dirty="0" err="1" smtClean="0"/>
              <a:t>contrast</a:t>
            </a:r>
            <a:r>
              <a:rPr lang="tr-TR" dirty="0"/>
              <a:t> </a:t>
            </a:r>
            <a:r>
              <a:rPr lang="en-US" dirty="0" smtClean="0"/>
              <a:t>to </a:t>
            </a:r>
            <a:r>
              <a:rPr lang="en-US" dirty="0"/>
              <a:t>the id, the superego operates according to the morality principle </a:t>
            </a:r>
            <a:r>
              <a:rPr lang="en-US" dirty="0" smtClean="0"/>
              <a:t>and</a:t>
            </a:r>
            <a:r>
              <a:rPr lang="tr-TR" dirty="0" smtClean="0"/>
              <a:t> </a:t>
            </a:r>
            <a:r>
              <a:rPr lang="en-US" dirty="0" smtClean="0"/>
              <a:t>serves </a:t>
            </a:r>
            <a:r>
              <a:rPr lang="en-US" dirty="0"/>
              <a:t>primarily to protect society and us from the id</a:t>
            </a:r>
            <a:endParaRPr lang="tr-T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46427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13</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0" indent="0">
              <a:buNone/>
            </a:pPr>
            <a:r>
              <a:rPr lang="tr-TR" b="1" i="1" dirty="0" err="1"/>
              <a:t>Freud's</a:t>
            </a:r>
            <a:r>
              <a:rPr lang="tr-TR" b="1" i="1" dirty="0"/>
              <a:t> </a:t>
            </a:r>
            <a:r>
              <a:rPr lang="tr-TR" b="1" i="1" dirty="0" err="1"/>
              <a:t>Pre-Oedipal</a:t>
            </a:r>
            <a:r>
              <a:rPr lang="tr-TR" b="1" i="1" dirty="0"/>
              <a:t> </a:t>
            </a:r>
            <a:r>
              <a:rPr lang="tr-TR" b="1" i="1" dirty="0" err="1"/>
              <a:t>Developmental</a:t>
            </a:r>
            <a:endParaRPr lang="tr-TR" b="1" i="1" dirty="0" smtClean="0"/>
          </a:p>
          <a:p>
            <a:r>
              <a:rPr lang="en-US" dirty="0"/>
              <a:t>According to Freud, in our early childhood, all of us go through </a:t>
            </a:r>
            <a:r>
              <a:rPr lang="en-US" dirty="0" smtClean="0"/>
              <a:t>three</a:t>
            </a:r>
            <a:r>
              <a:rPr lang="tr-TR" dirty="0" smtClean="0"/>
              <a:t> </a:t>
            </a:r>
            <a:r>
              <a:rPr lang="en-US" dirty="0" smtClean="0"/>
              <a:t>overlapping </a:t>
            </a:r>
            <a:r>
              <a:rPr lang="en-US" dirty="0"/>
              <a:t>phases: the oral, anal, and phallic stages. As infants, we </a:t>
            </a:r>
            <a:r>
              <a:rPr lang="en-US" dirty="0" smtClean="0"/>
              <a:t>experience</a:t>
            </a:r>
            <a:r>
              <a:rPr lang="tr-TR" dirty="0" smtClean="0"/>
              <a:t> </a:t>
            </a:r>
            <a:r>
              <a:rPr lang="en-US" dirty="0" smtClean="0"/>
              <a:t>the </a:t>
            </a:r>
            <a:r>
              <a:rPr lang="en-US" dirty="0"/>
              <a:t>oral phase: When we suck our mother's breast to be fed, our </a:t>
            </a:r>
            <a:r>
              <a:rPr lang="en-US" dirty="0" smtClean="0"/>
              <a:t>sexuality</a:t>
            </a:r>
            <a:r>
              <a:rPr lang="tr-TR" dirty="0" smtClean="0"/>
              <a:t> (</a:t>
            </a:r>
            <a:r>
              <a:rPr lang="tr-TR" dirty="0" err="1" smtClean="0"/>
              <a:t>or</a:t>
            </a:r>
            <a:r>
              <a:rPr lang="tr-TR" dirty="0" smtClean="0"/>
              <a:t> </a:t>
            </a:r>
            <a:r>
              <a:rPr lang="tr-TR" dirty="0"/>
              <a:t>libido) is </a:t>
            </a:r>
            <a:r>
              <a:rPr lang="tr-TR" dirty="0" err="1"/>
              <a:t>activated</a:t>
            </a:r>
            <a:r>
              <a:rPr lang="tr-TR" dirty="0" smtClean="0"/>
              <a:t>.</a:t>
            </a:r>
          </a:p>
          <a:p>
            <a:r>
              <a:rPr lang="en-US" dirty="0"/>
              <a:t>In the second, or anal stage (sometimes referred </a:t>
            </a:r>
            <a:r>
              <a:rPr lang="en-US" dirty="0" smtClean="0"/>
              <a:t>to</a:t>
            </a:r>
            <a:r>
              <a:rPr lang="tr-TR" dirty="0" smtClean="0"/>
              <a:t> </a:t>
            </a:r>
            <a:r>
              <a:rPr lang="en-US" dirty="0" smtClean="0"/>
              <a:t>as </a:t>
            </a:r>
            <a:r>
              <a:rPr lang="en-US" dirty="0"/>
              <a:t>the sadistic-anal phase) the anus becomes an object of pleasure when </a:t>
            </a:r>
            <a:r>
              <a:rPr lang="en-US" dirty="0" smtClean="0"/>
              <a:t>children</a:t>
            </a:r>
            <a:r>
              <a:rPr lang="tr-TR" dirty="0" smtClean="0"/>
              <a:t> </a:t>
            </a:r>
            <a:r>
              <a:rPr lang="en-US" dirty="0" smtClean="0"/>
              <a:t>learn </a:t>
            </a:r>
            <a:r>
              <a:rPr lang="en-US" dirty="0"/>
              <a:t>the delights of defecation </a:t>
            </a:r>
            <a:r>
              <a:rPr lang="en-US" dirty="0" smtClean="0"/>
              <a:t>and,</a:t>
            </a:r>
            <a:r>
              <a:rPr lang="tr-TR" dirty="0" smtClean="0"/>
              <a:t> </a:t>
            </a:r>
            <a:r>
              <a:rPr lang="en-US" dirty="0" smtClean="0"/>
              <a:t>simultaneously</a:t>
            </a:r>
            <a:r>
              <a:rPr lang="en-US" dirty="0"/>
              <a:t>, realize that </a:t>
            </a:r>
            <a:r>
              <a:rPr lang="en-US" dirty="0" smtClean="0"/>
              <a:t>they</a:t>
            </a:r>
            <a:r>
              <a:rPr lang="tr-TR" dirty="0" smtClean="0"/>
              <a:t> </a:t>
            </a:r>
            <a:r>
              <a:rPr lang="en-US" dirty="0"/>
              <a:t>are independent persons who are separate from their mothers</a:t>
            </a:r>
            <a:r>
              <a:rPr lang="en-US" dirty="0" smtClean="0"/>
              <a:t>.</a:t>
            </a:r>
            <a:endParaRPr lang="tr-TR" dirty="0" smtClean="0"/>
          </a:p>
          <a:p>
            <a:r>
              <a:rPr lang="en-US" dirty="0"/>
              <a:t>In the final phase, the phallic stage, a child's sexual </a:t>
            </a:r>
            <a:r>
              <a:rPr lang="en-US" dirty="0" smtClean="0"/>
              <a:t>desires,</a:t>
            </a:r>
            <a:r>
              <a:rPr lang="tr-TR" dirty="0" smtClean="0"/>
              <a:t> </a:t>
            </a:r>
            <a:r>
              <a:rPr lang="en-US" dirty="0" smtClean="0"/>
              <a:t>or </a:t>
            </a:r>
            <a:r>
              <a:rPr lang="en-US" dirty="0"/>
              <a:t>libido, are directed toward the genitals when the child learns the </a:t>
            </a:r>
            <a:r>
              <a:rPr lang="en-US" dirty="0" smtClean="0"/>
              <a:t>pleasure</a:t>
            </a:r>
            <a:r>
              <a:rPr lang="tr-TR" dirty="0" smtClean="0"/>
              <a:t> </a:t>
            </a:r>
            <a:r>
              <a:rPr lang="en-US" dirty="0" smtClean="0"/>
              <a:t>that </a:t>
            </a:r>
            <a:r>
              <a:rPr lang="en-US" dirty="0"/>
              <a:t>results from stimulating one's sexual organs.</a:t>
            </a:r>
            <a:endParaRPr lang="tr-TR" dirty="0"/>
          </a:p>
        </p:txBody>
      </p:sp>
    </p:spTree>
    <p:extLst>
      <p:ext uri="{BB962C8B-B14F-4D97-AF65-F5344CB8AC3E}">
        <p14:creationId xmlns:p14="http://schemas.microsoft.com/office/powerpoint/2010/main" val="4001224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14</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lstStyle/>
          <a:p>
            <a:r>
              <a:rPr lang="en-US" dirty="0"/>
              <a:t>At this point in a child's development, Freud asserts that the </a:t>
            </a:r>
            <a:r>
              <a:rPr lang="en-US" dirty="0" smtClean="0"/>
              <a:t>pleasure</a:t>
            </a:r>
            <a:r>
              <a:rPr lang="tr-TR" dirty="0" smtClean="0"/>
              <a:t> </a:t>
            </a:r>
            <a:r>
              <a:rPr lang="en-US" dirty="0" smtClean="0"/>
              <a:t>principle </a:t>
            </a:r>
            <a:r>
              <a:rPr lang="en-US" dirty="0"/>
              <a:t>basically controls the child/Being self-centered, sadistic, </a:t>
            </a:r>
            <a:r>
              <a:rPr lang="en-US" dirty="0" smtClean="0"/>
              <a:t>and</a:t>
            </a:r>
            <a:r>
              <a:rPr lang="tr-TR" dirty="0" smtClean="0"/>
              <a:t> </a:t>
            </a:r>
            <a:r>
              <a:rPr lang="en-US" dirty="0" smtClean="0"/>
              <a:t>assertive</a:t>
            </a:r>
            <a:r>
              <a:rPr lang="en-US" dirty="0"/>
              <a:t>, the child cares for nothing but his or her own pleasure/If a </a:t>
            </a:r>
            <a:r>
              <a:rPr lang="en-US" dirty="0" smtClean="0"/>
              <a:t>child,</a:t>
            </a:r>
            <a:r>
              <a:rPr lang="tr-TR" dirty="0" smtClean="0"/>
              <a:t> </a:t>
            </a:r>
            <a:r>
              <a:rPr lang="en-US" dirty="0" smtClean="0"/>
              <a:t>however</a:t>
            </a:r>
            <a:r>
              <a:rPr lang="en-US" dirty="0"/>
              <a:t>, is to grow up as a normal adult, he or she must develop a sense </a:t>
            </a:r>
            <a:r>
              <a:rPr lang="en-US" dirty="0" smtClean="0"/>
              <a:t>of</a:t>
            </a:r>
            <a:r>
              <a:rPr lang="tr-TR" dirty="0" smtClean="0"/>
              <a:t> </a:t>
            </a:r>
            <a:r>
              <a:rPr lang="en-US" dirty="0" smtClean="0"/>
              <a:t>sexuality</a:t>
            </a:r>
            <a:r>
              <a:rPr lang="en-US" dirty="0"/>
              <a:t>, a sense of his maleness or her femaleness. Freud maintains </a:t>
            </a:r>
            <a:r>
              <a:rPr lang="en-US" dirty="0" smtClean="0"/>
              <a:t>that</a:t>
            </a:r>
            <a:r>
              <a:rPr lang="tr-TR" dirty="0" smtClean="0"/>
              <a:t> </a:t>
            </a:r>
            <a:r>
              <a:rPr lang="en-US" dirty="0" smtClean="0"/>
              <a:t>this </a:t>
            </a:r>
            <a:r>
              <a:rPr lang="en-US" dirty="0"/>
              <a:t>awareness can be achieved by a successful handling of either </a:t>
            </a:r>
            <a:r>
              <a:rPr lang="en-US" dirty="0" smtClean="0"/>
              <a:t>the</a:t>
            </a:r>
            <a:r>
              <a:rPr lang="tr-TR" dirty="0" smtClean="0"/>
              <a:t> </a:t>
            </a:r>
            <a:r>
              <a:rPr lang="en-US" dirty="0" smtClean="0"/>
              <a:t>Oedipus </a:t>
            </a:r>
            <a:r>
              <a:rPr lang="en-US" dirty="0"/>
              <a:t>or the Electra complex.</a:t>
            </a:r>
            <a:endParaRPr lang="tr-TR" dirty="0"/>
          </a:p>
        </p:txBody>
      </p:sp>
    </p:spTree>
    <p:extLst>
      <p:ext uri="{BB962C8B-B14F-4D97-AF65-F5344CB8AC3E}">
        <p14:creationId xmlns:p14="http://schemas.microsoft.com/office/powerpoint/2010/main" val="25397889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15</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fontScale="92500"/>
          </a:bodyPr>
          <a:lstStyle/>
          <a:p>
            <a:r>
              <a:rPr lang="en-US" b="1" i="1" dirty="0">
                <a:effectLst>
                  <a:outerShdw blurRad="38100" dist="38100" dir="2700000" algn="tl">
                    <a:srgbClr val="000000">
                      <a:alpha val="43137"/>
                    </a:srgbClr>
                  </a:outerShdw>
                </a:effectLst>
              </a:rPr>
              <a:t>The Oedipus, Castration, and Electra </a:t>
            </a:r>
            <a:r>
              <a:rPr lang="en-US" b="1" i="1" dirty="0" smtClean="0">
                <a:effectLst>
                  <a:outerShdw blurRad="38100" dist="38100" dir="2700000" algn="tl">
                    <a:srgbClr val="000000">
                      <a:alpha val="43137"/>
                    </a:srgbClr>
                  </a:outerShdw>
                </a:effectLst>
              </a:rPr>
              <a:t>Complexes</a:t>
            </a:r>
            <a:endParaRPr lang="tr-TR" b="1" i="1" dirty="0" smtClean="0">
              <a:effectLst>
                <a:outerShdw blurRad="38100" dist="38100" dir="2700000" algn="tl">
                  <a:srgbClr val="000000">
                    <a:alpha val="43137"/>
                  </a:srgbClr>
                </a:outerShdw>
              </a:effectLst>
            </a:endParaRPr>
          </a:p>
          <a:p>
            <a:r>
              <a:rPr lang="en-US" sz="3200" dirty="0"/>
              <a:t>Oedipus complex is one of Freud's most significant contributions not </a:t>
            </a:r>
            <a:r>
              <a:rPr lang="en-US" sz="3200" dirty="0" smtClean="0"/>
              <a:t>only</a:t>
            </a:r>
            <a:r>
              <a:rPr lang="tr-TR" sz="3200" dirty="0" smtClean="0"/>
              <a:t> </a:t>
            </a:r>
            <a:r>
              <a:rPr lang="en-US" sz="3200" dirty="0" smtClean="0"/>
              <a:t>to </a:t>
            </a:r>
            <a:r>
              <a:rPr lang="en-US" sz="3200" dirty="0"/>
              <a:t>psychoanalytic criticism but also to literary criticism in </a:t>
            </a:r>
            <a:r>
              <a:rPr lang="en-US" sz="3200" dirty="0" smtClean="0"/>
              <a:t>general</a:t>
            </a:r>
            <a:r>
              <a:rPr lang="tr-TR" sz="3200" dirty="0" smtClean="0"/>
              <a:t>.</a:t>
            </a:r>
          </a:p>
          <a:p>
            <a:r>
              <a:rPr lang="tr-TR" sz="3200" dirty="0" smtClean="0"/>
              <a:t>Freud </a:t>
            </a:r>
            <a:r>
              <a:rPr lang="en-US" sz="3200" dirty="0" smtClean="0"/>
              <a:t>borrows </a:t>
            </a:r>
            <a:r>
              <a:rPr lang="en-US" sz="3200" dirty="0"/>
              <a:t>the name from the play </a:t>
            </a:r>
            <a:r>
              <a:rPr lang="en-US" sz="3200" i="1" dirty="0"/>
              <a:t>Oedipus Rex, </a:t>
            </a:r>
            <a:r>
              <a:rPr lang="en-US" sz="3200" dirty="0"/>
              <a:t>written by the Greek </a:t>
            </a:r>
            <a:r>
              <a:rPr lang="en-US" sz="3200" dirty="0" smtClean="0"/>
              <a:t>dramatist</a:t>
            </a:r>
            <a:r>
              <a:rPr lang="tr-TR" sz="3200" dirty="0" smtClean="0"/>
              <a:t> </a:t>
            </a:r>
            <a:r>
              <a:rPr lang="tr-TR" sz="3200" dirty="0" err="1" smtClean="0"/>
              <a:t>Sophocles</a:t>
            </a:r>
            <a:r>
              <a:rPr lang="tr-TR" sz="3200" dirty="0"/>
              <a:t>.</a:t>
            </a:r>
            <a:endParaRPr lang="tr-TR" sz="3200" dirty="0" smtClean="0"/>
          </a:p>
          <a:p>
            <a:r>
              <a:rPr lang="tr-TR" sz="3200" dirty="0" err="1"/>
              <a:t>According</a:t>
            </a:r>
            <a:r>
              <a:rPr lang="tr-TR" sz="3200" dirty="0"/>
              <a:t> </a:t>
            </a:r>
            <a:r>
              <a:rPr lang="tr-TR" sz="3200" dirty="0" err="1"/>
              <a:t>to</a:t>
            </a:r>
            <a:r>
              <a:rPr lang="tr-TR" sz="3200" dirty="0"/>
              <a:t> Freud, </a:t>
            </a:r>
            <a:r>
              <a:rPr lang="tr-TR" sz="3200" dirty="0" err="1" smtClean="0"/>
              <a:t>the</a:t>
            </a:r>
            <a:r>
              <a:rPr lang="tr-TR" sz="3200" dirty="0"/>
              <a:t> </a:t>
            </a:r>
            <a:r>
              <a:rPr lang="en-US" sz="3200" dirty="0" smtClean="0"/>
              <a:t>essence </a:t>
            </a:r>
            <a:r>
              <a:rPr lang="en-US" sz="3200" dirty="0"/>
              <a:t>of Oedipus's story becomes universal human experience, </a:t>
            </a:r>
            <a:r>
              <a:rPr lang="en-US" sz="3200" dirty="0" smtClean="0"/>
              <a:t>illustrating</a:t>
            </a:r>
            <a:r>
              <a:rPr lang="tr-TR" sz="3200" dirty="0" smtClean="0"/>
              <a:t> </a:t>
            </a:r>
            <a:r>
              <a:rPr lang="en-US" sz="3200" dirty="0" smtClean="0"/>
              <a:t>a </a:t>
            </a:r>
            <a:r>
              <a:rPr lang="en-US" sz="3200" dirty="0"/>
              <a:t>formative stage in each individual's psychosexual </a:t>
            </a:r>
            <a:r>
              <a:rPr lang="en-US" sz="3200" dirty="0" smtClean="0"/>
              <a:t>development</a:t>
            </a:r>
            <a:r>
              <a:rPr lang="tr-TR" sz="3200" dirty="0" smtClean="0"/>
              <a:t> </a:t>
            </a:r>
            <a:r>
              <a:rPr lang="en-US" sz="3200" dirty="0" smtClean="0"/>
              <a:t>when </a:t>
            </a:r>
            <a:r>
              <a:rPr lang="en-US" sz="3200" dirty="0"/>
              <a:t>the child transfers his love object from the breast (the oral phrase) </a:t>
            </a:r>
            <a:r>
              <a:rPr lang="en-US" sz="3200" dirty="0" smtClean="0"/>
              <a:t>to</a:t>
            </a:r>
            <a:r>
              <a:rPr lang="tr-TR" sz="3200" dirty="0" smtClean="0"/>
              <a:t> </a:t>
            </a:r>
            <a:r>
              <a:rPr lang="tr-TR" sz="3200" dirty="0" err="1" smtClean="0"/>
              <a:t>the</a:t>
            </a:r>
            <a:r>
              <a:rPr lang="tr-TR" sz="3200" dirty="0" smtClean="0"/>
              <a:t> </a:t>
            </a:r>
            <a:r>
              <a:rPr lang="tr-TR" sz="3200" dirty="0" err="1"/>
              <a:t>mother</a:t>
            </a:r>
            <a:r>
              <a:rPr lang="tr-TR" sz="3200" dirty="0"/>
              <a:t>.</a:t>
            </a:r>
            <a:endParaRPr lang="tr-TR" sz="32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240073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16</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tr-TR" sz="3200" dirty="0" err="1"/>
              <a:t>D</a:t>
            </a:r>
            <a:r>
              <a:rPr lang="tr-TR" sz="3200" dirty="0" err="1" smtClean="0"/>
              <a:t>uring</a:t>
            </a:r>
            <a:r>
              <a:rPr lang="tr-TR" sz="3200" dirty="0" smtClean="0"/>
              <a:t> </a:t>
            </a:r>
            <a:r>
              <a:rPr lang="tr-TR" sz="3200" dirty="0" err="1"/>
              <a:t>the</a:t>
            </a:r>
            <a:r>
              <a:rPr lang="tr-TR" sz="3200" dirty="0"/>
              <a:t> </a:t>
            </a:r>
            <a:r>
              <a:rPr lang="tr-TR" sz="3200" dirty="0" err="1" smtClean="0"/>
              <a:t>late</a:t>
            </a:r>
            <a:r>
              <a:rPr lang="tr-TR" sz="3200" dirty="0"/>
              <a:t> </a:t>
            </a:r>
            <a:r>
              <a:rPr lang="en-US" sz="3200" dirty="0" smtClean="0"/>
              <a:t>infantile </a:t>
            </a:r>
            <a:r>
              <a:rPr lang="en-US" sz="3200" dirty="0"/>
              <a:t>stage (somewhere between ages 3 and 6), all infant males </a:t>
            </a:r>
            <a:r>
              <a:rPr lang="en-US" sz="3200" dirty="0" smtClean="0"/>
              <a:t>possess</a:t>
            </a:r>
            <a:r>
              <a:rPr lang="tr-TR" sz="3200" dirty="0" smtClean="0"/>
              <a:t> </a:t>
            </a:r>
            <a:r>
              <a:rPr lang="en-US" sz="3200" dirty="0" smtClean="0"/>
              <a:t>an </a:t>
            </a:r>
            <a:r>
              <a:rPr lang="en-US" sz="3200" dirty="0"/>
              <a:t>erotic attachment to their mother. Unconsciously, the infant desires </a:t>
            </a:r>
            <a:r>
              <a:rPr lang="en-US" sz="3200" dirty="0" smtClean="0"/>
              <a:t>to</a:t>
            </a:r>
            <a:r>
              <a:rPr lang="tr-TR" sz="3200" dirty="0" smtClean="0"/>
              <a:t> </a:t>
            </a:r>
            <a:r>
              <a:rPr lang="en-US" sz="3200" dirty="0" smtClean="0"/>
              <a:t>engage </a:t>
            </a:r>
            <a:r>
              <a:rPr lang="en-US" sz="3200" dirty="0"/>
              <a:t>in sexual union with his mother, but he recognizes a rival for </a:t>
            </a:r>
            <a:r>
              <a:rPr lang="en-US" sz="3200" dirty="0" smtClean="0"/>
              <a:t>his</a:t>
            </a:r>
            <a:r>
              <a:rPr lang="tr-TR" sz="3200" dirty="0" smtClean="0"/>
              <a:t> </a:t>
            </a:r>
            <a:r>
              <a:rPr lang="tr-TR" sz="3200" dirty="0" err="1" smtClean="0"/>
              <a:t>mother's</a:t>
            </a:r>
            <a:r>
              <a:rPr lang="tr-TR" sz="3200" dirty="0" smtClean="0"/>
              <a:t> </a:t>
            </a:r>
            <a:r>
              <a:rPr lang="tr-TR" sz="3200" dirty="0" err="1"/>
              <a:t>affection</a:t>
            </a:r>
            <a:r>
              <a:rPr lang="tr-TR" sz="3200" dirty="0"/>
              <a:t>: </a:t>
            </a:r>
            <a:r>
              <a:rPr lang="tr-TR" sz="3200" dirty="0" err="1"/>
              <a:t>the</a:t>
            </a:r>
            <a:r>
              <a:rPr lang="tr-TR" sz="3200" dirty="0"/>
              <a:t> </a:t>
            </a:r>
            <a:r>
              <a:rPr lang="tr-TR" sz="3200" dirty="0" err="1"/>
              <a:t>father</a:t>
            </a:r>
            <a:r>
              <a:rPr lang="tr-TR" sz="3200" dirty="0" smtClean="0"/>
              <a:t>.</a:t>
            </a:r>
          </a:p>
          <a:p>
            <a:r>
              <a:rPr lang="en-US" sz="3200" dirty="0"/>
              <a:t>If a child's sexual development is to proceed normally, Freud </a:t>
            </a:r>
            <a:r>
              <a:rPr lang="en-US" sz="3200" dirty="0" smtClean="0"/>
              <a:t>maintains,</a:t>
            </a:r>
            <a:r>
              <a:rPr lang="tr-TR" sz="3200" dirty="0" smtClean="0"/>
              <a:t> </a:t>
            </a:r>
            <a:r>
              <a:rPr lang="en-US" sz="3200" dirty="0" smtClean="0"/>
              <a:t>each </a:t>
            </a:r>
            <a:r>
              <a:rPr lang="en-US" sz="3200" dirty="0"/>
              <a:t>must then pass through the castration complex.</a:t>
            </a:r>
            <a:endParaRPr lang="tr-TR" sz="32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281187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17</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pPr marL="0" indent="0">
              <a:buNone/>
            </a:pPr>
            <a:r>
              <a:rPr lang="tr-TR" b="1" i="1" dirty="0">
                <a:effectLst>
                  <a:outerShdw blurRad="38100" dist="38100" dir="2700000" algn="tl">
                    <a:srgbClr val="000000">
                      <a:alpha val="43137"/>
                    </a:srgbClr>
                  </a:outerShdw>
                </a:effectLst>
              </a:rPr>
              <a:t> </a:t>
            </a:r>
            <a:r>
              <a:rPr lang="tr-TR" b="1" i="1" dirty="0" smtClean="0">
                <a:effectLst>
                  <a:outerShdw blurRad="38100" dist="38100" dir="2700000" algn="tl">
                    <a:srgbClr val="000000">
                      <a:alpha val="43137"/>
                    </a:srgbClr>
                  </a:outerShdw>
                </a:effectLst>
              </a:rPr>
              <a:t>  T</a:t>
            </a:r>
            <a:r>
              <a:rPr lang="en-US" b="1" i="1" dirty="0" smtClean="0">
                <a:effectLst>
                  <a:outerShdw blurRad="38100" dist="38100" dir="2700000" algn="tl">
                    <a:srgbClr val="000000">
                      <a:alpha val="43137"/>
                    </a:srgbClr>
                  </a:outerShdw>
                </a:effectLst>
              </a:rPr>
              <a:t>he </a:t>
            </a:r>
            <a:r>
              <a:rPr lang="en-US" b="1" i="1" dirty="0">
                <a:effectLst>
                  <a:outerShdw blurRad="38100" dist="38100" dir="2700000" algn="tl">
                    <a:srgbClr val="000000">
                      <a:alpha val="43137"/>
                    </a:srgbClr>
                  </a:outerShdw>
                </a:effectLst>
              </a:rPr>
              <a:t>Significance </a:t>
            </a:r>
            <a:r>
              <a:rPr lang="en-US" b="1" i="1" dirty="0" smtClean="0">
                <a:effectLst>
                  <a:outerShdw blurRad="38100" dist="38100" dir="2700000" algn="tl">
                    <a:srgbClr val="000000">
                      <a:alpha val="43137"/>
                    </a:srgbClr>
                  </a:outerShdw>
                </a:effectLst>
              </a:rPr>
              <a:t>of Dreams</a:t>
            </a:r>
            <a:endParaRPr lang="tr-TR" b="1" i="1" dirty="0" smtClean="0">
              <a:effectLst>
                <a:outerShdw blurRad="38100" dist="38100" dir="2700000" algn="tl">
                  <a:srgbClr val="000000">
                    <a:alpha val="43137"/>
                  </a:srgbClr>
                </a:outerShdw>
              </a:effectLst>
            </a:endParaRPr>
          </a:p>
          <a:p>
            <a:r>
              <a:rPr lang="en-US" dirty="0"/>
              <a:t>In his magnum opus, </a:t>
            </a:r>
            <a:r>
              <a:rPr lang="en-US" i="1" dirty="0"/>
              <a:t>The Interpretation of Dreams </a:t>
            </a:r>
            <a:r>
              <a:rPr lang="en-US" dirty="0"/>
              <a:t>(1900), Freud </a:t>
            </a:r>
            <a:r>
              <a:rPr lang="en-US" dirty="0" smtClean="0"/>
              <a:t>asserts</a:t>
            </a:r>
            <a:r>
              <a:rPr lang="tr-TR" dirty="0" smtClean="0"/>
              <a:t> </a:t>
            </a:r>
            <a:r>
              <a:rPr lang="en-US" dirty="0" smtClean="0"/>
              <a:t>that </a:t>
            </a:r>
            <a:r>
              <a:rPr lang="en-US" dirty="0"/>
              <a:t>the unconscious expresses its suppressed wishes and </a:t>
            </a:r>
            <a:r>
              <a:rPr lang="en-US" dirty="0" smtClean="0"/>
              <a:t>desires</a:t>
            </a:r>
            <a:r>
              <a:rPr lang="tr-TR" dirty="0" smtClean="0"/>
              <a:t>. </a:t>
            </a:r>
            <a:r>
              <a:rPr lang="en-US" dirty="0" smtClean="0"/>
              <a:t>Even</a:t>
            </a:r>
            <a:r>
              <a:rPr lang="tr-TR" dirty="0" smtClean="0"/>
              <a:t> </a:t>
            </a:r>
            <a:r>
              <a:rPr lang="en-US" dirty="0" smtClean="0"/>
              <a:t>though </a:t>
            </a:r>
            <a:r>
              <a:rPr lang="en-US" dirty="0"/>
              <a:t>the conscious mind has repressed these desires and has forced </a:t>
            </a:r>
            <a:r>
              <a:rPr lang="en-US" dirty="0" smtClean="0"/>
              <a:t>them</a:t>
            </a:r>
            <a:r>
              <a:rPr lang="tr-TR" dirty="0" smtClean="0"/>
              <a:t> </a:t>
            </a:r>
            <a:r>
              <a:rPr lang="en-US" dirty="0" smtClean="0"/>
              <a:t>into </a:t>
            </a:r>
            <a:r>
              <a:rPr lang="en-US" dirty="0"/>
              <a:t>the unconscious, such wishes may be too hard for the conscious </a:t>
            </a:r>
            <a:r>
              <a:rPr lang="en-US" dirty="0" smtClean="0"/>
              <a:t>psyche</a:t>
            </a:r>
            <a:r>
              <a:rPr lang="tr-TR" dirty="0" smtClean="0"/>
              <a:t> </a:t>
            </a:r>
            <a:r>
              <a:rPr lang="en-US" dirty="0" smtClean="0"/>
              <a:t>to </a:t>
            </a:r>
            <a:r>
              <a:rPr lang="en-US" dirty="0"/>
              <a:t>handle without producing feelings of self-hatred or rage. The </a:t>
            </a:r>
            <a:r>
              <a:rPr lang="en-US" dirty="0" smtClean="0"/>
              <a:t>unconscious</a:t>
            </a:r>
            <a:r>
              <a:rPr lang="tr-TR" dirty="0" smtClean="0"/>
              <a:t> </a:t>
            </a:r>
            <a:r>
              <a:rPr lang="en-US" dirty="0" smtClean="0"/>
              <a:t>then </a:t>
            </a:r>
            <a:r>
              <a:rPr lang="en-US" dirty="0"/>
              <a:t>redirects and reshapes these concealed wishes into </a:t>
            </a:r>
            <a:r>
              <a:rPr lang="en-US" dirty="0" smtClean="0"/>
              <a:t>acceptable</a:t>
            </a:r>
            <a:r>
              <a:rPr lang="tr-TR" dirty="0" smtClean="0"/>
              <a:t> </a:t>
            </a:r>
            <a:r>
              <a:rPr lang="en-US" dirty="0" smtClean="0"/>
              <a:t>social </a:t>
            </a:r>
            <a:r>
              <a:rPr lang="en-US" dirty="0"/>
              <a:t>activities, presenting them in the form of images or symbols in </a:t>
            </a:r>
            <a:r>
              <a:rPr lang="en-US" dirty="0" smtClean="0"/>
              <a:t>our</a:t>
            </a:r>
            <a:r>
              <a:rPr lang="tr-TR" dirty="0" smtClean="0"/>
              <a:t> </a:t>
            </a:r>
            <a:r>
              <a:rPr lang="en-US" dirty="0" smtClean="0"/>
              <a:t>dreams </a:t>
            </a:r>
            <a:r>
              <a:rPr lang="en-US" dirty="0"/>
              <a:t>or our writings. In the process, the psyche creates a window to </a:t>
            </a:r>
            <a:r>
              <a:rPr lang="en-US" dirty="0" smtClean="0"/>
              <a:t>the</a:t>
            </a:r>
            <a:r>
              <a:rPr lang="tr-TR" dirty="0" smtClean="0"/>
              <a:t> ‘</a:t>
            </a:r>
            <a:r>
              <a:rPr lang="en-US" dirty="0" smtClean="0"/>
              <a:t>id</a:t>
            </a:r>
            <a:r>
              <a:rPr lang="tr-TR" dirty="0" smtClean="0"/>
              <a:t>’</a:t>
            </a:r>
            <a:r>
              <a:rPr lang="en-US" dirty="0" smtClean="0"/>
              <a:t> </a:t>
            </a:r>
            <a:r>
              <a:rPr lang="en-US" dirty="0"/>
              <a:t>by allowing these softened and socially acceptable </a:t>
            </a:r>
            <a:r>
              <a:rPr lang="en-US" dirty="0" smtClean="0"/>
              <a:t>desires</a:t>
            </a:r>
            <a:r>
              <a:rPr lang="tr-TR" dirty="0" smtClean="0"/>
              <a:t> </a:t>
            </a:r>
            <a:r>
              <a:rPr lang="en-US" dirty="0" smtClean="0"/>
              <a:t>to </a:t>
            </a:r>
            <a:r>
              <a:rPr lang="en-US" dirty="0"/>
              <a:t>seep </a:t>
            </a:r>
            <a:r>
              <a:rPr lang="en-US" dirty="0" smtClean="0"/>
              <a:t>into</a:t>
            </a:r>
            <a:r>
              <a:rPr lang="tr-TR" dirty="0" smtClean="0"/>
              <a:t> </a:t>
            </a:r>
            <a:r>
              <a:rPr lang="tr-TR" dirty="0" err="1" smtClean="0"/>
              <a:t>the</a:t>
            </a:r>
            <a:r>
              <a:rPr lang="tr-TR" dirty="0" smtClean="0"/>
              <a:t> </a:t>
            </a:r>
            <a:r>
              <a:rPr lang="tr-TR" dirty="0" err="1"/>
              <a:t>conscious</a:t>
            </a:r>
            <a:r>
              <a:rPr lang="tr-TR" dirty="0"/>
              <a:t> </a:t>
            </a:r>
            <a:r>
              <a:rPr lang="tr-TR" dirty="0" err="1"/>
              <a:t>state</a:t>
            </a:r>
            <a:r>
              <a:rPr lang="tr-TR" dirty="0" smtClean="0"/>
              <a:t>.</a:t>
            </a:r>
            <a:endParaRPr lang="tr-TR"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65740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18</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a:t>When certain repressed feelings or ideas cannot be adequately </a:t>
            </a:r>
            <a:r>
              <a:rPr lang="en-US" dirty="0" smtClean="0"/>
              <a:t>released</a:t>
            </a:r>
            <a:r>
              <a:rPr lang="tr-TR" dirty="0" smtClean="0"/>
              <a:t> </a:t>
            </a:r>
            <a:r>
              <a:rPr lang="en-US" dirty="0" smtClean="0"/>
              <a:t>through </a:t>
            </a:r>
            <a:r>
              <a:rPr lang="en-US" dirty="0"/>
              <a:t>dreams, jokes, or other methods, the ego must act and block </a:t>
            </a:r>
            <a:r>
              <a:rPr lang="en-US" dirty="0" smtClean="0"/>
              <a:t>any</a:t>
            </a:r>
            <a:r>
              <a:rPr lang="tr-TR" dirty="0" smtClean="0"/>
              <a:t> </a:t>
            </a:r>
            <a:r>
              <a:rPr lang="en-US" dirty="0" smtClean="0"/>
              <a:t>outward </a:t>
            </a:r>
            <a:r>
              <a:rPr lang="en-US" dirty="0"/>
              <a:t>response. In so doing, the ego and id become involved in an </a:t>
            </a:r>
            <a:r>
              <a:rPr lang="en-US" dirty="0" smtClean="0"/>
              <a:t>internal</a:t>
            </a:r>
            <a:r>
              <a:rPr lang="tr-TR" dirty="0" smtClean="0"/>
              <a:t> </a:t>
            </a:r>
            <a:r>
              <a:rPr lang="en-US" dirty="0" smtClean="0"/>
              <a:t>battle </a:t>
            </a:r>
            <a:r>
              <a:rPr lang="en-US" dirty="0"/>
              <a:t>Freud calls neurosis. From a fear of heights to a pounding </a:t>
            </a:r>
            <a:r>
              <a:rPr lang="en-US" dirty="0" smtClean="0"/>
              <a:t>headache,</a:t>
            </a:r>
            <a:r>
              <a:rPr lang="tr-TR" dirty="0" smtClean="0"/>
              <a:t> </a:t>
            </a:r>
            <a:r>
              <a:rPr lang="en-US" dirty="0" smtClean="0"/>
              <a:t>neurosis </a:t>
            </a:r>
            <a:r>
              <a:rPr lang="en-US" dirty="0"/>
              <a:t>can assume many physical and psychological </a:t>
            </a:r>
            <a:r>
              <a:rPr lang="en-US" dirty="0" smtClean="0"/>
              <a:t>abnormalities</a:t>
            </a:r>
            <a:r>
              <a:rPr lang="tr-TR" dirty="0"/>
              <a:t>.</a:t>
            </a:r>
            <a:endParaRPr lang="tr-TR" dirty="0" smtClean="0"/>
          </a:p>
          <a:p>
            <a:r>
              <a:rPr lang="en-US" b="1" i="1" dirty="0"/>
              <a:t>Literature and </a:t>
            </a:r>
            <a:r>
              <a:rPr lang="en-US" b="1" i="1" dirty="0" smtClean="0"/>
              <a:t>Psychoanalysis</a:t>
            </a:r>
            <a:r>
              <a:rPr lang="tr-TR" b="1" i="1" dirty="0" smtClean="0"/>
              <a:t>:</a:t>
            </a:r>
            <a:r>
              <a:rPr lang="en-US" dirty="0" smtClean="0"/>
              <a:t> </a:t>
            </a:r>
            <a:r>
              <a:rPr lang="en-US" dirty="0"/>
              <a:t>For Freud, the unresolved conflicts that </a:t>
            </a:r>
            <a:r>
              <a:rPr lang="en-US" dirty="0" smtClean="0"/>
              <a:t>give</a:t>
            </a:r>
            <a:r>
              <a:rPr lang="tr-TR" dirty="0" smtClean="0"/>
              <a:t> </a:t>
            </a:r>
            <a:r>
              <a:rPr lang="en-US" dirty="0" smtClean="0"/>
              <a:t>rise </a:t>
            </a:r>
            <a:r>
              <a:rPr lang="en-US" dirty="0"/>
              <a:t>to any neurosis constitute the stuff of literature^ work of literature, </a:t>
            </a:r>
            <a:r>
              <a:rPr lang="en-US" dirty="0" smtClean="0"/>
              <a:t>he</a:t>
            </a:r>
            <a:r>
              <a:rPr lang="tr-TR" dirty="0" smtClean="0"/>
              <a:t> </a:t>
            </a:r>
            <a:r>
              <a:rPr lang="en-US" dirty="0" smtClean="0"/>
              <a:t>believes</a:t>
            </a:r>
            <a:r>
              <a:rPr lang="en-US" dirty="0"/>
              <a:t>, is the external expression of the author's unconscious </a:t>
            </a:r>
            <a:r>
              <a:rPr lang="en-US" dirty="0" smtClean="0"/>
              <a:t>mind.</a:t>
            </a:r>
            <a:r>
              <a:rPr lang="tr-TR" dirty="0" smtClean="0"/>
              <a:t> </a:t>
            </a:r>
            <a:r>
              <a:rPr lang="en-US" dirty="0" smtClean="0"/>
              <a:t>Accordingly</a:t>
            </a:r>
            <a:r>
              <a:rPr lang="en-US" dirty="0"/>
              <a:t>, the literary work must then be treated like a dream, </a:t>
            </a:r>
            <a:r>
              <a:rPr lang="en-US" dirty="0" smtClean="0"/>
              <a:t>applying</a:t>
            </a:r>
            <a:r>
              <a:rPr lang="tr-TR" dirty="0" smtClean="0"/>
              <a:t> </a:t>
            </a:r>
            <a:r>
              <a:rPr lang="en-US" dirty="0" smtClean="0"/>
              <a:t>psychoanalytic </a:t>
            </a:r>
            <a:r>
              <a:rPr lang="en-US" dirty="0"/>
              <a:t>techniques to the text to uncover the author's hidden </a:t>
            </a:r>
            <a:r>
              <a:rPr lang="en-US" dirty="0" smtClean="0"/>
              <a:t>motivations,</a:t>
            </a:r>
            <a:r>
              <a:rPr lang="tr-TR" dirty="0" smtClean="0"/>
              <a:t> </a:t>
            </a:r>
            <a:r>
              <a:rPr lang="tr-TR" dirty="0" err="1" smtClean="0"/>
              <a:t>repressed</a:t>
            </a:r>
            <a:r>
              <a:rPr lang="tr-TR" dirty="0" smtClean="0"/>
              <a:t> </a:t>
            </a:r>
            <a:r>
              <a:rPr lang="tr-TR" dirty="0" err="1"/>
              <a:t>desires</a:t>
            </a:r>
            <a:r>
              <a:rPr lang="tr-TR" dirty="0"/>
              <a:t>, </a:t>
            </a:r>
            <a:r>
              <a:rPr lang="tr-TR" dirty="0" err="1"/>
              <a:t>and</a:t>
            </a:r>
            <a:r>
              <a:rPr lang="tr-TR" dirty="0"/>
              <a:t> </a:t>
            </a:r>
            <a:r>
              <a:rPr lang="tr-TR" dirty="0" err="1"/>
              <a:t>wishes</a:t>
            </a:r>
            <a:r>
              <a:rPr lang="tr-TR" dirty="0"/>
              <a:t>.</a:t>
            </a:r>
          </a:p>
        </p:txBody>
      </p:sp>
    </p:spTree>
    <p:extLst>
      <p:ext uri="{BB962C8B-B14F-4D97-AF65-F5344CB8AC3E}">
        <p14:creationId xmlns:p14="http://schemas.microsoft.com/office/powerpoint/2010/main" val="41544571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19</a:t>
            </a:fld>
            <a:endParaRPr lang="tr-TR"/>
          </a:p>
        </p:txBody>
      </p:sp>
      <p:sp>
        <p:nvSpPr>
          <p:cNvPr id="4" name="İçerik Yer Tutucusu 3"/>
          <p:cNvSpPr>
            <a:spLocks noGrp="1"/>
          </p:cNvSpPr>
          <p:nvPr>
            <p:ph sz="quarter" idx="1"/>
          </p:nvPr>
        </p:nvSpPr>
        <p:spPr>
          <a:xfrm>
            <a:off x="539552" y="298732"/>
            <a:ext cx="5407380" cy="5832648"/>
          </a:xfrm>
        </p:spPr>
        <p:style>
          <a:lnRef idx="2">
            <a:schemeClr val="dk1"/>
          </a:lnRef>
          <a:fillRef idx="1">
            <a:schemeClr val="lt1"/>
          </a:fillRef>
          <a:effectRef idx="0">
            <a:schemeClr val="dk1"/>
          </a:effectRef>
          <a:fontRef idx="minor">
            <a:schemeClr val="dk1"/>
          </a:fontRef>
        </p:style>
        <p:txBody>
          <a:bodyPr/>
          <a:lstStyle/>
          <a:p>
            <a:r>
              <a:rPr lang="tr-TR" b="1" dirty="0" smtClean="0">
                <a:effectLst>
                  <a:outerShdw blurRad="38100" dist="38100" dir="2700000" algn="tl">
                    <a:srgbClr val="000000">
                      <a:alpha val="43137"/>
                    </a:srgbClr>
                  </a:outerShdw>
                </a:effectLst>
              </a:rPr>
              <a:t>CARL G. JUNG </a:t>
            </a:r>
          </a:p>
          <a:p>
            <a:pPr marL="0" indent="0">
              <a:buNone/>
            </a:pPr>
            <a:r>
              <a:rPr lang="en-US" dirty="0"/>
              <a:t>Freud's most famous pupil is Carl Gustav Jung (1875-1961), a Swiss </a:t>
            </a:r>
            <a:r>
              <a:rPr lang="en-US" dirty="0" smtClean="0"/>
              <a:t>physician,</a:t>
            </a:r>
            <a:r>
              <a:rPr lang="tr-TR" dirty="0" smtClean="0"/>
              <a:t> </a:t>
            </a:r>
            <a:r>
              <a:rPr lang="tr-TR" dirty="0" err="1" smtClean="0"/>
              <a:t>psychiatrist</a:t>
            </a:r>
            <a:r>
              <a:rPr lang="tr-TR" dirty="0"/>
              <a:t>, </a:t>
            </a:r>
            <a:r>
              <a:rPr lang="tr-TR" dirty="0" err="1"/>
              <a:t>philosopher</a:t>
            </a:r>
            <a:r>
              <a:rPr lang="tr-TR" dirty="0"/>
              <a:t>, </a:t>
            </a:r>
            <a:r>
              <a:rPr lang="tr-TR" dirty="0" err="1"/>
              <a:t>and</a:t>
            </a:r>
            <a:r>
              <a:rPr lang="tr-TR" dirty="0"/>
              <a:t> </a:t>
            </a:r>
            <a:r>
              <a:rPr lang="tr-TR" dirty="0" err="1"/>
              <a:t>psychologist</a:t>
            </a:r>
            <a:r>
              <a:rPr lang="tr-TR" dirty="0" smtClean="0"/>
              <a:t>.</a:t>
            </a:r>
          </a:p>
          <a:p>
            <a:pPr marL="0" indent="0">
              <a:buNone/>
            </a:pPr>
            <a:endParaRPr lang="tr-TR" b="1" dirty="0">
              <a:effectLst>
                <a:outerShdw blurRad="38100" dist="38100" dir="2700000" algn="tl">
                  <a:srgbClr val="000000">
                    <a:alpha val="43137"/>
                  </a:srgbClr>
                </a:outerShdw>
              </a:effectLst>
            </a:endParaRPr>
          </a:p>
          <a:p>
            <a:r>
              <a:rPr lang="en-US" dirty="0"/>
              <a:t>In 1912, Jung published his </a:t>
            </a:r>
            <a:r>
              <a:rPr lang="en-US" dirty="0" smtClean="0"/>
              <a:t>seminal</a:t>
            </a:r>
            <a:r>
              <a:rPr lang="tr-TR" dirty="0" smtClean="0"/>
              <a:t> </a:t>
            </a:r>
            <a:r>
              <a:rPr lang="en-US" dirty="0" smtClean="0"/>
              <a:t>work</a:t>
            </a:r>
            <a:r>
              <a:rPr lang="en-US" dirty="0"/>
              <a:t>, </a:t>
            </a:r>
            <a:r>
              <a:rPr lang="en-US" i="1" dirty="0"/>
              <a:t>Symbols of Transformation</a:t>
            </a:r>
            <a:r>
              <a:rPr lang="en-US" dirty="0"/>
              <a:t>, which ultimately led to his separation </a:t>
            </a:r>
            <a:r>
              <a:rPr lang="en-US" dirty="0" smtClean="0"/>
              <a:t>from</a:t>
            </a:r>
            <a:r>
              <a:rPr lang="tr-TR" dirty="0" smtClean="0"/>
              <a:t> </a:t>
            </a:r>
            <a:r>
              <a:rPr lang="en-US" dirty="0" smtClean="0"/>
              <a:t>Freud</a:t>
            </a:r>
            <a:r>
              <a:rPr lang="en-US" dirty="0"/>
              <a:t>. In this work, Jung asserts that dreams include mythological images </a:t>
            </a:r>
            <a:r>
              <a:rPr lang="en-US" dirty="0" smtClean="0"/>
              <a:t>as</a:t>
            </a:r>
            <a:r>
              <a:rPr lang="tr-TR" dirty="0" smtClean="0"/>
              <a:t> </a:t>
            </a:r>
            <a:r>
              <a:rPr lang="tr-TR" dirty="0" err="1" smtClean="0"/>
              <a:t>well</a:t>
            </a:r>
            <a:r>
              <a:rPr lang="tr-TR" dirty="0" smtClean="0"/>
              <a:t> </a:t>
            </a:r>
            <a:r>
              <a:rPr lang="tr-TR" dirty="0"/>
              <a:t>as </a:t>
            </a:r>
            <a:r>
              <a:rPr lang="tr-TR" dirty="0" err="1"/>
              <a:t>sexual</a:t>
            </a:r>
            <a:r>
              <a:rPr lang="tr-TR" dirty="0"/>
              <a:t> </a:t>
            </a:r>
            <a:r>
              <a:rPr lang="tr-TR" dirty="0" err="1"/>
              <a:t>ones</a:t>
            </a:r>
            <a:r>
              <a:rPr lang="tr-TR" dirty="0"/>
              <a:t>.</a:t>
            </a:r>
            <a:endParaRPr lang="tr-TR" b="1" dirty="0" smtClean="0">
              <a:effectLst>
                <a:outerShdw blurRad="38100" dist="38100" dir="2700000" algn="tl">
                  <a:srgbClr val="000000">
                    <a:alpha val="43137"/>
                  </a:srgbClr>
                </a:outerShdw>
              </a:effectLst>
            </a:endParaRPr>
          </a:p>
          <a:p>
            <a:endParaRPr lang="tr-TR" b="1" dirty="0">
              <a:effectLst>
                <a:outerShdw blurRad="38100" dist="38100" dir="2700000" algn="tl">
                  <a:srgbClr val="000000">
                    <a:alpha val="43137"/>
                  </a:srgbClr>
                </a:outerShdw>
              </a:effectLst>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0948" y="332656"/>
            <a:ext cx="2652713" cy="375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64179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7A3C39D5-BA6A-4F19-9AEF-CAC7E0E45EDE}" type="slidenum">
              <a:rPr lang="tr-TR" smtClean="0"/>
              <a:t>2</a:t>
            </a:fld>
            <a:endParaRPr lang="tr-TR"/>
          </a:p>
        </p:txBody>
      </p:sp>
      <p:pic>
        <p:nvPicPr>
          <p:cNvPr id="8" name="İçerik Yer Tutucusu 7"/>
          <p:cNvPicPr>
            <a:picLocks noGrp="1" noChangeAspect="1"/>
          </p:cNvPicPr>
          <p:nvPr>
            <p:ph sz="quarter" idx="1"/>
          </p:nvPr>
        </p:nvPicPr>
        <p:blipFill>
          <a:blip r:embed="rId2">
            <a:extLst>
              <a:ext uri="{BEBA8EAE-BF5A-486C-A8C5-ECC9F3942E4B}">
                <a14:imgProps xmlns:a14="http://schemas.microsoft.com/office/drawing/2010/main">
                  <a14:imgLayer r:embed="rId3">
                    <a14:imgEffect>
                      <a14:colorTemperature colorTemp="88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1259632" y="620688"/>
            <a:ext cx="6696744" cy="5580620"/>
          </a:xfrm>
          <a:prstGeom prst="rect">
            <a:avLst/>
          </a:prstGeom>
          <a:ln w="88900" cap="sq" cmpd="thickThin">
            <a:solidFill>
              <a:srgbClr val="000000"/>
            </a:solidFill>
            <a:prstDash val="solid"/>
            <a:miter lim="800000"/>
          </a:ln>
          <a:effectLst>
            <a:innerShdw blurRad="76200">
              <a:srgbClr val="000000"/>
            </a:innerShdw>
          </a:effectLst>
        </p:spPr>
      </p:pic>
      <p:sp>
        <p:nvSpPr>
          <p:cNvPr id="9" name="Dikdörtgen 8"/>
          <p:cNvSpPr/>
          <p:nvPr/>
        </p:nvSpPr>
        <p:spPr>
          <a:xfrm>
            <a:off x="1331640" y="5661248"/>
            <a:ext cx="4320480" cy="376839"/>
          </a:xfrm>
          <a:prstGeom prst="rect">
            <a:avLst/>
          </a:prstGeom>
          <a:solidFill>
            <a:srgbClr val="CC75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2625595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20</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a:t>Jung disagreed with Freud's </a:t>
            </a:r>
            <a:r>
              <a:rPr lang="en-US" dirty="0" smtClean="0"/>
              <a:t>basic</a:t>
            </a:r>
            <a:r>
              <a:rPr lang="tr-TR" dirty="0" smtClean="0"/>
              <a:t> </a:t>
            </a:r>
            <a:r>
              <a:rPr lang="en-US" dirty="0" smtClean="0"/>
              <a:t>premise </a:t>
            </a:r>
            <a:r>
              <a:rPr lang="en-US" dirty="0"/>
              <a:t>that all human behavior is sexually driven; Jung argued that </a:t>
            </a:r>
            <a:r>
              <a:rPr lang="en-US" dirty="0" smtClean="0"/>
              <a:t>more</a:t>
            </a:r>
            <a:r>
              <a:rPr lang="tr-TR" dirty="0" smtClean="0"/>
              <a:t> </a:t>
            </a:r>
            <a:r>
              <a:rPr lang="en-US" dirty="0" smtClean="0"/>
              <a:t>than </a:t>
            </a:r>
            <a:r>
              <a:rPr lang="en-US" dirty="0"/>
              <a:t>sexual imagery appears in dreams</a:t>
            </a:r>
            <a:r>
              <a:rPr lang="en-US" dirty="0" smtClean="0"/>
              <a:t>.</a:t>
            </a:r>
            <a:endParaRPr lang="tr-TR" dirty="0" smtClean="0"/>
          </a:p>
          <a:p>
            <a:pPr marL="0" indent="0">
              <a:buNone/>
            </a:pPr>
            <a:endParaRPr lang="tr-TR" dirty="0" smtClean="0"/>
          </a:p>
          <a:p>
            <a:r>
              <a:rPr lang="en-US" dirty="0" smtClean="0"/>
              <a:t>In </a:t>
            </a:r>
            <a:r>
              <a:rPr lang="en-US" dirty="0"/>
              <a:t>forming his model of the human psyche, Jung accepts </a:t>
            </a:r>
            <a:r>
              <a:rPr lang="en-US" dirty="0" smtClean="0"/>
              <a:t>Freud's</a:t>
            </a:r>
            <a:r>
              <a:rPr lang="tr-TR" dirty="0" smtClean="0"/>
              <a:t> </a:t>
            </a:r>
            <a:r>
              <a:rPr lang="en-US" dirty="0" smtClean="0"/>
              <a:t>assumption </a:t>
            </a:r>
            <a:r>
              <a:rPr lang="en-US" dirty="0"/>
              <a:t>that the unconscious exists and that it plays a major role in </a:t>
            </a:r>
            <a:r>
              <a:rPr lang="en-US" dirty="0" smtClean="0"/>
              <a:t>our</a:t>
            </a:r>
            <a:r>
              <a:rPr lang="tr-TR" dirty="0" smtClean="0"/>
              <a:t> </a:t>
            </a:r>
            <a:r>
              <a:rPr lang="en-US" dirty="0" smtClean="0"/>
              <a:t>conscious </a:t>
            </a:r>
            <a:r>
              <a:rPr lang="en-US" dirty="0"/>
              <a:t>decisions, but he rejects Freud's analysis of the contents of </a:t>
            </a:r>
            <a:r>
              <a:rPr lang="en-US" dirty="0" smtClean="0"/>
              <a:t>the</a:t>
            </a:r>
            <a:r>
              <a:rPr lang="tr-TR" dirty="0" smtClean="0"/>
              <a:t> </a:t>
            </a:r>
            <a:r>
              <a:rPr lang="en-US" dirty="0" smtClean="0"/>
              <a:t>unconscious</a:t>
            </a:r>
            <a:r>
              <a:rPr lang="en-US" dirty="0"/>
              <a:t>. For Jung, the human psyche consists of three parts: the </a:t>
            </a:r>
            <a:r>
              <a:rPr lang="en-US" dirty="0" smtClean="0"/>
              <a:t>personal</a:t>
            </a:r>
            <a:r>
              <a:rPr lang="tr-TR" dirty="0" smtClean="0"/>
              <a:t> </a:t>
            </a:r>
            <a:r>
              <a:rPr lang="en-US" dirty="0" smtClean="0"/>
              <a:t>conscious</a:t>
            </a:r>
            <a:r>
              <a:rPr lang="en-US" dirty="0"/>
              <a:t>, personal unconscious, and collective </a:t>
            </a:r>
            <a:r>
              <a:rPr lang="en-US" dirty="0" smtClean="0"/>
              <a:t>unconscious.</a:t>
            </a:r>
            <a:endParaRPr lang="tr-TR" dirty="0" smtClean="0"/>
          </a:p>
        </p:txBody>
      </p:sp>
    </p:spTree>
    <p:extLst>
      <p:ext uri="{BB962C8B-B14F-4D97-AF65-F5344CB8AC3E}">
        <p14:creationId xmlns:p14="http://schemas.microsoft.com/office/powerpoint/2010/main" val="42874028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21</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b="1" dirty="0"/>
              <a:t>The personal conscious</a:t>
            </a:r>
            <a:r>
              <a:rPr lang="en-US" dirty="0"/>
              <a:t> or waking state is that image or thought of which</a:t>
            </a:r>
            <a:r>
              <a:rPr lang="tr-TR" dirty="0"/>
              <a:t> </a:t>
            </a:r>
            <a:r>
              <a:rPr lang="en-US" dirty="0"/>
              <a:t>we are aware at any given moment. Similar to a slide show, every moment of</a:t>
            </a:r>
            <a:r>
              <a:rPr lang="tr-TR" dirty="0"/>
              <a:t> </a:t>
            </a:r>
            <a:r>
              <a:rPr lang="en-US" dirty="0"/>
              <a:t>our lives provides us with a new slide. As we view one slide, the previous</a:t>
            </a:r>
            <a:r>
              <a:rPr lang="tr-TR" dirty="0"/>
              <a:t> </a:t>
            </a:r>
            <a:r>
              <a:rPr lang="en-US" dirty="0"/>
              <a:t>slide vanishes from our personal consciousness because nothing can remain</a:t>
            </a:r>
            <a:r>
              <a:rPr lang="tr-TR" dirty="0"/>
              <a:t> </a:t>
            </a:r>
            <a:r>
              <a:rPr lang="en-US" dirty="0"/>
              <a:t>in the personal conscious. Although these vanished slides are forgotten by</a:t>
            </a:r>
            <a:r>
              <a:rPr lang="tr-TR" dirty="0"/>
              <a:t> </a:t>
            </a:r>
            <a:r>
              <a:rPr lang="en-US" dirty="0"/>
              <a:t>the personal consciousness, they are stored and remembered by </a:t>
            </a:r>
            <a:r>
              <a:rPr lang="en-US" b="1" dirty="0"/>
              <a:t>the personal</a:t>
            </a:r>
            <a:r>
              <a:rPr lang="tr-TR" b="1" dirty="0"/>
              <a:t> </a:t>
            </a:r>
            <a:r>
              <a:rPr lang="en-US" b="1" dirty="0"/>
              <a:t>unconscious</a:t>
            </a:r>
            <a:r>
              <a:rPr lang="en-US" dirty="0"/>
              <a:t>. </a:t>
            </a:r>
            <a:endParaRPr lang="tr-TR" dirty="0" smtClean="0"/>
          </a:p>
          <a:p>
            <a:r>
              <a:rPr lang="tr-TR" b="1" dirty="0" err="1"/>
              <a:t>T</a:t>
            </a:r>
            <a:r>
              <a:rPr lang="tr-TR" b="1" dirty="0" err="1" smtClean="0"/>
              <a:t>he</a:t>
            </a:r>
            <a:r>
              <a:rPr lang="tr-TR" b="1" dirty="0" smtClean="0"/>
              <a:t> </a:t>
            </a:r>
            <a:r>
              <a:rPr lang="tr-TR" b="1" dirty="0" err="1"/>
              <a:t>collective</a:t>
            </a:r>
            <a:r>
              <a:rPr lang="tr-TR" b="1" dirty="0"/>
              <a:t> </a:t>
            </a:r>
            <a:r>
              <a:rPr lang="tr-TR" b="1" dirty="0" err="1" smtClean="0"/>
              <a:t>unconscious</a:t>
            </a:r>
            <a:r>
              <a:rPr lang="tr-TR" dirty="0" smtClean="0"/>
              <a:t>, </a:t>
            </a:r>
            <a:r>
              <a:rPr lang="en-US" dirty="0" smtClean="0"/>
              <a:t>the </a:t>
            </a:r>
            <a:r>
              <a:rPr lang="en-US" dirty="0"/>
              <a:t>part of the psyche that </a:t>
            </a:r>
            <a:r>
              <a:rPr lang="en-US" dirty="0" smtClean="0"/>
              <a:t>is</a:t>
            </a:r>
            <a:r>
              <a:rPr lang="tr-TR" dirty="0" smtClean="0"/>
              <a:t> </a:t>
            </a:r>
            <a:r>
              <a:rPr lang="en-US" dirty="0" smtClean="0"/>
              <a:t>more </a:t>
            </a:r>
            <a:r>
              <a:rPr lang="en-US" dirty="0"/>
              <a:t>impersonal and universal than the </a:t>
            </a:r>
            <a:r>
              <a:rPr lang="en-US" dirty="0" smtClean="0"/>
              <a:t>personal</a:t>
            </a:r>
            <a:r>
              <a:rPr lang="tr-TR" dirty="0" smtClean="0"/>
              <a:t> </a:t>
            </a:r>
            <a:r>
              <a:rPr lang="en-US" dirty="0" smtClean="0"/>
              <a:t>conscious </a:t>
            </a:r>
            <a:r>
              <a:rPr lang="en-US" dirty="0"/>
              <a:t>or the </a:t>
            </a:r>
            <a:r>
              <a:rPr lang="en-US" dirty="0" smtClean="0"/>
              <a:t>personal </a:t>
            </a:r>
            <a:r>
              <a:rPr lang="en-US" dirty="0"/>
              <a:t>unconscious</a:t>
            </a:r>
            <a:r>
              <a:rPr lang="en-US" dirty="0" smtClean="0"/>
              <a:t>.</a:t>
            </a:r>
            <a:r>
              <a:rPr lang="tr-TR" dirty="0" smtClean="0"/>
              <a:t> </a:t>
            </a:r>
            <a:r>
              <a:rPr lang="en-US" dirty="0"/>
              <a:t>This part of the psyche </a:t>
            </a:r>
            <a:r>
              <a:rPr lang="en-US" dirty="0" smtClean="0"/>
              <a:t>houses</a:t>
            </a:r>
            <a:r>
              <a:rPr lang="tr-TR" dirty="0" smtClean="0"/>
              <a:t> </a:t>
            </a:r>
            <a:r>
              <a:rPr lang="en-US" dirty="0" smtClean="0"/>
              <a:t>the </a:t>
            </a:r>
            <a:r>
              <a:rPr lang="en-US" dirty="0"/>
              <a:t>cumulative knowledge, experiences, and images of the entire </a:t>
            </a:r>
            <a:r>
              <a:rPr lang="en-US" dirty="0" smtClean="0"/>
              <a:t>human</a:t>
            </a:r>
            <a:r>
              <a:rPr lang="tr-TR" dirty="0" smtClean="0"/>
              <a:t> </a:t>
            </a:r>
            <a:r>
              <a:rPr lang="tr-TR" dirty="0" err="1" smtClean="0"/>
              <a:t>species</a:t>
            </a:r>
            <a:r>
              <a:rPr lang="tr-TR" dirty="0" smtClean="0"/>
              <a:t>.</a:t>
            </a:r>
            <a:endParaRPr lang="tr-TR" dirty="0"/>
          </a:p>
        </p:txBody>
      </p:sp>
    </p:spTree>
    <p:extLst>
      <p:ext uri="{BB962C8B-B14F-4D97-AF65-F5344CB8AC3E}">
        <p14:creationId xmlns:p14="http://schemas.microsoft.com/office/powerpoint/2010/main" val="37317623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22</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tr-TR" dirty="0" err="1"/>
              <a:t>This</a:t>
            </a:r>
            <a:r>
              <a:rPr lang="tr-TR" dirty="0"/>
              <a:t> </a:t>
            </a:r>
            <a:r>
              <a:rPr lang="tr-TR" dirty="0" err="1"/>
              <a:t>universal</a:t>
            </a:r>
            <a:r>
              <a:rPr lang="tr-TR" dirty="0"/>
              <a:t> </a:t>
            </a:r>
            <a:r>
              <a:rPr lang="tr-TR" dirty="0" err="1" smtClean="0"/>
              <a:t>psychic</a:t>
            </a:r>
            <a:r>
              <a:rPr lang="tr-TR" dirty="0"/>
              <a:t> </a:t>
            </a:r>
            <a:r>
              <a:rPr lang="en-US" dirty="0" smtClean="0"/>
              <a:t>aspect </a:t>
            </a:r>
            <a:r>
              <a:rPr lang="en-US" dirty="0"/>
              <a:t>is an inherited </a:t>
            </a:r>
            <a:r>
              <a:rPr lang="en-US" dirty="0" err="1"/>
              <a:t>receptable</a:t>
            </a:r>
            <a:r>
              <a:rPr lang="en-US" dirty="0"/>
              <a:t> of deep, powerful human themes and </a:t>
            </a:r>
            <a:r>
              <a:rPr lang="en-US" dirty="0" smtClean="0"/>
              <a:t>commonalities.</a:t>
            </a:r>
            <a:r>
              <a:rPr lang="tr-TR" dirty="0" smtClean="0"/>
              <a:t> </a:t>
            </a:r>
            <a:r>
              <a:rPr lang="en-US" dirty="0" smtClean="0"/>
              <a:t>These </a:t>
            </a:r>
            <a:r>
              <a:rPr lang="en-US" dirty="0"/>
              <a:t>memories exist in the form of archetypes, which are </a:t>
            </a:r>
            <a:r>
              <a:rPr lang="en-US" dirty="0" smtClean="0"/>
              <a:t>patterns</a:t>
            </a:r>
            <a:r>
              <a:rPr lang="tr-TR" dirty="0" smtClean="0"/>
              <a:t> </a:t>
            </a:r>
            <a:r>
              <a:rPr lang="en-US" dirty="0" smtClean="0"/>
              <a:t>or </a:t>
            </a:r>
            <a:r>
              <a:rPr lang="en-US" dirty="0"/>
              <a:t>images of repeated human experiences—such as </a:t>
            </a:r>
            <a:r>
              <a:rPr lang="en-US" dirty="0" smtClean="0"/>
              <a:t>birth,</a:t>
            </a:r>
            <a:r>
              <a:rPr lang="tr-TR" dirty="0" smtClean="0"/>
              <a:t> </a:t>
            </a:r>
            <a:r>
              <a:rPr lang="en-US" dirty="0" smtClean="0"/>
              <a:t>death,</a:t>
            </a:r>
            <a:r>
              <a:rPr lang="tr-TR" dirty="0" smtClean="0"/>
              <a:t> </a:t>
            </a:r>
            <a:r>
              <a:rPr lang="en-US" dirty="0" smtClean="0"/>
              <a:t>rebirth</a:t>
            </a:r>
            <a:r>
              <a:rPr lang="en-US" dirty="0"/>
              <a:t>, the four seasons, and motherhood, to name a few—that </a:t>
            </a:r>
            <a:r>
              <a:rPr lang="en-US" dirty="0" smtClean="0"/>
              <a:t>express</a:t>
            </a:r>
            <a:r>
              <a:rPr lang="tr-TR" dirty="0" smtClean="0"/>
              <a:t> </a:t>
            </a:r>
            <a:r>
              <a:rPr lang="en-US" dirty="0" smtClean="0"/>
              <a:t>themselves </a:t>
            </a:r>
            <a:r>
              <a:rPr lang="en-US" dirty="0"/>
              <a:t>in our stories, dreams, religions, and fantasies</a:t>
            </a:r>
            <a:r>
              <a:rPr lang="en-US" dirty="0" smtClean="0"/>
              <a:t>.</a:t>
            </a:r>
            <a:endParaRPr lang="tr-TR" dirty="0" smtClean="0"/>
          </a:p>
          <a:p>
            <a:endParaRPr lang="tr-TR" dirty="0"/>
          </a:p>
          <a:p>
            <a:r>
              <a:rPr lang="tr-TR" dirty="0" err="1"/>
              <a:t>Occurring</a:t>
            </a:r>
            <a:r>
              <a:rPr lang="tr-TR" dirty="0"/>
              <a:t> in </a:t>
            </a:r>
            <a:r>
              <a:rPr lang="tr-TR" dirty="0" err="1"/>
              <a:t>literature</a:t>
            </a:r>
            <a:r>
              <a:rPr lang="tr-TR" dirty="0"/>
              <a:t> </a:t>
            </a:r>
            <a:r>
              <a:rPr lang="tr-TR" dirty="0" smtClean="0"/>
              <a:t>in </a:t>
            </a:r>
            <a:r>
              <a:rPr lang="en-US" dirty="0" smtClean="0"/>
              <a:t>the </a:t>
            </a:r>
            <a:r>
              <a:rPr lang="en-US" dirty="0"/>
              <a:t>form of recurrent plot patterns, images, or character types, the </a:t>
            </a:r>
            <a:r>
              <a:rPr lang="en-US" dirty="0" smtClean="0"/>
              <a:t>archetypes</a:t>
            </a:r>
            <a:r>
              <a:rPr lang="tr-TR" dirty="0" smtClean="0"/>
              <a:t> </a:t>
            </a:r>
            <a:r>
              <a:rPr lang="en-US" dirty="0" smtClean="0"/>
              <a:t>stir </a:t>
            </a:r>
            <a:r>
              <a:rPr lang="en-US" dirty="0"/>
              <a:t>profound emotions that are similar in all readers because </a:t>
            </a:r>
            <a:r>
              <a:rPr lang="en-US" dirty="0" smtClean="0"/>
              <a:t>they</a:t>
            </a:r>
            <a:r>
              <a:rPr lang="tr-TR" dirty="0" smtClean="0"/>
              <a:t> </a:t>
            </a:r>
            <a:r>
              <a:rPr lang="en-US" dirty="0" smtClean="0"/>
              <a:t>awaken </a:t>
            </a:r>
            <a:r>
              <a:rPr lang="en-US" dirty="0"/>
              <a:t>images stored in the collective unconscious </a:t>
            </a:r>
            <a:r>
              <a:rPr lang="en-US" dirty="0" smtClean="0"/>
              <a:t>and</a:t>
            </a:r>
            <a:r>
              <a:rPr lang="tr-TR" dirty="0" smtClean="0"/>
              <a:t> </a:t>
            </a:r>
            <a:r>
              <a:rPr lang="en-US" dirty="0" smtClean="0"/>
              <a:t>produce </a:t>
            </a:r>
            <a:r>
              <a:rPr lang="en-US" dirty="0"/>
              <a:t>feelings </a:t>
            </a:r>
            <a:r>
              <a:rPr lang="en-US" dirty="0" smtClean="0"/>
              <a:t>or</a:t>
            </a:r>
            <a:r>
              <a:rPr lang="tr-TR" dirty="0" smtClean="0"/>
              <a:t> </a:t>
            </a:r>
            <a:r>
              <a:rPr lang="en-US" dirty="0" smtClean="0"/>
              <a:t>emotions </a:t>
            </a:r>
            <a:r>
              <a:rPr lang="en-US" dirty="0"/>
              <a:t>over which readers initially have little control.</a:t>
            </a:r>
            <a:endParaRPr lang="tr-TR" dirty="0"/>
          </a:p>
        </p:txBody>
      </p:sp>
    </p:spTree>
    <p:extLst>
      <p:ext uri="{BB962C8B-B14F-4D97-AF65-F5344CB8AC3E}">
        <p14:creationId xmlns:p14="http://schemas.microsoft.com/office/powerpoint/2010/main" val="25923303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23</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lstStyle/>
          <a:p>
            <a:r>
              <a:rPr lang="en-US" dirty="0"/>
              <a:t>For example, when we see or read about </a:t>
            </a:r>
            <a:r>
              <a:rPr lang="en-US" dirty="0" smtClean="0"/>
              <a:t>an</a:t>
            </a:r>
            <a:r>
              <a:rPr lang="tr-TR" dirty="0" smtClean="0"/>
              <a:t> </a:t>
            </a:r>
            <a:r>
              <a:rPr lang="en-US" dirty="0" smtClean="0"/>
              <a:t>infant </a:t>
            </a:r>
            <a:r>
              <a:rPr lang="en-US" dirty="0"/>
              <a:t>in diapers surrounded by a litter of puppies licking the baby's </a:t>
            </a:r>
            <a:r>
              <a:rPr lang="en-US" dirty="0" smtClean="0"/>
              <a:t>face,</a:t>
            </a:r>
            <a:r>
              <a:rPr lang="tr-TR" dirty="0" smtClean="0"/>
              <a:t> </a:t>
            </a:r>
            <a:r>
              <a:rPr lang="en-US" dirty="0" smtClean="0"/>
              <a:t>feelings </a:t>
            </a:r>
            <a:r>
              <a:rPr lang="en-US" dirty="0"/>
              <a:t>of contentment, warmth, and love </a:t>
            </a:r>
            <a:r>
              <a:rPr lang="en-US" dirty="0" smtClean="0"/>
              <a:t>seemingly</a:t>
            </a:r>
            <a:r>
              <a:rPr lang="tr-TR" dirty="0" smtClean="0"/>
              <a:t> </a:t>
            </a:r>
            <a:r>
              <a:rPr lang="en-US" dirty="0" smtClean="0"/>
              <a:t>overwhelm </a:t>
            </a:r>
            <a:r>
              <a:rPr lang="en-US" dirty="0"/>
              <a:t>most of </a:t>
            </a:r>
            <a:r>
              <a:rPr lang="en-US" dirty="0" smtClean="0"/>
              <a:t>us.</a:t>
            </a:r>
            <a:r>
              <a:rPr lang="tr-TR" dirty="0" smtClean="0"/>
              <a:t> </a:t>
            </a:r>
            <a:r>
              <a:rPr lang="en-US" dirty="0" smtClean="0"/>
              <a:t>These </a:t>
            </a:r>
            <a:r>
              <a:rPr lang="en-US" dirty="0"/>
              <a:t>somewhat uncontrollable emotions, Jung would claim, are the </a:t>
            </a:r>
            <a:r>
              <a:rPr lang="en-US" dirty="0" smtClean="0"/>
              <a:t>results</a:t>
            </a:r>
            <a:r>
              <a:rPr lang="tr-TR" dirty="0" smtClean="0"/>
              <a:t> </a:t>
            </a:r>
            <a:r>
              <a:rPr lang="en-US" dirty="0" smtClean="0"/>
              <a:t>of </a:t>
            </a:r>
            <a:r>
              <a:rPr lang="en-US" dirty="0"/>
              <a:t>the stirring of an </a:t>
            </a:r>
            <a:r>
              <a:rPr lang="en-US" dirty="0" smtClean="0"/>
              <a:t>archetype.</a:t>
            </a:r>
            <a:endParaRPr lang="tr-TR" dirty="0" smtClean="0"/>
          </a:p>
        </p:txBody>
      </p:sp>
    </p:spTree>
    <p:extLst>
      <p:ext uri="{BB962C8B-B14F-4D97-AF65-F5344CB8AC3E}">
        <p14:creationId xmlns:p14="http://schemas.microsoft.com/office/powerpoint/2010/main" val="19430739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24</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tr-TR" sz="2800" b="1" dirty="0" err="1">
                <a:effectLst>
                  <a:outerShdw blurRad="38100" dist="38100" dir="2700000" algn="tl">
                    <a:srgbClr val="000000">
                      <a:alpha val="43137"/>
                    </a:srgbClr>
                  </a:outerShdw>
                </a:effectLst>
              </a:rPr>
              <a:t>Jacques</a:t>
            </a:r>
            <a:r>
              <a:rPr lang="tr-TR" sz="2800" b="1" dirty="0">
                <a:effectLst>
                  <a:outerShdw blurRad="38100" dist="38100" dir="2700000" algn="tl">
                    <a:srgbClr val="000000">
                      <a:alpha val="43137"/>
                    </a:srgbClr>
                  </a:outerShdw>
                </a:effectLst>
              </a:rPr>
              <a:t> </a:t>
            </a:r>
            <a:r>
              <a:rPr lang="tr-TR" sz="2800" b="1" dirty="0" err="1" smtClean="0">
                <a:effectLst>
                  <a:outerShdw blurRad="38100" dist="38100" dir="2700000" algn="tl">
                    <a:srgbClr val="000000">
                      <a:alpha val="43137"/>
                    </a:srgbClr>
                  </a:outerShdw>
                </a:effectLst>
              </a:rPr>
              <a:t>Lacan</a:t>
            </a:r>
            <a:endParaRPr lang="tr-TR" sz="2800" b="1" dirty="0" smtClean="0">
              <a:effectLst>
                <a:outerShdw blurRad="38100" dist="38100" dir="2700000" algn="tl">
                  <a:srgbClr val="000000">
                    <a:alpha val="43137"/>
                  </a:srgbClr>
                </a:outerShdw>
              </a:effectLst>
            </a:endParaRPr>
          </a:p>
          <a:p>
            <a:r>
              <a:rPr lang="en-US" sz="2800" dirty="0"/>
              <a:t>Jacques </a:t>
            </a:r>
            <a:r>
              <a:rPr lang="en-US" sz="2800" dirty="0" err="1"/>
              <a:t>Lacan</a:t>
            </a:r>
            <a:r>
              <a:rPr lang="en-US" sz="2800" dirty="0"/>
              <a:t> (April 13, 1901 to September 9, 1981) was a major figure in Parisian intellectual life for much of the twentieth century. Sometimes referred to as “the French Freud,” he is an important figure in the history of psychoanalysis.</a:t>
            </a:r>
            <a:endParaRPr lang="tr-TR" sz="2800" b="1" dirty="0" smtClean="0">
              <a:effectLst>
                <a:outerShdw blurRad="38100" dist="38100" dir="2700000" algn="tl">
                  <a:srgbClr val="000000">
                    <a:alpha val="43137"/>
                  </a:srgbClr>
                </a:outerShdw>
              </a:effectLst>
            </a:endParaRPr>
          </a:p>
          <a:p>
            <a:r>
              <a:rPr lang="en-US" sz="2800" dirty="0"/>
              <a:t>Similar to Freud, Jacques </a:t>
            </a:r>
            <a:r>
              <a:rPr lang="en-US" sz="2800" dirty="0" err="1"/>
              <a:t>Lacan</a:t>
            </a:r>
            <a:r>
              <a:rPr lang="en-US" sz="2800" dirty="0"/>
              <a:t> (1901-1981) believes that the </a:t>
            </a:r>
            <a:r>
              <a:rPr lang="en-US" sz="2800" dirty="0" smtClean="0"/>
              <a:t>unconscious</a:t>
            </a:r>
            <a:r>
              <a:rPr lang="tr-TR" sz="2800" dirty="0" smtClean="0"/>
              <a:t> </a:t>
            </a:r>
            <a:r>
              <a:rPr lang="en-US" sz="2800" dirty="0" smtClean="0"/>
              <a:t>greatly </a:t>
            </a:r>
            <a:r>
              <a:rPr lang="en-US" sz="2800" dirty="0"/>
              <a:t>affects our conscious behavior</a:t>
            </a:r>
            <a:r>
              <a:rPr lang="en-US" sz="2800" dirty="0" smtClean="0"/>
              <a:t>.</a:t>
            </a:r>
            <a:endParaRPr lang="tr-TR" sz="2800" dirty="0" smtClean="0"/>
          </a:p>
          <a:p>
            <a:r>
              <a:rPr lang="en-US" sz="2800" dirty="0" err="1"/>
              <a:t>Lacan</a:t>
            </a:r>
            <a:r>
              <a:rPr lang="en-US" sz="2800" dirty="0"/>
              <a:t> asserts that the unconscious </a:t>
            </a:r>
            <a:r>
              <a:rPr lang="en-US" sz="2800" dirty="0" smtClean="0"/>
              <a:t>is</a:t>
            </a:r>
            <a:r>
              <a:rPr lang="tr-TR" sz="2800" dirty="0" smtClean="0"/>
              <a:t> </a:t>
            </a:r>
            <a:r>
              <a:rPr lang="en-US" sz="2800" dirty="0" smtClean="0"/>
              <a:t>structured</a:t>
            </a:r>
            <a:r>
              <a:rPr lang="en-US" sz="2800" dirty="0"/>
              <a:t>, like the structure of language.</a:t>
            </a:r>
            <a:endParaRPr lang="tr-TR"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963371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25</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b="1" dirty="0" err="1">
                <a:effectLst>
                  <a:outerShdw blurRad="38100" dist="38100" dir="2700000" algn="tl">
                    <a:srgbClr val="000000">
                      <a:alpha val="43137"/>
                    </a:srgbClr>
                  </a:outerShdw>
                </a:effectLst>
              </a:rPr>
              <a:t>Lacan's</a:t>
            </a:r>
            <a:r>
              <a:rPr lang="en-US" b="1" dirty="0">
                <a:effectLst>
                  <a:outerShdw blurRad="38100" dist="38100" dir="2700000" algn="tl">
                    <a:srgbClr val="000000">
                      <a:alpha val="43137"/>
                    </a:srgbClr>
                  </a:outerShdw>
                </a:effectLst>
              </a:rPr>
              <a:t> Model of the Human Psyche</a:t>
            </a:r>
            <a:endParaRPr lang="tr-TR" b="1" dirty="0" smtClean="0">
              <a:effectLst>
                <a:outerShdw blurRad="38100" dist="38100" dir="2700000" algn="tl">
                  <a:srgbClr val="000000">
                    <a:alpha val="43137"/>
                  </a:srgbClr>
                </a:outerShdw>
              </a:effectLst>
            </a:endParaRPr>
          </a:p>
          <a:p>
            <a:r>
              <a:rPr lang="en-US" dirty="0" smtClean="0"/>
              <a:t>For </a:t>
            </a:r>
            <a:r>
              <a:rPr lang="en-US" dirty="0" err="1"/>
              <a:t>Lacan</a:t>
            </a:r>
            <a:r>
              <a:rPr lang="en-US" dirty="0"/>
              <a:t>, the human psyche consists of three parts or, as </a:t>
            </a:r>
            <a:r>
              <a:rPr lang="en-US" dirty="0" err="1"/>
              <a:t>Lacan</a:t>
            </a:r>
            <a:r>
              <a:rPr lang="en-US" dirty="0"/>
              <a:t> </a:t>
            </a:r>
            <a:r>
              <a:rPr lang="en-US" dirty="0" smtClean="0"/>
              <a:t>names</a:t>
            </a:r>
            <a:r>
              <a:rPr lang="tr-TR" dirty="0" smtClean="0"/>
              <a:t> </a:t>
            </a:r>
            <a:r>
              <a:rPr lang="en-US" dirty="0" smtClean="0"/>
              <a:t>them</a:t>
            </a:r>
            <a:r>
              <a:rPr lang="en-US" dirty="0"/>
              <a:t>, orders: </a:t>
            </a:r>
            <a:r>
              <a:rPr lang="en-US" b="1" i="1" dirty="0"/>
              <a:t>the imaginary order, the symbolic order, and the real </a:t>
            </a:r>
            <a:r>
              <a:rPr lang="en-US" b="1" i="1" dirty="0" smtClean="0"/>
              <a:t>order.</a:t>
            </a:r>
            <a:r>
              <a:rPr lang="tr-TR" dirty="0" smtClean="0"/>
              <a:t> </a:t>
            </a:r>
            <a:r>
              <a:rPr lang="en-US" dirty="0" smtClean="0"/>
              <a:t>As </a:t>
            </a:r>
            <a:r>
              <a:rPr lang="en-US" dirty="0"/>
              <a:t>in Freud's tripartite model, each of the orders interacts with the </a:t>
            </a:r>
            <a:r>
              <a:rPr lang="en-US" dirty="0" smtClean="0"/>
              <a:t>others.</a:t>
            </a:r>
            <a:r>
              <a:rPr lang="tr-TR" dirty="0" smtClean="0"/>
              <a:t> </a:t>
            </a:r>
          </a:p>
          <a:p>
            <a:r>
              <a:rPr lang="en-US" dirty="0" smtClean="0"/>
              <a:t>From </a:t>
            </a:r>
            <a:r>
              <a:rPr lang="en-US" dirty="0"/>
              <a:t>our birth until somewhere around 6 months, we function primarily </a:t>
            </a:r>
            <a:r>
              <a:rPr lang="en-US" dirty="0" smtClean="0"/>
              <a:t>in</a:t>
            </a:r>
            <a:r>
              <a:rPr lang="tr-TR" dirty="0" smtClean="0"/>
              <a:t> </a:t>
            </a:r>
            <a:r>
              <a:rPr lang="en-US" dirty="0" smtClean="0"/>
              <a:t>the </a:t>
            </a:r>
            <a:r>
              <a:rPr lang="en-US" b="1" dirty="0"/>
              <a:t>imaginary order</a:t>
            </a:r>
            <a:r>
              <a:rPr lang="en-US" dirty="0"/>
              <a:t>—that is, in the part of the psyche that contains </a:t>
            </a:r>
            <a:r>
              <a:rPr lang="en-US" dirty="0" smtClean="0"/>
              <a:t>our</a:t>
            </a:r>
            <a:r>
              <a:rPr lang="tr-TR" dirty="0" smtClean="0"/>
              <a:t> </a:t>
            </a:r>
            <a:r>
              <a:rPr lang="en-US" dirty="0" smtClean="0"/>
              <a:t>wishes</a:t>
            </a:r>
            <a:r>
              <a:rPr lang="en-US" dirty="0"/>
              <a:t>, our fantasies, and most importantly, our images</a:t>
            </a:r>
            <a:r>
              <a:rPr lang="en-US" dirty="0" smtClean="0"/>
              <a:t>.</a:t>
            </a:r>
            <a:endParaRPr lang="tr-TR" dirty="0" smtClean="0"/>
          </a:p>
          <a:p>
            <a:r>
              <a:rPr lang="en-US" dirty="0"/>
              <a:t>Somewhere between the age of 6 and 18 months, we enter what </a:t>
            </a:r>
            <a:r>
              <a:rPr lang="en-US" dirty="0" err="1" smtClean="0"/>
              <a:t>Lacan</a:t>
            </a:r>
            <a:r>
              <a:rPr lang="tr-TR" dirty="0"/>
              <a:t> </a:t>
            </a:r>
            <a:r>
              <a:rPr lang="en-US" dirty="0" smtClean="0"/>
              <a:t>calls </a:t>
            </a:r>
            <a:r>
              <a:rPr lang="en-US" dirty="0"/>
              <a:t>the looking-glass or </a:t>
            </a:r>
            <a:r>
              <a:rPr lang="en-US" b="1" dirty="0"/>
              <a:t>mirror stage</a:t>
            </a:r>
            <a:r>
              <a:rPr lang="en-US" dirty="0"/>
              <a:t>. In this stage, we literally see </a:t>
            </a:r>
            <a:r>
              <a:rPr lang="en-US" dirty="0" smtClean="0"/>
              <a:t>ourselves</a:t>
            </a:r>
            <a:r>
              <a:rPr lang="tr-TR" dirty="0" smtClean="0"/>
              <a:t> </a:t>
            </a:r>
            <a:r>
              <a:rPr lang="en-US" dirty="0" smtClean="0"/>
              <a:t>in </a:t>
            </a:r>
            <a:r>
              <a:rPr lang="en-US" dirty="0"/>
              <a:t>a mirror while metaphorically seeing ourselves in our </a:t>
            </a:r>
            <a:r>
              <a:rPr lang="en-US" dirty="0" smtClean="0"/>
              <a:t>mother's</a:t>
            </a:r>
            <a:r>
              <a:rPr lang="tr-TR" dirty="0" smtClean="0"/>
              <a:t> </a:t>
            </a:r>
            <a:r>
              <a:rPr lang="tr-TR" dirty="0" err="1" smtClean="0"/>
              <a:t>image</a:t>
            </a:r>
            <a:r>
              <a:rPr lang="tr-TR" dirty="0"/>
              <a:t>.</a:t>
            </a:r>
          </a:p>
        </p:txBody>
      </p:sp>
    </p:spTree>
    <p:extLst>
      <p:ext uri="{BB962C8B-B14F-4D97-AF65-F5344CB8AC3E}">
        <p14:creationId xmlns:p14="http://schemas.microsoft.com/office/powerpoint/2010/main" val="34964518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26</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a:t>During the mirror stage, we come to recognize certain </a:t>
            </a:r>
            <a:r>
              <a:rPr lang="en-US" dirty="0" smtClean="0"/>
              <a:t>objects—what</a:t>
            </a:r>
            <a:r>
              <a:rPr lang="tr-TR" dirty="0" smtClean="0"/>
              <a:t> </a:t>
            </a:r>
            <a:r>
              <a:rPr lang="en-US" dirty="0" err="1" smtClean="0"/>
              <a:t>Lacan</a:t>
            </a:r>
            <a:r>
              <a:rPr lang="en-US" dirty="0" smtClean="0"/>
              <a:t> </a:t>
            </a:r>
            <a:r>
              <a:rPr lang="en-US" dirty="0"/>
              <a:t>calls </a:t>
            </a:r>
            <a:r>
              <a:rPr lang="en-US" dirty="0" smtClean="0"/>
              <a:t>objet petit a—as </a:t>
            </a:r>
            <a:r>
              <a:rPr lang="en-US" dirty="0"/>
              <a:t>being separate images from ourselves. </a:t>
            </a:r>
            <a:r>
              <a:rPr lang="en-US" dirty="0" smtClean="0"/>
              <a:t>These</a:t>
            </a:r>
            <a:r>
              <a:rPr lang="tr-TR" dirty="0" smtClean="0"/>
              <a:t> </a:t>
            </a:r>
            <a:r>
              <a:rPr lang="en-US" dirty="0" smtClean="0"/>
              <a:t>objects </a:t>
            </a:r>
            <a:r>
              <a:rPr lang="en-US" dirty="0"/>
              <a:t>include eliminating bodily wastes, our mother's voice and </a:t>
            </a:r>
            <a:r>
              <a:rPr lang="en-US" dirty="0" smtClean="0"/>
              <a:t>breasts,</a:t>
            </a:r>
            <a:r>
              <a:rPr lang="tr-TR" dirty="0" smtClean="0"/>
              <a:t> </a:t>
            </a:r>
            <a:r>
              <a:rPr lang="en-US" dirty="0" smtClean="0"/>
              <a:t>and </a:t>
            </a:r>
            <a:r>
              <a:rPr lang="en-US" dirty="0"/>
              <a:t>our own speech sounds.</a:t>
            </a:r>
            <a:endParaRPr lang="tr-TR" dirty="0" smtClean="0"/>
          </a:p>
          <a:p>
            <a:r>
              <a:rPr lang="en-US" dirty="0" smtClean="0"/>
              <a:t>Once </a:t>
            </a:r>
            <a:r>
              <a:rPr lang="en-US" dirty="0"/>
              <a:t>we learn that we are individual beings who are separate from </a:t>
            </a:r>
            <a:r>
              <a:rPr lang="en-US" dirty="0" smtClean="0"/>
              <a:t>our</a:t>
            </a:r>
            <a:r>
              <a:rPr lang="tr-TR" dirty="0" smtClean="0"/>
              <a:t> </a:t>
            </a:r>
            <a:r>
              <a:rPr lang="en-US" dirty="0" smtClean="0"/>
              <a:t>mothers</a:t>
            </a:r>
            <a:r>
              <a:rPr lang="en-US" dirty="0"/>
              <a:t>, we are ready to enter </a:t>
            </a:r>
            <a:r>
              <a:rPr lang="en-US" dirty="0" err="1"/>
              <a:t>Lacan's</a:t>
            </a:r>
            <a:r>
              <a:rPr lang="en-US" dirty="0"/>
              <a:t> second developmental phase, </a:t>
            </a:r>
            <a:r>
              <a:rPr lang="en-US" b="1" dirty="0" smtClean="0"/>
              <a:t>the</a:t>
            </a:r>
            <a:r>
              <a:rPr lang="tr-TR" b="1" dirty="0" smtClean="0"/>
              <a:t>  </a:t>
            </a:r>
            <a:r>
              <a:rPr lang="en-US" b="1" dirty="0" smtClean="0"/>
              <a:t>symbolic order</a:t>
            </a:r>
            <a:r>
              <a:rPr lang="en-US" dirty="0" smtClean="0"/>
              <a:t>. Whereas the mother dominates the imaginary </a:t>
            </a:r>
            <a:r>
              <a:rPr lang="en-US" dirty="0"/>
              <a:t>order, </a:t>
            </a:r>
            <a:r>
              <a:rPr lang="en-US" dirty="0" smtClean="0"/>
              <a:t>the</a:t>
            </a:r>
            <a:r>
              <a:rPr lang="tr-TR" dirty="0" smtClean="0"/>
              <a:t> </a:t>
            </a:r>
            <a:r>
              <a:rPr lang="en-US" dirty="0" smtClean="0"/>
              <a:t>father </a:t>
            </a:r>
            <a:r>
              <a:rPr lang="en-US" dirty="0"/>
              <a:t>dominates the symbolic order. In this phase, we learn language. </a:t>
            </a:r>
            <a:r>
              <a:rPr lang="en-US" dirty="0" err="1" smtClean="0"/>
              <a:t>Lacan</a:t>
            </a:r>
            <a:r>
              <a:rPr lang="tr-TR" dirty="0" smtClean="0"/>
              <a:t> </a:t>
            </a:r>
            <a:r>
              <a:rPr lang="en-US" dirty="0" smtClean="0"/>
              <a:t>would </a:t>
            </a:r>
            <a:r>
              <a:rPr lang="en-US" dirty="0"/>
              <a:t>argue that in actuality language masters us because he believes </a:t>
            </a:r>
            <a:r>
              <a:rPr lang="en-US" dirty="0" smtClean="0"/>
              <a:t>that</a:t>
            </a:r>
            <a:r>
              <a:rPr lang="tr-TR" dirty="0" smtClean="0"/>
              <a:t> </a:t>
            </a:r>
            <a:r>
              <a:rPr lang="en-US" dirty="0" smtClean="0"/>
              <a:t>language </a:t>
            </a:r>
            <a:r>
              <a:rPr lang="en-US" dirty="0"/>
              <a:t>shapes our identity as separate beings and molds our psyches.</a:t>
            </a:r>
            <a:endParaRPr lang="tr-TR" dirty="0"/>
          </a:p>
        </p:txBody>
      </p:sp>
    </p:spTree>
    <p:extLst>
      <p:ext uri="{BB962C8B-B14F-4D97-AF65-F5344CB8AC3E}">
        <p14:creationId xmlns:p14="http://schemas.microsoft.com/office/powerpoint/2010/main" val="14796203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27</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err="1"/>
              <a:t>Lacan</a:t>
            </a:r>
            <a:r>
              <a:rPr lang="en-US" dirty="0"/>
              <a:t> contends that in the symbolic order, we learn to </a:t>
            </a:r>
            <a:r>
              <a:rPr lang="en-US" dirty="0" smtClean="0"/>
              <a:t>differentiate</a:t>
            </a:r>
            <a:r>
              <a:rPr lang="tr-TR" dirty="0" smtClean="0"/>
              <a:t> </a:t>
            </a:r>
            <a:r>
              <a:rPr lang="en-US" dirty="0" smtClean="0"/>
              <a:t>between </a:t>
            </a:r>
            <a:r>
              <a:rPr lang="en-US" dirty="0"/>
              <a:t>male and female. This process of learning gender identity is based </a:t>
            </a:r>
            <a:r>
              <a:rPr lang="en-US" dirty="0" smtClean="0"/>
              <a:t>on</a:t>
            </a:r>
            <a:r>
              <a:rPr lang="tr-TR" dirty="0" smtClean="0"/>
              <a:t> </a:t>
            </a:r>
            <a:r>
              <a:rPr lang="en-US" dirty="0" smtClean="0"/>
              <a:t>difference </a:t>
            </a:r>
            <a:r>
              <a:rPr lang="en-US" dirty="0"/>
              <a:t>and loss. Whereas in the imaginary order, we delighted in the </a:t>
            </a:r>
            <a:r>
              <a:rPr lang="en-US" dirty="0" smtClean="0"/>
              <a:t>presence</a:t>
            </a:r>
            <a:r>
              <a:rPr lang="tr-TR" dirty="0" smtClean="0"/>
              <a:t> </a:t>
            </a:r>
            <a:r>
              <a:rPr lang="en-US" dirty="0" smtClean="0"/>
              <a:t>of </a:t>
            </a:r>
            <a:r>
              <a:rPr lang="en-US" dirty="0"/>
              <a:t>our mother, in the symbolic order, we learn that our father comes </a:t>
            </a:r>
            <a:r>
              <a:rPr lang="en-US" dirty="0" smtClean="0"/>
              <a:t>to</a:t>
            </a:r>
            <a:r>
              <a:rPr lang="tr-TR" dirty="0" smtClean="0"/>
              <a:t> </a:t>
            </a:r>
            <a:r>
              <a:rPr lang="en-US" dirty="0" smtClean="0"/>
              <a:t>represent </a:t>
            </a:r>
            <a:r>
              <a:rPr lang="en-US" dirty="0"/>
              <a:t>cultural norms and laws. He stands between us and our mother, </a:t>
            </a:r>
            <a:r>
              <a:rPr lang="en-US" dirty="0" smtClean="0"/>
              <a:t>and</a:t>
            </a:r>
            <a:r>
              <a:rPr lang="tr-TR" dirty="0" smtClean="0"/>
              <a:t> </a:t>
            </a:r>
            <a:r>
              <a:rPr lang="en-US" dirty="0" smtClean="0"/>
              <a:t>he </a:t>
            </a:r>
            <a:r>
              <a:rPr lang="en-US" dirty="0"/>
              <a:t>enforces cultural rules by threatening to castrate us if we do not </a:t>
            </a:r>
            <a:r>
              <a:rPr lang="en-US" dirty="0" smtClean="0"/>
              <a:t>obey.</a:t>
            </a:r>
            <a:r>
              <a:rPr lang="tr-TR" dirty="0" smtClean="0"/>
              <a:t> </a:t>
            </a:r>
            <a:r>
              <a:rPr lang="en-US" dirty="0" smtClean="0"/>
              <a:t>Because </a:t>
            </a:r>
            <a:r>
              <a:rPr lang="en-US" dirty="0"/>
              <a:t>the castration complex is obviously different for boys and girls, </a:t>
            </a:r>
            <a:r>
              <a:rPr lang="en-US" dirty="0" smtClean="0"/>
              <a:t>the</a:t>
            </a:r>
            <a:r>
              <a:rPr lang="tr-TR" dirty="0" smtClean="0"/>
              <a:t> </a:t>
            </a:r>
            <a:r>
              <a:rPr lang="en-US" dirty="0" smtClean="0"/>
              <a:t>process </a:t>
            </a:r>
            <a:r>
              <a:rPr lang="en-US" dirty="0"/>
              <a:t>of completing the symbolic order successfully is different for each sex.</a:t>
            </a:r>
            <a:endParaRPr lang="tr-TR" dirty="0"/>
          </a:p>
        </p:txBody>
      </p:sp>
    </p:spTree>
    <p:extLst>
      <p:ext uri="{BB962C8B-B14F-4D97-AF65-F5344CB8AC3E}">
        <p14:creationId xmlns:p14="http://schemas.microsoft.com/office/powerpoint/2010/main" val="23072479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28</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err="1"/>
              <a:t>Lacan</a:t>
            </a:r>
            <a:r>
              <a:rPr lang="en-US" dirty="0"/>
              <a:t> maintains that entering the symbolic order is a form of </a:t>
            </a:r>
            <a:r>
              <a:rPr lang="en-US" dirty="0" smtClean="0"/>
              <a:t>castration</a:t>
            </a:r>
            <a:r>
              <a:rPr lang="tr-TR" dirty="0" smtClean="0"/>
              <a:t> </a:t>
            </a:r>
            <a:r>
              <a:rPr lang="en-US" dirty="0" smtClean="0"/>
              <a:t>for </a:t>
            </a:r>
            <a:r>
              <a:rPr lang="en-US" dirty="0"/>
              <a:t>both sexes. In </a:t>
            </a:r>
            <a:r>
              <a:rPr lang="en-US" dirty="0" err="1"/>
              <a:t>Lacan's</a:t>
            </a:r>
            <a:r>
              <a:rPr lang="en-US" dirty="0"/>
              <a:t> view, castration is symbolic, not literal, and </a:t>
            </a:r>
            <a:r>
              <a:rPr lang="en-US" dirty="0" smtClean="0"/>
              <a:t>represents</a:t>
            </a:r>
            <a:r>
              <a:rPr lang="tr-TR" dirty="0" smtClean="0"/>
              <a:t> </a:t>
            </a:r>
            <a:r>
              <a:rPr lang="en-US" dirty="0" smtClean="0"/>
              <a:t>each </a:t>
            </a:r>
            <a:r>
              <a:rPr lang="en-US" dirty="0"/>
              <a:t>person's loss of wholeness and his or her acceptance of </a:t>
            </a:r>
            <a:r>
              <a:rPr lang="en-US" dirty="0" smtClean="0"/>
              <a:t>society's</a:t>
            </a:r>
            <a:r>
              <a:rPr lang="tr-TR" dirty="0" smtClean="0"/>
              <a:t> </a:t>
            </a:r>
            <a:r>
              <a:rPr lang="en-US" dirty="0" smtClean="0"/>
              <a:t>rules</a:t>
            </a:r>
            <a:r>
              <a:rPr lang="en-US" dirty="0"/>
              <a:t>. For the male, it means accepting the father, the power symbol </a:t>
            </a:r>
            <a:r>
              <a:rPr lang="en-US" dirty="0" smtClean="0"/>
              <a:t>who</a:t>
            </a:r>
            <a:r>
              <a:rPr lang="tr-TR" dirty="0" smtClean="0"/>
              <a:t> </a:t>
            </a:r>
            <a:r>
              <a:rPr lang="en-US" dirty="0" smtClean="0"/>
              <a:t>possesses </a:t>
            </a:r>
            <a:r>
              <a:rPr lang="en-US" dirty="0"/>
              <a:t>a phallus or penis. Likewise, the female must not only accept </a:t>
            </a:r>
            <a:r>
              <a:rPr lang="en-US" dirty="0" smtClean="0"/>
              <a:t>the</a:t>
            </a:r>
            <a:r>
              <a:rPr lang="tr-TR" dirty="0" smtClean="0"/>
              <a:t> </a:t>
            </a:r>
            <a:r>
              <a:rPr lang="en-US" dirty="0" smtClean="0"/>
              <a:t>father </a:t>
            </a:r>
            <a:r>
              <a:rPr lang="en-US" dirty="0"/>
              <a:t>figure as dominant but also accept her lack of a phallus.</a:t>
            </a:r>
            <a:endParaRPr lang="tr-TR" dirty="0"/>
          </a:p>
        </p:txBody>
      </p:sp>
    </p:spTree>
    <p:extLst>
      <p:ext uri="{BB962C8B-B14F-4D97-AF65-F5344CB8AC3E}">
        <p14:creationId xmlns:p14="http://schemas.microsoft.com/office/powerpoint/2010/main" val="16302937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29</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b="1" i="1" dirty="0" err="1">
                <a:effectLst>
                  <a:outerShdw blurRad="38100" dist="38100" dir="2700000" algn="tl">
                    <a:srgbClr val="000000">
                      <a:alpha val="43137"/>
                    </a:srgbClr>
                  </a:outerShdw>
                </a:effectLst>
              </a:rPr>
              <a:t>Lacan</a:t>
            </a:r>
            <a:r>
              <a:rPr lang="en-US" b="1" i="1" dirty="0">
                <a:effectLst>
                  <a:outerShdw blurRad="38100" dist="38100" dir="2700000" algn="tl">
                    <a:srgbClr val="000000">
                      <a:alpha val="43137"/>
                    </a:srgbClr>
                  </a:outerShdw>
                </a:effectLst>
              </a:rPr>
              <a:t> and Textual </a:t>
            </a:r>
            <a:r>
              <a:rPr lang="en-US" b="1" i="1" dirty="0" smtClean="0">
                <a:effectLst>
                  <a:outerShdw blurRad="38100" dist="38100" dir="2700000" algn="tl">
                    <a:srgbClr val="000000">
                      <a:alpha val="43137"/>
                    </a:srgbClr>
                  </a:outerShdw>
                </a:effectLst>
              </a:rPr>
              <a:t>Analysis</a:t>
            </a:r>
            <a:endParaRPr lang="tr-TR" b="1" i="1" dirty="0" smtClean="0">
              <a:effectLst>
                <a:outerShdw blurRad="38100" dist="38100" dir="2700000" algn="tl">
                  <a:srgbClr val="000000">
                    <a:alpha val="43137"/>
                  </a:srgbClr>
                </a:outerShdw>
              </a:effectLst>
            </a:endParaRPr>
          </a:p>
          <a:p>
            <a:r>
              <a:rPr lang="en-US" dirty="0"/>
              <a:t>For </a:t>
            </a:r>
            <a:r>
              <a:rPr lang="en-US" dirty="0" err="1"/>
              <a:t>Lacan</a:t>
            </a:r>
            <a:r>
              <a:rPr lang="en-US" dirty="0"/>
              <a:t>, literary texts hold the possibility of </a:t>
            </a:r>
            <a:r>
              <a:rPr lang="en-US" dirty="0" smtClean="0"/>
              <a:t>capturing,</a:t>
            </a:r>
            <a:r>
              <a:rPr lang="tr-TR" dirty="0" smtClean="0"/>
              <a:t> </a:t>
            </a:r>
            <a:r>
              <a:rPr lang="en-US" dirty="0" smtClean="0"/>
              <a:t>at </a:t>
            </a:r>
            <a:r>
              <a:rPr lang="en-US" dirty="0"/>
              <a:t>least for a moment, our desire to return to the imaginary order and </a:t>
            </a:r>
            <a:r>
              <a:rPr lang="en-US" dirty="0" smtClean="0"/>
              <a:t>to</a:t>
            </a:r>
            <a:r>
              <a:rPr lang="tr-TR" dirty="0" smtClean="0"/>
              <a:t> </a:t>
            </a:r>
            <a:r>
              <a:rPr lang="en-US" dirty="0" smtClean="0"/>
              <a:t>regain </a:t>
            </a:r>
            <a:r>
              <a:rPr lang="en-US" dirty="0"/>
              <a:t>that sense of pure joy when we were once whole and united with </a:t>
            </a:r>
            <a:r>
              <a:rPr lang="en-US" dirty="0" smtClean="0"/>
              <a:t>our</a:t>
            </a:r>
            <a:r>
              <a:rPr lang="tr-TR" dirty="0" smtClean="0"/>
              <a:t> </a:t>
            </a:r>
            <a:r>
              <a:rPr lang="tr-TR" dirty="0" err="1" smtClean="0"/>
              <a:t>mothers</a:t>
            </a:r>
            <a:r>
              <a:rPr lang="tr-TR" dirty="0" smtClean="0"/>
              <a:t>.</a:t>
            </a:r>
          </a:p>
          <a:p>
            <a:r>
              <a:rPr lang="en-US" dirty="0"/>
              <a:t>In examining a text, </a:t>
            </a:r>
            <a:r>
              <a:rPr lang="en-US" dirty="0" err="1"/>
              <a:t>Lacan</a:t>
            </a:r>
            <a:r>
              <a:rPr lang="en-US" dirty="0"/>
              <a:t> also looks for elements of the third and </a:t>
            </a:r>
            <a:r>
              <a:rPr lang="en-US" dirty="0" smtClean="0"/>
              <a:t>most</a:t>
            </a:r>
            <a:r>
              <a:rPr lang="tr-TR" dirty="0" smtClean="0"/>
              <a:t> </a:t>
            </a:r>
            <a:r>
              <a:rPr lang="en-US" dirty="0" smtClean="0"/>
              <a:t>remote </a:t>
            </a:r>
            <a:r>
              <a:rPr lang="en-US" dirty="0"/>
              <a:t>and unreachable part of the human psyche, the real order</a:t>
            </a:r>
            <a:r>
              <a:rPr lang="en-US" dirty="0" smtClean="0"/>
              <a:t>.</a:t>
            </a:r>
            <a:endParaRPr lang="tr-TR" dirty="0" smtClean="0"/>
          </a:p>
          <a:p>
            <a:endParaRPr lang="tr-TR" dirty="0" smtClean="0"/>
          </a:p>
          <a:p>
            <a:endParaRPr lang="tr-TR"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8894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7A3C39D5-BA6A-4F19-9AEF-CAC7E0E45EDE}" type="slidenum">
              <a:rPr lang="tr-TR" smtClean="0"/>
              <a:t>3</a:t>
            </a:fld>
            <a:endParaRPr lang="tr-TR"/>
          </a:p>
        </p:txBody>
      </p:sp>
      <p:sp>
        <p:nvSpPr>
          <p:cNvPr id="2" name="İçerik Yer Tutucusu 1"/>
          <p:cNvSpPr>
            <a:spLocks noGrp="1"/>
          </p:cNvSpPr>
          <p:nvPr>
            <p:ph sz="quarter" idx="1"/>
          </p:nvPr>
        </p:nvSpPr>
        <p:spPr>
          <a:xfrm>
            <a:off x="251520" y="188640"/>
            <a:ext cx="8712968" cy="6480720"/>
          </a:xfrm>
        </p:spPr>
        <p:txBody>
          <a:bodyPr>
            <a:normAutofit lnSpcReduction="10000"/>
          </a:bodyPr>
          <a:lstStyle/>
          <a:p>
            <a:r>
              <a:rPr lang="en-US" dirty="0"/>
              <a:t>The chemist Friedrich August </a:t>
            </a:r>
            <a:r>
              <a:rPr lang="en-US" dirty="0" err="1"/>
              <a:t>Kekule</a:t>
            </a:r>
            <a:r>
              <a:rPr lang="en-US" dirty="0"/>
              <a:t> answers in the affirmative. </a:t>
            </a:r>
            <a:r>
              <a:rPr lang="en-US" dirty="0" smtClean="0"/>
              <a:t>For</a:t>
            </a:r>
            <a:r>
              <a:rPr lang="tr-TR" dirty="0" smtClean="0"/>
              <a:t> </a:t>
            </a:r>
            <a:r>
              <a:rPr lang="en-US" dirty="0" smtClean="0"/>
              <a:t>years</a:t>
            </a:r>
            <a:r>
              <a:rPr lang="en-US" dirty="0"/>
              <a:t>, </a:t>
            </a:r>
            <a:r>
              <a:rPr lang="en-US" dirty="0" err="1"/>
              <a:t>Kekule</a:t>
            </a:r>
            <a:r>
              <a:rPr lang="en-US" dirty="0"/>
              <a:t> investigated the molecular structure of benzene. One night, </a:t>
            </a:r>
            <a:r>
              <a:rPr lang="en-US" dirty="0" smtClean="0"/>
              <a:t>he</a:t>
            </a:r>
            <a:r>
              <a:rPr lang="tr-TR" dirty="0" smtClean="0"/>
              <a:t> </a:t>
            </a:r>
            <a:r>
              <a:rPr lang="en-US" dirty="0" smtClean="0"/>
              <a:t>saw </a:t>
            </a:r>
            <a:r>
              <a:rPr lang="en-US" dirty="0"/>
              <a:t>in a dream a string of atoms shaped like a snake swallowing its </a:t>
            </a:r>
            <a:r>
              <a:rPr lang="en-US" dirty="0" smtClean="0"/>
              <a:t>tale.</a:t>
            </a:r>
            <a:r>
              <a:rPr lang="tr-TR" dirty="0" smtClean="0"/>
              <a:t> </a:t>
            </a:r>
            <a:r>
              <a:rPr lang="en-US" dirty="0" smtClean="0"/>
              <a:t>Upon </a:t>
            </a:r>
            <a:r>
              <a:rPr lang="en-US" dirty="0"/>
              <a:t>awakening, he drew this serpentine figure in his notebook and </a:t>
            </a:r>
            <a:r>
              <a:rPr lang="en-US" dirty="0" smtClean="0"/>
              <a:t>realized</a:t>
            </a:r>
            <a:r>
              <a:rPr lang="tr-TR" dirty="0" smtClean="0"/>
              <a:t> </a:t>
            </a:r>
            <a:r>
              <a:rPr lang="en-US" dirty="0" smtClean="0"/>
              <a:t>it </a:t>
            </a:r>
            <a:r>
              <a:rPr lang="en-US" dirty="0"/>
              <a:t>was the graphic structure of the benzene ring he had been </a:t>
            </a:r>
            <a:r>
              <a:rPr lang="en-US" dirty="0" smtClean="0"/>
              <a:t>struggling</a:t>
            </a:r>
            <a:r>
              <a:rPr lang="tr-TR" dirty="0" smtClean="0"/>
              <a:t> </a:t>
            </a:r>
            <a:r>
              <a:rPr lang="en-US" dirty="0" smtClean="0"/>
              <a:t>to </a:t>
            </a:r>
            <a:r>
              <a:rPr lang="en-US" dirty="0"/>
              <a:t>decipher. When reporting his findings at a scientific meeting in 1890, </a:t>
            </a:r>
            <a:r>
              <a:rPr lang="en-US" dirty="0" smtClean="0"/>
              <a:t>he</a:t>
            </a:r>
            <a:r>
              <a:rPr lang="tr-TR" dirty="0" smtClean="0"/>
              <a:t> </a:t>
            </a:r>
            <a:r>
              <a:rPr lang="en-US" dirty="0" smtClean="0"/>
              <a:t>stated</a:t>
            </a:r>
            <a:r>
              <a:rPr lang="en-US" dirty="0"/>
              <a:t>, "Let us learn to dream, gentlemen, and then we may perhaps </a:t>
            </a:r>
            <a:r>
              <a:rPr lang="en-US" dirty="0" smtClean="0"/>
              <a:t>find</a:t>
            </a:r>
            <a:r>
              <a:rPr lang="tr-TR" dirty="0" smtClean="0"/>
              <a:t> </a:t>
            </a:r>
            <a:r>
              <a:rPr lang="en-US" dirty="0" smtClean="0"/>
              <a:t>the</a:t>
            </a:r>
            <a:r>
              <a:rPr lang="tr-TR" dirty="0"/>
              <a:t> </a:t>
            </a:r>
            <a:r>
              <a:rPr lang="tr-TR" dirty="0" err="1" smtClean="0"/>
              <a:t>truth</a:t>
            </a:r>
            <a:r>
              <a:rPr lang="tr-TR" dirty="0"/>
              <a:t>."</a:t>
            </a:r>
          </a:p>
          <a:p>
            <a:r>
              <a:rPr lang="en-US" dirty="0"/>
              <a:t>Giuseppe </a:t>
            </a:r>
            <a:r>
              <a:rPr lang="en-US" dirty="0" err="1"/>
              <a:t>Tartini</a:t>
            </a:r>
            <a:r>
              <a:rPr lang="en-US" dirty="0"/>
              <a:t>, an Italian violinist of the eighteenth century, </a:t>
            </a:r>
            <a:r>
              <a:rPr lang="en-US" dirty="0" smtClean="0"/>
              <a:t>similarly</a:t>
            </a:r>
            <a:r>
              <a:rPr lang="tr-TR" dirty="0" smtClean="0"/>
              <a:t> </a:t>
            </a:r>
            <a:r>
              <a:rPr lang="en-US" dirty="0" smtClean="0"/>
              <a:t>discovered </a:t>
            </a:r>
            <a:r>
              <a:rPr lang="en-US" dirty="0"/>
              <a:t>the value of dreams. One night, he dreamed the devil came </a:t>
            </a:r>
            <a:r>
              <a:rPr lang="en-US" dirty="0" smtClean="0"/>
              <a:t>to</a:t>
            </a:r>
            <a:r>
              <a:rPr lang="tr-TR" dirty="0" smtClean="0"/>
              <a:t> </a:t>
            </a:r>
            <a:r>
              <a:rPr lang="en-US" dirty="0" smtClean="0"/>
              <a:t>his</a:t>
            </a:r>
            <a:r>
              <a:rPr lang="tr-TR" dirty="0"/>
              <a:t> </a:t>
            </a:r>
            <a:r>
              <a:rPr lang="en-US" dirty="0" smtClean="0"/>
              <a:t>bedside </a:t>
            </a:r>
            <a:r>
              <a:rPr lang="en-US" dirty="0"/>
              <a:t>and offered to help him finish a rather difficult sonata in </a:t>
            </a:r>
            <a:r>
              <a:rPr lang="en-US" dirty="0" smtClean="0"/>
              <a:t>exchange</a:t>
            </a:r>
            <a:r>
              <a:rPr lang="tr-TR" dirty="0" smtClean="0"/>
              <a:t> </a:t>
            </a:r>
            <a:r>
              <a:rPr lang="en-US" dirty="0" smtClean="0"/>
              <a:t>for </a:t>
            </a:r>
            <a:r>
              <a:rPr lang="en-US" dirty="0"/>
              <a:t>his soul. </a:t>
            </a:r>
            <a:r>
              <a:rPr lang="en-US" dirty="0" err="1"/>
              <a:t>Tartini</a:t>
            </a:r>
            <a:r>
              <a:rPr lang="en-US" dirty="0"/>
              <a:t> agreed, whereupon the devil picked up </a:t>
            </a:r>
            <a:r>
              <a:rPr lang="en-US" dirty="0" err="1"/>
              <a:t>Tartini's</a:t>
            </a:r>
            <a:r>
              <a:rPr lang="en-US" dirty="0"/>
              <a:t> </a:t>
            </a:r>
            <a:r>
              <a:rPr lang="en-US" dirty="0" smtClean="0"/>
              <a:t>violin</a:t>
            </a:r>
            <a:r>
              <a:rPr lang="tr-TR" dirty="0" smtClean="0"/>
              <a:t> </a:t>
            </a:r>
            <a:r>
              <a:rPr lang="en-US" dirty="0" smtClean="0"/>
              <a:t>and </a:t>
            </a:r>
            <a:r>
              <a:rPr lang="en-US" dirty="0"/>
              <a:t>completed the unfinished work. On awakening, </a:t>
            </a:r>
            <a:r>
              <a:rPr lang="en-US" dirty="0" err="1"/>
              <a:t>Tartini</a:t>
            </a:r>
            <a:r>
              <a:rPr lang="en-US" dirty="0"/>
              <a:t> jotted </a:t>
            </a:r>
            <a:r>
              <a:rPr lang="en-US" dirty="0" smtClean="0"/>
              <a:t>down</a:t>
            </a:r>
            <a:r>
              <a:rPr lang="tr-TR" dirty="0" smtClean="0"/>
              <a:t> </a:t>
            </a:r>
            <a:r>
              <a:rPr lang="en-US" dirty="0" smtClean="0"/>
              <a:t>from </a:t>
            </a:r>
            <a:r>
              <a:rPr lang="en-US" dirty="0"/>
              <a:t>memory what he had heard in his dream. Titled </a:t>
            </a:r>
            <a:r>
              <a:rPr lang="en-US" i="1" dirty="0"/>
              <a:t>The Devil's Trill </a:t>
            </a:r>
            <a:r>
              <a:rPr lang="en-US" i="1" dirty="0" smtClean="0"/>
              <a:t>Sonata,</a:t>
            </a:r>
            <a:r>
              <a:rPr lang="tr-TR" i="1" dirty="0" smtClean="0"/>
              <a:t> </a:t>
            </a:r>
            <a:r>
              <a:rPr lang="en-US" dirty="0" smtClean="0"/>
              <a:t>this </a:t>
            </a:r>
            <a:r>
              <a:rPr lang="en-US" dirty="0"/>
              <a:t>piece is </a:t>
            </a:r>
            <a:r>
              <a:rPr lang="en-US" dirty="0" err="1"/>
              <a:t>Tartini's</a:t>
            </a:r>
            <a:r>
              <a:rPr lang="en-US" dirty="0"/>
              <a:t> best known composition.</a:t>
            </a:r>
            <a:endParaRPr lang="tr-TR" dirty="0"/>
          </a:p>
        </p:txBody>
      </p:sp>
    </p:spTree>
    <p:extLst>
      <p:ext uri="{BB962C8B-B14F-4D97-AF65-F5344CB8AC3E}">
        <p14:creationId xmlns:p14="http://schemas.microsoft.com/office/powerpoint/2010/main" val="40105600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30</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0" indent="0">
              <a:buNone/>
            </a:pPr>
            <a:r>
              <a:rPr lang="tr-TR" b="1" dirty="0" smtClean="0">
                <a:effectLst>
                  <a:outerShdw blurRad="38100" dist="38100" dir="2700000" algn="tl">
                    <a:srgbClr val="000000">
                      <a:alpha val="43137"/>
                    </a:srgbClr>
                  </a:outerShdw>
                </a:effectLst>
              </a:rPr>
              <a:t>       </a:t>
            </a:r>
            <a:r>
              <a:rPr lang="tr-TR" b="1" dirty="0" err="1" smtClean="0">
                <a:effectLst>
                  <a:outerShdw blurRad="38100" dist="38100" dir="2700000" algn="tl">
                    <a:srgbClr val="000000">
                      <a:alpha val="43137"/>
                    </a:srgbClr>
                  </a:outerShdw>
                </a:effectLst>
              </a:rPr>
              <a:t>Assumptions</a:t>
            </a:r>
            <a:r>
              <a:rPr lang="tr-TR" b="1" dirty="0" smtClean="0">
                <a:effectLst>
                  <a:outerShdw blurRad="38100" dist="38100" dir="2700000" algn="tl">
                    <a:srgbClr val="000000">
                      <a:alpha val="43137"/>
                    </a:srgbClr>
                  </a:outerShdw>
                </a:effectLst>
              </a:rPr>
              <a:t>:</a:t>
            </a:r>
          </a:p>
          <a:p>
            <a:r>
              <a:rPr lang="en-US" dirty="0"/>
              <a:t>Central to psychoanalytic criticism is Freud's assumption that all </a:t>
            </a:r>
            <a:r>
              <a:rPr lang="en-US" dirty="0" smtClean="0"/>
              <a:t>artists,</a:t>
            </a:r>
            <a:r>
              <a:rPr lang="tr-TR" dirty="0" smtClean="0"/>
              <a:t> </a:t>
            </a:r>
            <a:r>
              <a:rPr lang="en-US" dirty="0" smtClean="0"/>
              <a:t>including </a:t>
            </a:r>
            <a:r>
              <a:rPr lang="en-US" dirty="0"/>
              <a:t>authors, are neurotic. Unlike most other neurotics, the </a:t>
            </a:r>
            <a:r>
              <a:rPr lang="en-US" dirty="0" smtClean="0"/>
              <a:t>artist</a:t>
            </a:r>
            <a:r>
              <a:rPr lang="tr-TR" dirty="0" smtClean="0"/>
              <a:t> </a:t>
            </a:r>
            <a:r>
              <a:rPr lang="en-US" dirty="0" smtClean="0"/>
              <a:t>escapes </a:t>
            </a:r>
            <a:r>
              <a:rPr lang="en-US" dirty="0"/>
              <a:t>many of the outward manifestations and end results of </a:t>
            </a:r>
            <a:r>
              <a:rPr lang="en-US" dirty="0" smtClean="0"/>
              <a:t>neurosis,</a:t>
            </a:r>
            <a:r>
              <a:rPr lang="tr-TR" dirty="0" smtClean="0"/>
              <a:t> </a:t>
            </a:r>
            <a:r>
              <a:rPr lang="en-US" dirty="0" smtClean="0"/>
              <a:t>such </a:t>
            </a:r>
            <a:r>
              <a:rPr lang="en-US" dirty="0"/>
              <a:t>as madness or self-destruction, by finding a pathway back to </a:t>
            </a:r>
            <a:r>
              <a:rPr lang="en-US" dirty="0" smtClean="0"/>
              <a:t>saneness</a:t>
            </a:r>
            <a:r>
              <a:rPr lang="tr-TR" dirty="0" smtClean="0"/>
              <a:t> </a:t>
            </a:r>
            <a:r>
              <a:rPr lang="en-US" dirty="0" smtClean="0"/>
              <a:t>and </a:t>
            </a:r>
            <a:r>
              <a:rPr lang="en-US" dirty="0"/>
              <a:t>wholeness in the act of creating his or her art.</a:t>
            </a:r>
            <a:endParaRPr lang="tr-TR" b="1" dirty="0" smtClean="0">
              <a:effectLst>
                <a:outerShdw blurRad="38100" dist="38100" dir="2700000" algn="tl">
                  <a:srgbClr val="000000">
                    <a:alpha val="43137"/>
                  </a:srgbClr>
                </a:outerShdw>
              </a:effectLst>
            </a:endParaRPr>
          </a:p>
          <a:p>
            <a:r>
              <a:rPr lang="en-US" dirty="0" smtClean="0"/>
              <a:t>Freud </a:t>
            </a:r>
            <a:r>
              <a:rPr lang="en-US" dirty="0"/>
              <a:t>says that an author's chief motivation for writing any story is </a:t>
            </a:r>
            <a:r>
              <a:rPr lang="en-US" dirty="0" smtClean="0"/>
              <a:t>to</a:t>
            </a:r>
            <a:r>
              <a:rPr lang="tr-TR" dirty="0" smtClean="0"/>
              <a:t> </a:t>
            </a:r>
            <a:r>
              <a:rPr lang="en-US" dirty="0" smtClean="0"/>
              <a:t>gratify </a:t>
            </a:r>
            <a:r>
              <a:rPr lang="en-US" dirty="0"/>
              <a:t>some secret desire, some forbidden wish that probably </a:t>
            </a:r>
            <a:r>
              <a:rPr lang="en-US" dirty="0" smtClean="0"/>
              <a:t>developed</a:t>
            </a:r>
            <a:r>
              <a:rPr lang="tr-TR" dirty="0" smtClean="0"/>
              <a:t> </a:t>
            </a:r>
            <a:r>
              <a:rPr lang="en-US" dirty="0" smtClean="0"/>
              <a:t>during </a:t>
            </a:r>
            <a:r>
              <a:rPr lang="en-US" dirty="0"/>
              <a:t>the author's infancy and was immediately suppressed and </a:t>
            </a:r>
            <a:r>
              <a:rPr lang="en-US" dirty="0" smtClean="0"/>
              <a:t>dumped</a:t>
            </a:r>
            <a:r>
              <a:rPr lang="tr-TR" dirty="0" smtClean="0"/>
              <a:t> in </a:t>
            </a:r>
            <a:r>
              <a:rPr lang="tr-TR" dirty="0" err="1"/>
              <a:t>the</a:t>
            </a:r>
            <a:r>
              <a:rPr lang="tr-TR" dirty="0"/>
              <a:t> </a:t>
            </a:r>
            <a:r>
              <a:rPr lang="tr-TR" dirty="0" err="1"/>
              <a:t>unconscious</a:t>
            </a:r>
            <a:r>
              <a:rPr lang="tr-TR" dirty="0" smtClean="0"/>
              <a:t>.</a:t>
            </a:r>
          </a:p>
          <a:p>
            <a:r>
              <a:rPr lang="tr-TR" dirty="0" err="1" smtClean="0">
                <a:solidFill>
                  <a:srgbClr val="FF0000"/>
                </a:solidFill>
              </a:rPr>
              <a:t>The</a:t>
            </a:r>
            <a:r>
              <a:rPr lang="tr-TR" dirty="0" smtClean="0">
                <a:solidFill>
                  <a:srgbClr val="FF0000"/>
                </a:solidFill>
              </a:rPr>
              <a:t> </a:t>
            </a:r>
            <a:r>
              <a:rPr lang="tr-TR" dirty="0" err="1" smtClean="0">
                <a:solidFill>
                  <a:srgbClr val="FF0000"/>
                </a:solidFill>
              </a:rPr>
              <a:t>archaelogoist</a:t>
            </a:r>
            <a:r>
              <a:rPr lang="tr-TR" dirty="0" smtClean="0">
                <a:solidFill>
                  <a:srgbClr val="FF0000"/>
                </a:solidFill>
              </a:rPr>
              <a:t> can be </a:t>
            </a:r>
            <a:r>
              <a:rPr lang="tr-TR" dirty="0" err="1" smtClean="0"/>
              <a:t>like</a:t>
            </a:r>
            <a:r>
              <a:rPr lang="tr-TR" dirty="0" smtClean="0"/>
              <a:t> </a:t>
            </a:r>
            <a:r>
              <a:rPr lang="tr-TR" dirty="0" err="1" smtClean="0"/>
              <a:t>the</a:t>
            </a:r>
            <a:r>
              <a:rPr lang="tr-TR" dirty="0"/>
              <a:t> </a:t>
            </a:r>
            <a:r>
              <a:rPr lang="en-US" dirty="0" smtClean="0"/>
              <a:t>archaeologist</a:t>
            </a:r>
            <a:r>
              <a:rPr lang="en-US" dirty="0"/>
              <a:t>, the analyst must peal back the various layers of a dream </a:t>
            </a:r>
            <a:r>
              <a:rPr lang="en-US" dirty="0" smtClean="0"/>
              <a:t>until</a:t>
            </a:r>
            <a:r>
              <a:rPr lang="tr-TR" dirty="0" smtClean="0"/>
              <a:t> </a:t>
            </a:r>
            <a:r>
              <a:rPr lang="en-US" dirty="0" smtClean="0"/>
              <a:t>the </a:t>
            </a:r>
            <a:r>
              <a:rPr lang="en-US" dirty="0"/>
              <a:t>true wish is uncovered.</a:t>
            </a:r>
            <a:endParaRPr lang="tr-T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646640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31</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lstStyle/>
          <a:p>
            <a:r>
              <a:rPr lang="en-US" dirty="0"/>
              <a:t>Like the dream analyst, the psychoanalytic critic believes that </a:t>
            </a:r>
            <a:r>
              <a:rPr lang="en-US" dirty="0" smtClean="0"/>
              <a:t>any</a:t>
            </a:r>
            <a:r>
              <a:rPr lang="tr-TR" dirty="0" smtClean="0"/>
              <a:t> </a:t>
            </a:r>
            <a:r>
              <a:rPr lang="en-US" dirty="0" smtClean="0"/>
              <a:t>author's </a:t>
            </a:r>
            <a:r>
              <a:rPr lang="en-US" dirty="0"/>
              <a:t>story is a dream that on the surface, reveals only the manifest </a:t>
            </a:r>
            <a:r>
              <a:rPr lang="en-US" dirty="0" smtClean="0"/>
              <a:t>content</a:t>
            </a:r>
            <a:r>
              <a:rPr lang="tr-TR" dirty="0" smtClean="0"/>
              <a:t> </a:t>
            </a:r>
            <a:r>
              <a:rPr lang="en-US" dirty="0" smtClean="0"/>
              <a:t>of </a:t>
            </a:r>
            <a:r>
              <a:rPr lang="en-US" dirty="0"/>
              <a:t>the true tale. Hidden and censored throughout the story on </a:t>
            </a:r>
            <a:r>
              <a:rPr lang="en-US" dirty="0" smtClean="0"/>
              <a:t>various</a:t>
            </a:r>
            <a:r>
              <a:rPr lang="tr-TR" dirty="0" smtClean="0"/>
              <a:t> </a:t>
            </a:r>
            <a:r>
              <a:rPr lang="en-US" dirty="0" smtClean="0"/>
              <a:t>levels </a:t>
            </a:r>
            <a:r>
              <a:rPr lang="en-US" dirty="0"/>
              <a:t>lies the latent content of the story, its real meaning or </a:t>
            </a:r>
            <a:r>
              <a:rPr lang="en-US" dirty="0" smtClean="0"/>
              <a:t>interpretation.</a:t>
            </a:r>
            <a:r>
              <a:rPr lang="tr-TR" dirty="0" smtClean="0"/>
              <a:t> </a:t>
            </a:r>
            <a:r>
              <a:rPr lang="en-US" dirty="0" smtClean="0"/>
              <a:t>More </a:t>
            </a:r>
            <a:r>
              <a:rPr lang="en-US" dirty="0"/>
              <a:t>frequently than not, this latent content directly relates to some </a:t>
            </a:r>
            <a:r>
              <a:rPr lang="en-US" dirty="0" smtClean="0"/>
              <a:t>element</a:t>
            </a:r>
            <a:r>
              <a:rPr lang="tr-TR" dirty="0" smtClean="0"/>
              <a:t> </a:t>
            </a:r>
            <a:r>
              <a:rPr lang="en-US" dirty="0" smtClean="0"/>
              <a:t>and </a:t>
            </a:r>
            <a:r>
              <a:rPr lang="en-US" dirty="0"/>
              <a:t>memory of the Oedipal phase of our development.</a:t>
            </a:r>
            <a:endParaRPr lang="tr-TR" dirty="0"/>
          </a:p>
        </p:txBody>
      </p:sp>
    </p:spTree>
    <p:extLst>
      <p:ext uri="{BB962C8B-B14F-4D97-AF65-F5344CB8AC3E}">
        <p14:creationId xmlns:p14="http://schemas.microsoft.com/office/powerpoint/2010/main" val="23173833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32</a:t>
            </a:fld>
            <a:endParaRPr lang="tr-TR"/>
          </a:p>
        </p:txBody>
      </p:sp>
      <p:sp>
        <p:nvSpPr>
          <p:cNvPr id="4" name="İçerik Yer Tutucusu 3"/>
          <p:cNvSpPr>
            <a:spLocks noGrp="1"/>
          </p:cNvSpPr>
          <p:nvPr>
            <p:ph sz="quarter" idx="1"/>
          </p:nvPr>
        </p:nvSpPr>
        <p:spPr>
          <a:xfrm>
            <a:off x="683568" y="404664"/>
            <a:ext cx="7772400" cy="5832648"/>
          </a:xfrm>
        </p:spPr>
        <p:style>
          <a:lnRef idx="1">
            <a:schemeClr val="accent4"/>
          </a:lnRef>
          <a:fillRef idx="2">
            <a:schemeClr val="accent4"/>
          </a:fillRef>
          <a:effectRef idx="1">
            <a:schemeClr val="accent4"/>
          </a:effectRef>
          <a:fontRef idx="minor">
            <a:schemeClr val="dk1"/>
          </a:fontRef>
        </p:style>
        <p:txBody>
          <a:bodyPr/>
          <a:lstStyle/>
          <a:p>
            <a:r>
              <a:rPr lang="tr-TR" b="1" dirty="0" err="1" smtClean="0">
                <a:effectLst>
                  <a:outerShdw blurRad="38100" dist="38100" dir="2700000" algn="tl">
                    <a:srgbClr val="000000">
                      <a:alpha val="43137"/>
                    </a:srgbClr>
                  </a:outerShdw>
                </a:effectLst>
              </a:rPr>
              <a:t>Methodology</a:t>
            </a:r>
            <a:r>
              <a:rPr lang="tr-TR" b="1" dirty="0" smtClean="0">
                <a:effectLst>
                  <a:outerShdw blurRad="38100" dist="38100" dir="2700000" algn="tl">
                    <a:srgbClr val="000000">
                      <a:alpha val="43137"/>
                    </a:srgbClr>
                  </a:outerShdw>
                </a:effectLst>
              </a:rPr>
              <a:t>: </a:t>
            </a:r>
          </a:p>
          <a:p>
            <a:pPr marL="0" indent="0">
              <a:buNone/>
            </a:pPr>
            <a:endParaRPr lang="tr-TR" b="1" dirty="0" smtClean="0">
              <a:effectLst>
                <a:outerShdw blurRad="38100" dist="38100" dir="2700000" algn="tl">
                  <a:srgbClr val="000000">
                    <a:alpha val="43137"/>
                  </a:srgbClr>
                </a:outerShdw>
              </a:effectLst>
            </a:endParaRPr>
          </a:p>
          <a:p>
            <a:r>
              <a:rPr lang="tr-TR" sz="3200" dirty="0" err="1" smtClean="0"/>
              <a:t>Psychoanalytic</a:t>
            </a:r>
            <a:r>
              <a:rPr lang="tr-TR" sz="3200" dirty="0" smtClean="0"/>
              <a:t> </a:t>
            </a:r>
            <a:r>
              <a:rPr lang="tr-TR" sz="3200" dirty="0" err="1" smtClean="0"/>
              <a:t>criticism</a:t>
            </a:r>
            <a:r>
              <a:rPr lang="tr-TR" sz="3200" dirty="0"/>
              <a:t> </a:t>
            </a:r>
            <a:r>
              <a:rPr lang="en-US" sz="3200" dirty="0" smtClean="0"/>
              <a:t>focused </a:t>
            </a:r>
            <a:r>
              <a:rPr lang="en-US" sz="3200" dirty="0"/>
              <a:t>mainly on the author. </a:t>
            </a:r>
            <a:endParaRPr lang="tr-TR" sz="3200" dirty="0" smtClean="0"/>
          </a:p>
          <a:p>
            <a:r>
              <a:rPr lang="en-US" sz="3200" dirty="0" smtClean="0"/>
              <a:t>Known </a:t>
            </a:r>
            <a:r>
              <a:rPr lang="en-US" sz="3200" dirty="0"/>
              <a:t>as psychobiography, this method </a:t>
            </a:r>
            <a:r>
              <a:rPr lang="en-US" sz="3200" dirty="0" smtClean="0"/>
              <a:t>of</a:t>
            </a:r>
            <a:r>
              <a:rPr lang="tr-TR" sz="3200" dirty="0" smtClean="0"/>
              <a:t> </a:t>
            </a:r>
            <a:r>
              <a:rPr lang="en-US" sz="3200" dirty="0" smtClean="0"/>
              <a:t>analysis </a:t>
            </a:r>
            <a:r>
              <a:rPr lang="en-US" sz="3200" dirty="0"/>
              <a:t>begins by amassing biographical information about an </a:t>
            </a:r>
            <a:r>
              <a:rPr lang="en-US" sz="3200" dirty="0" smtClean="0"/>
              <a:t>author</a:t>
            </a:r>
            <a:r>
              <a:rPr lang="tr-TR" sz="3200" dirty="0" smtClean="0"/>
              <a:t> </a:t>
            </a:r>
            <a:r>
              <a:rPr lang="en-US" sz="3200" dirty="0" smtClean="0"/>
              <a:t>through </a:t>
            </a:r>
            <a:r>
              <a:rPr lang="en-US" sz="3200" dirty="0"/>
              <a:t>biographies, personal letters, lectures, and any </a:t>
            </a:r>
            <a:r>
              <a:rPr lang="en-US" sz="3200" dirty="0" smtClean="0"/>
              <a:t>other</a:t>
            </a:r>
            <a:r>
              <a:rPr lang="tr-TR" sz="3200" dirty="0" smtClean="0"/>
              <a:t> </a:t>
            </a:r>
            <a:r>
              <a:rPr lang="en-US" sz="3200" dirty="0" smtClean="0"/>
              <a:t>document</a:t>
            </a:r>
            <a:r>
              <a:rPr lang="tr-TR" sz="3200" dirty="0"/>
              <a:t> </a:t>
            </a:r>
            <a:r>
              <a:rPr lang="en-US" sz="3200" dirty="0" smtClean="0"/>
              <a:t>related </a:t>
            </a:r>
            <a:r>
              <a:rPr lang="en-US" sz="3200" dirty="0"/>
              <a:t>in some way to the author.</a:t>
            </a:r>
            <a:endParaRPr lang="tr-TR"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392258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33</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US" dirty="0"/>
              <a:t>One of the most controversial psychoanalytic techniques used </a:t>
            </a:r>
            <a:r>
              <a:rPr lang="en-US" dirty="0" smtClean="0"/>
              <a:t>today</a:t>
            </a:r>
            <a:r>
              <a:rPr lang="tr-TR" dirty="0" smtClean="0"/>
              <a:t> </a:t>
            </a:r>
            <a:r>
              <a:rPr lang="en-US" dirty="0" smtClean="0"/>
              <a:t>involves </a:t>
            </a:r>
            <a:r>
              <a:rPr lang="en-US" dirty="0"/>
              <a:t>applying Freud's key assumption—that all human behavior is </a:t>
            </a:r>
            <a:r>
              <a:rPr lang="en-US" dirty="0" smtClean="0"/>
              <a:t>sexually</a:t>
            </a:r>
            <a:r>
              <a:rPr lang="tr-TR" dirty="0" smtClean="0"/>
              <a:t> </a:t>
            </a:r>
            <a:r>
              <a:rPr lang="en-US" dirty="0" smtClean="0"/>
              <a:t>driven—directly </a:t>
            </a:r>
            <a:r>
              <a:rPr lang="en-US" dirty="0"/>
              <a:t>to a text. In the hands of novice critics, who are </a:t>
            </a:r>
            <a:r>
              <a:rPr lang="en-US" dirty="0" smtClean="0"/>
              <a:t>often</a:t>
            </a:r>
            <a:r>
              <a:rPr lang="tr-TR" dirty="0" smtClean="0"/>
              <a:t> </a:t>
            </a:r>
            <a:r>
              <a:rPr lang="en-US" dirty="0" smtClean="0"/>
              <a:t>ill- </a:t>
            </a:r>
            <a:r>
              <a:rPr lang="en-US" dirty="0"/>
              <a:t>or misinformed about Freud's psychoanalytic techniques, everything in </a:t>
            </a:r>
            <a:r>
              <a:rPr lang="en-US" dirty="0" smtClean="0"/>
              <a:t>a</a:t>
            </a:r>
            <a:r>
              <a:rPr lang="tr-TR" dirty="0" smtClean="0"/>
              <a:t> </a:t>
            </a:r>
            <a:r>
              <a:rPr lang="en-US" dirty="0" smtClean="0"/>
              <a:t>text </a:t>
            </a:r>
            <a:r>
              <a:rPr lang="en-US" dirty="0"/>
              <a:t>more frequently than not becomes a sexual image. For these </a:t>
            </a:r>
            <a:r>
              <a:rPr lang="en-US" dirty="0" smtClean="0"/>
              <a:t>critics,</a:t>
            </a:r>
            <a:r>
              <a:rPr lang="tr-TR" dirty="0" smtClean="0"/>
              <a:t> </a:t>
            </a:r>
            <a:r>
              <a:rPr lang="en-US" dirty="0" smtClean="0"/>
              <a:t>every </a:t>
            </a:r>
            <a:r>
              <a:rPr lang="en-US" dirty="0"/>
              <a:t>concave image, such as a flower, cup, cave, or vase, is a </a:t>
            </a:r>
            <a:r>
              <a:rPr lang="en-US" dirty="0" err="1"/>
              <a:t>yonic</a:t>
            </a:r>
            <a:r>
              <a:rPr lang="en-US" dirty="0"/>
              <a:t> </a:t>
            </a:r>
            <a:r>
              <a:rPr lang="en-US" dirty="0" smtClean="0"/>
              <a:t>symbol</a:t>
            </a:r>
            <a:r>
              <a:rPr lang="tr-TR" dirty="0" smtClean="0"/>
              <a:t> </a:t>
            </a:r>
            <a:r>
              <a:rPr lang="en-US" dirty="0" smtClean="0"/>
              <a:t>(female</a:t>
            </a:r>
            <a:r>
              <a:rPr lang="en-US" dirty="0"/>
              <a:t>), and any image whose length exceeds its diameter, such as a </a:t>
            </a:r>
            <a:r>
              <a:rPr lang="en-US" dirty="0" smtClean="0"/>
              <a:t>tower,</a:t>
            </a:r>
            <a:r>
              <a:rPr lang="tr-TR" dirty="0" smtClean="0"/>
              <a:t> </a:t>
            </a:r>
            <a:r>
              <a:rPr lang="en-US" dirty="0" smtClean="0"/>
              <a:t>sword</a:t>
            </a:r>
            <a:r>
              <a:rPr lang="en-US" dirty="0"/>
              <a:t>, knife, or pen, becomes a phallic symbol (male). Consequently, a </a:t>
            </a:r>
            <a:r>
              <a:rPr lang="en-US" dirty="0" smtClean="0"/>
              <a:t>text</a:t>
            </a:r>
            <a:r>
              <a:rPr lang="tr-TR" dirty="0" smtClean="0"/>
              <a:t> </a:t>
            </a:r>
            <a:r>
              <a:rPr lang="en-US" dirty="0" smtClean="0"/>
              <a:t>containing </a:t>
            </a:r>
            <a:r>
              <a:rPr lang="en-US" dirty="0"/>
              <a:t>a dance, a boat floating into a cave, or a pen being placed </a:t>
            </a:r>
            <a:r>
              <a:rPr lang="en-US" dirty="0" smtClean="0"/>
              <a:t>within</a:t>
            </a:r>
            <a:r>
              <a:rPr lang="tr-TR" dirty="0" smtClean="0"/>
              <a:t> </a:t>
            </a:r>
            <a:r>
              <a:rPr lang="en-US" dirty="0" smtClean="0"/>
              <a:t>a </a:t>
            </a:r>
            <a:r>
              <a:rPr lang="en-US" dirty="0"/>
              <a:t>cup is interpreted as a symbol of sexual intimacy. From this perspective, </a:t>
            </a:r>
            <a:r>
              <a:rPr lang="en-US" dirty="0" smtClean="0"/>
              <a:t>all</a:t>
            </a:r>
            <a:r>
              <a:rPr lang="tr-TR" dirty="0" smtClean="0"/>
              <a:t> </a:t>
            </a:r>
            <a:r>
              <a:rPr lang="en-US" dirty="0" smtClean="0"/>
              <a:t>images </a:t>
            </a:r>
            <a:r>
              <a:rPr lang="en-US" dirty="0"/>
              <a:t>and actions within a text must be traced to the author's id </a:t>
            </a:r>
            <a:r>
              <a:rPr lang="en-US" dirty="0" smtClean="0"/>
              <a:t>because</a:t>
            </a:r>
            <a:r>
              <a:rPr lang="tr-TR" dirty="0" smtClean="0"/>
              <a:t> </a:t>
            </a:r>
            <a:r>
              <a:rPr lang="en-US" dirty="0" smtClean="0"/>
              <a:t>everything </a:t>
            </a:r>
            <a:r>
              <a:rPr lang="en-US" dirty="0"/>
              <a:t>in a text is ultimately the hidden wishes of the author's libido.</a:t>
            </a:r>
            <a:endParaRPr lang="tr-TR" dirty="0"/>
          </a:p>
        </p:txBody>
      </p:sp>
    </p:spTree>
    <p:extLst>
      <p:ext uri="{BB962C8B-B14F-4D97-AF65-F5344CB8AC3E}">
        <p14:creationId xmlns:p14="http://schemas.microsoft.com/office/powerpoint/2010/main" val="8632478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34</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a:t>Another psychoanalytic approach is archetypal criticism, first </a:t>
            </a:r>
            <a:r>
              <a:rPr lang="en-US" dirty="0" smtClean="0"/>
              <a:t>developed</a:t>
            </a:r>
            <a:r>
              <a:rPr lang="tr-TR" dirty="0" smtClean="0"/>
              <a:t> </a:t>
            </a:r>
            <a:r>
              <a:rPr lang="en-US" dirty="0" smtClean="0"/>
              <a:t>by </a:t>
            </a:r>
            <a:r>
              <a:rPr lang="en-US" dirty="0"/>
              <a:t>Jung and then later by Frye. In this form of analysis, critics </a:t>
            </a:r>
            <a:r>
              <a:rPr lang="en-US" dirty="0" smtClean="0"/>
              <a:t>examine</a:t>
            </a:r>
            <a:r>
              <a:rPr lang="tr-TR" dirty="0" smtClean="0"/>
              <a:t> </a:t>
            </a:r>
            <a:r>
              <a:rPr lang="en-US" dirty="0" smtClean="0"/>
              <a:t>a </a:t>
            </a:r>
            <a:r>
              <a:rPr lang="en-US" dirty="0"/>
              <a:t>text to discover the various archetypes that they observe in the text </a:t>
            </a:r>
            <a:r>
              <a:rPr lang="en-US" dirty="0" smtClean="0"/>
              <a:t>itself.</a:t>
            </a:r>
            <a:r>
              <a:rPr lang="tr-TR" dirty="0" smtClean="0"/>
              <a:t> </a:t>
            </a:r>
            <a:r>
              <a:rPr lang="en-US" dirty="0" smtClean="0"/>
              <a:t>From </a:t>
            </a:r>
            <a:r>
              <a:rPr lang="en-US" dirty="0"/>
              <a:t>Jung's view, these archetypes have the same meaning for all </a:t>
            </a:r>
            <a:r>
              <a:rPr lang="en-US" dirty="0" smtClean="0"/>
              <a:t>readers.</a:t>
            </a:r>
            <a:r>
              <a:rPr lang="tr-TR" dirty="0" smtClean="0"/>
              <a:t> </a:t>
            </a:r>
            <a:r>
              <a:rPr lang="en-US" dirty="0" smtClean="0"/>
              <a:t>The </a:t>
            </a:r>
            <a:r>
              <a:rPr lang="en-US" dirty="0"/>
              <a:t>color red, for example, signifies danger just as water symbolizes life. </a:t>
            </a:r>
            <a:r>
              <a:rPr lang="en-US" dirty="0" smtClean="0"/>
              <a:t>By</a:t>
            </a:r>
            <a:r>
              <a:rPr lang="tr-TR" dirty="0" smtClean="0"/>
              <a:t> </a:t>
            </a:r>
            <a:r>
              <a:rPr lang="en-US" dirty="0" smtClean="0"/>
              <a:t>showing </a:t>
            </a:r>
            <a:r>
              <a:rPr lang="en-US" dirty="0"/>
              <a:t>where and how these archetypes appear in the text, and whether </a:t>
            </a:r>
            <a:r>
              <a:rPr lang="en-US" dirty="0" smtClean="0"/>
              <a:t>or</a:t>
            </a:r>
            <a:r>
              <a:rPr lang="tr-TR" dirty="0" smtClean="0"/>
              <a:t> </a:t>
            </a:r>
            <a:r>
              <a:rPr lang="en-US" dirty="0" smtClean="0"/>
              <a:t>not </a:t>
            </a:r>
            <a:r>
              <a:rPr lang="en-US" dirty="0"/>
              <a:t>they form recognizable patterns, the archetypal critic believes that he </a:t>
            </a:r>
            <a:r>
              <a:rPr lang="en-US" dirty="0" smtClean="0"/>
              <a:t>or</a:t>
            </a:r>
            <a:r>
              <a:rPr lang="tr-TR" dirty="0" smtClean="0"/>
              <a:t> </a:t>
            </a:r>
            <a:r>
              <a:rPr lang="en-US" dirty="0"/>
              <a:t>she will be able to discover the text's meaning. To apply this method </a:t>
            </a:r>
            <a:r>
              <a:rPr lang="en-US" dirty="0" smtClean="0"/>
              <a:t>accurately</a:t>
            </a:r>
            <a:r>
              <a:rPr lang="tr-TR" dirty="0" smtClean="0"/>
              <a:t> </a:t>
            </a:r>
            <a:r>
              <a:rPr lang="en-US" dirty="0" smtClean="0"/>
              <a:t>a </a:t>
            </a:r>
            <a:r>
              <a:rPr lang="en-US" dirty="0"/>
              <a:t>critic must have a complete grasp of Jung's rather complex </a:t>
            </a:r>
            <a:r>
              <a:rPr lang="en-US" dirty="0" smtClean="0"/>
              <a:t>theories</a:t>
            </a:r>
            <a:r>
              <a:rPr lang="tr-TR" dirty="0" smtClean="0"/>
              <a:t> </a:t>
            </a:r>
            <a:r>
              <a:rPr lang="tr-TR" dirty="0" err="1" smtClean="0"/>
              <a:t>and</a:t>
            </a:r>
            <a:r>
              <a:rPr lang="tr-TR" dirty="0" smtClean="0"/>
              <a:t> </a:t>
            </a:r>
            <a:r>
              <a:rPr lang="tr-TR" dirty="0" err="1"/>
              <a:t>terminology</a:t>
            </a:r>
            <a:r>
              <a:rPr lang="tr-TR" dirty="0"/>
              <a:t>.</a:t>
            </a:r>
          </a:p>
        </p:txBody>
      </p:sp>
    </p:spTree>
    <p:extLst>
      <p:ext uri="{BB962C8B-B14F-4D97-AF65-F5344CB8AC3E}">
        <p14:creationId xmlns:p14="http://schemas.microsoft.com/office/powerpoint/2010/main" val="11218059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35</a:t>
            </a:fld>
            <a:endParaRPr lang="tr-TR"/>
          </a:p>
        </p:txBody>
      </p:sp>
      <p:sp>
        <p:nvSpPr>
          <p:cNvPr id="4" name="İçerik Yer Tutucusu 3"/>
          <p:cNvSpPr>
            <a:spLocks noGrp="1"/>
          </p:cNvSpPr>
          <p:nvPr>
            <p:ph sz="quarter" idx="1"/>
          </p:nvPr>
        </p:nvSpPr>
        <p:spPr>
          <a:xfrm>
            <a:off x="683568" y="332656"/>
            <a:ext cx="7772400" cy="5832648"/>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a:t>Another type of psychoanalytic criticism used today is based on </a:t>
            </a:r>
            <a:r>
              <a:rPr lang="en-US" dirty="0" smtClean="0"/>
              <a:t>ideas</a:t>
            </a:r>
            <a:r>
              <a:rPr lang="tr-TR" dirty="0" smtClean="0"/>
              <a:t> </a:t>
            </a:r>
            <a:r>
              <a:rPr lang="en-US" dirty="0" smtClean="0"/>
              <a:t>developed </a:t>
            </a:r>
            <a:r>
              <a:rPr lang="en-US" dirty="0"/>
              <a:t>by Jacques </a:t>
            </a:r>
            <a:r>
              <a:rPr lang="en-US" dirty="0" err="1"/>
              <a:t>Lacan</a:t>
            </a:r>
            <a:r>
              <a:rPr lang="en-US" dirty="0"/>
              <a:t>. A </a:t>
            </a:r>
            <a:r>
              <a:rPr lang="en-US" dirty="0" err="1"/>
              <a:t>Lacanian</a:t>
            </a:r>
            <a:r>
              <a:rPr lang="en-US" dirty="0"/>
              <a:t> critic would attempt to </a:t>
            </a:r>
            <a:r>
              <a:rPr lang="en-US" dirty="0" smtClean="0"/>
              <a:t>uncover</a:t>
            </a:r>
            <a:r>
              <a:rPr lang="tr-TR" dirty="0" smtClean="0"/>
              <a:t> </a:t>
            </a:r>
            <a:r>
              <a:rPr lang="en-US" dirty="0" smtClean="0"/>
              <a:t>how </a:t>
            </a:r>
            <a:r>
              <a:rPr lang="en-US" dirty="0"/>
              <a:t>a text symbolically represents elements of the real, imaginary, and </a:t>
            </a:r>
            <a:r>
              <a:rPr lang="en-US" dirty="0" smtClean="0"/>
              <a:t>symbolic</a:t>
            </a:r>
            <a:r>
              <a:rPr lang="tr-TR" dirty="0" smtClean="0"/>
              <a:t> </a:t>
            </a:r>
            <a:r>
              <a:rPr lang="en-US" dirty="0" smtClean="0"/>
              <a:t>orders</a:t>
            </a:r>
            <a:r>
              <a:rPr lang="en-US" dirty="0"/>
              <a:t>. By identifying the symbolic representations of these </a:t>
            </a:r>
            <a:r>
              <a:rPr lang="en-US" dirty="0" smtClean="0"/>
              <a:t>orders</a:t>
            </a:r>
            <a:r>
              <a:rPr lang="tr-TR" dirty="0" smtClean="0"/>
              <a:t> </a:t>
            </a:r>
            <a:r>
              <a:rPr lang="en-US" dirty="0" smtClean="0"/>
              <a:t>within </a:t>
            </a:r>
            <a:r>
              <a:rPr lang="en-US" dirty="0"/>
              <a:t>the text, the critic would then examine how each of these </a:t>
            </a:r>
            <a:r>
              <a:rPr lang="en-US" dirty="0" smtClean="0"/>
              <a:t>symbols</a:t>
            </a:r>
            <a:r>
              <a:rPr lang="tr-TR" dirty="0" smtClean="0"/>
              <a:t> </a:t>
            </a:r>
            <a:r>
              <a:rPr lang="en-US" dirty="0" smtClean="0"/>
              <a:t>demonstrates </a:t>
            </a:r>
            <a:r>
              <a:rPr lang="en-US" dirty="0"/>
              <a:t>the fragmentary nature of the self. Such a </a:t>
            </a:r>
            <a:r>
              <a:rPr lang="en-US" dirty="0" smtClean="0"/>
              <a:t>demonstration</a:t>
            </a:r>
            <a:r>
              <a:rPr lang="tr-TR" dirty="0" smtClean="0"/>
              <a:t> </a:t>
            </a:r>
            <a:r>
              <a:rPr lang="en-US" dirty="0" smtClean="0"/>
              <a:t>would </a:t>
            </a:r>
            <a:r>
              <a:rPr lang="en-US" dirty="0"/>
              <a:t>show the reader that all individuals are actually splintered </a:t>
            </a:r>
            <a:r>
              <a:rPr lang="en-US" dirty="0" smtClean="0"/>
              <a:t>selves.</a:t>
            </a:r>
            <a:r>
              <a:rPr lang="tr-TR" dirty="0" smtClean="0"/>
              <a:t> </a:t>
            </a:r>
            <a:r>
              <a:rPr lang="en-US" dirty="0" smtClean="0"/>
              <a:t>The </a:t>
            </a:r>
            <a:r>
              <a:rPr lang="en-US" dirty="0"/>
              <a:t>overall purpose of a </a:t>
            </a:r>
            <a:r>
              <a:rPr lang="en-US" dirty="0" err="1"/>
              <a:t>Lacanian</a:t>
            </a:r>
            <a:r>
              <a:rPr lang="en-US" dirty="0"/>
              <a:t> analysis is to teach us that a fully </a:t>
            </a:r>
            <a:r>
              <a:rPr lang="en-US" dirty="0" smtClean="0"/>
              <a:t>integrated</a:t>
            </a:r>
            <a:r>
              <a:rPr lang="tr-TR" dirty="0" smtClean="0"/>
              <a:t> </a:t>
            </a:r>
            <a:r>
              <a:rPr lang="en-US" dirty="0" smtClean="0"/>
              <a:t>and </a:t>
            </a:r>
            <a:r>
              <a:rPr lang="en-US" dirty="0"/>
              <a:t>psychologically whole person does not exist and that we must </a:t>
            </a:r>
            <a:r>
              <a:rPr lang="en-US" dirty="0" smtClean="0"/>
              <a:t>all</a:t>
            </a:r>
            <a:r>
              <a:rPr lang="tr-TR" dirty="0" smtClean="0"/>
              <a:t> </a:t>
            </a:r>
            <a:r>
              <a:rPr lang="en-US" dirty="0" smtClean="0"/>
              <a:t>accept </a:t>
            </a:r>
            <a:r>
              <a:rPr lang="en-US" dirty="0"/>
              <a:t>fragmentation.</a:t>
            </a:r>
            <a:endParaRPr lang="tr-TR" dirty="0"/>
          </a:p>
        </p:txBody>
      </p:sp>
    </p:spTree>
    <p:extLst>
      <p:ext uri="{BB962C8B-B14F-4D97-AF65-F5344CB8AC3E}">
        <p14:creationId xmlns:p14="http://schemas.microsoft.com/office/powerpoint/2010/main" val="14365399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36</a:t>
            </a:fld>
            <a:endParaRPr lang="tr-TR"/>
          </a:p>
        </p:txBody>
      </p:sp>
      <p:pic>
        <p:nvPicPr>
          <p:cNvPr id="205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404664"/>
            <a:ext cx="8640960"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98488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37</a:t>
            </a:fld>
            <a:endParaRPr lang="tr-TR"/>
          </a:p>
        </p:txBody>
      </p:sp>
      <p:sp>
        <p:nvSpPr>
          <p:cNvPr id="4" name="İçerik Yer Tutucusu 3"/>
          <p:cNvSpPr>
            <a:spLocks noGrp="1"/>
          </p:cNvSpPr>
          <p:nvPr>
            <p:ph sz="quarter" idx="1"/>
          </p:nvPr>
        </p:nvSpPr>
        <p:spPr>
          <a:xfrm>
            <a:off x="683568" y="332656"/>
            <a:ext cx="7772400" cy="5832648"/>
          </a:xfrm>
          <a:ln>
            <a:solidFill>
              <a:schemeClr val="bg1"/>
            </a:solidFill>
          </a:ln>
        </p:spPr>
        <p:style>
          <a:lnRef idx="1">
            <a:schemeClr val="accent4"/>
          </a:lnRef>
          <a:fillRef idx="2">
            <a:schemeClr val="accent4"/>
          </a:fillRef>
          <a:effectRef idx="1">
            <a:schemeClr val="accent4"/>
          </a:effectRef>
          <a:fontRef idx="minor">
            <a:schemeClr val="dk1"/>
          </a:fontRef>
        </p:style>
        <p:txBody>
          <a:bodyPr/>
          <a:lstStyle/>
          <a:p>
            <a:r>
              <a:rPr lang="tr-TR" dirty="0" smtClean="0"/>
              <a:t>T</a:t>
            </a:r>
            <a:r>
              <a:rPr lang="en-US" dirty="0" smtClean="0"/>
              <a:t>he </a:t>
            </a:r>
            <a:r>
              <a:rPr lang="en-US" dirty="0"/>
              <a:t>son continually postpones the act of revenge because of the impossibly complicated psychodynamic situation in which he finds himself. Though he hates his fratricidal uncle, he nevertheless unconsciously identifies with him—for, having killed Hamlet's father and married his mother, Claudius has carried out what are Hamlet's own unconscious wishes. In addition, marriage to Hamlet's mother gives the uncle the unconscious status of the father—destructive impulses towards whom provoke great anxiety and meet with repression.</a:t>
            </a:r>
            <a:endParaRPr lang="tr-TR" dirty="0"/>
          </a:p>
        </p:txBody>
      </p:sp>
    </p:spTree>
    <p:extLst>
      <p:ext uri="{BB962C8B-B14F-4D97-AF65-F5344CB8AC3E}">
        <p14:creationId xmlns:p14="http://schemas.microsoft.com/office/powerpoint/2010/main" val="22795285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7A3C39D5-BA6A-4F19-9AEF-CAC7E0E45EDE}" type="slidenum">
              <a:rPr lang="tr-TR" smtClean="0"/>
              <a:t>4</a:t>
            </a:fld>
            <a:endParaRPr lang="tr-TR"/>
          </a:p>
        </p:txBody>
      </p:sp>
      <p:sp>
        <p:nvSpPr>
          <p:cNvPr id="6" name="İçerik Yer Tutucusu 5"/>
          <p:cNvSpPr>
            <a:spLocks noGrp="1"/>
          </p:cNvSpPr>
          <p:nvPr>
            <p:ph sz="quarter" idx="1"/>
          </p:nvPr>
        </p:nvSpPr>
        <p:spPr>
          <a:xfrm>
            <a:off x="0" y="116632"/>
            <a:ext cx="8964488" cy="6741368"/>
          </a:xfrm>
        </p:spPr>
        <p:txBody>
          <a:bodyPr>
            <a:normAutofit/>
          </a:bodyPr>
          <a:lstStyle/>
          <a:p>
            <a:r>
              <a:rPr lang="en-US" dirty="0"/>
              <a:t>That our dreams and those of others fascinate us cannot be </a:t>
            </a:r>
            <a:r>
              <a:rPr lang="en-US" dirty="0" smtClean="0"/>
              <a:t>denied.</a:t>
            </a:r>
            <a:r>
              <a:rPr lang="tr-TR" dirty="0" smtClean="0"/>
              <a:t> </a:t>
            </a:r>
            <a:r>
              <a:rPr lang="en-US" dirty="0" smtClean="0"/>
              <a:t>Whether </a:t>
            </a:r>
            <a:r>
              <a:rPr lang="en-US" dirty="0"/>
              <a:t>it is their bizarre and often erotic content or their </a:t>
            </a:r>
            <a:r>
              <a:rPr lang="en-US" dirty="0" smtClean="0"/>
              <a:t>seemingly</a:t>
            </a:r>
            <a:r>
              <a:rPr lang="tr-TR" dirty="0" smtClean="0"/>
              <a:t> </a:t>
            </a:r>
            <a:r>
              <a:rPr lang="en-US" dirty="0" smtClean="0"/>
              <a:t>prophetic </a:t>
            </a:r>
            <a:r>
              <a:rPr lang="en-US" dirty="0"/>
              <a:t>powers, dreams cause us to question and explore that part of </a:t>
            </a:r>
            <a:r>
              <a:rPr lang="en-US" dirty="0" smtClean="0"/>
              <a:t>our</a:t>
            </a:r>
            <a:r>
              <a:rPr lang="tr-TR" dirty="0" smtClean="0"/>
              <a:t> </a:t>
            </a:r>
            <a:r>
              <a:rPr lang="en-US" dirty="0" smtClean="0"/>
              <a:t>minds </a:t>
            </a:r>
            <a:r>
              <a:rPr lang="en-US" dirty="0"/>
              <a:t>over which we have ostensibly little control, the unconscious.</a:t>
            </a:r>
          </a:p>
          <a:p>
            <a:r>
              <a:rPr lang="en-US" dirty="0"/>
              <a:t>Without question, the foremost investigator of the unconscious and </a:t>
            </a:r>
            <a:r>
              <a:rPr lang="en-US" dirty="0" smtClean="0"/>
              <a:t>its</a:t>
            </a:r>
            <a:r>
              <a:rPr lang="tr-TR" dirty="0" smtClean="0"/>
              <a:t> </a:t>
            </a:r>
            <a:r>
              <a:rPr lang="en-US" dirty="0" smtClean="0"/>
              <a:t>activities </a:t>
            </a:r>
            <a:r>
              <a:rPr lang="en-US" dirty="0"/>
              <a:t>is the Vienna neurologist and psychologist Sigmund </a:t>
            </a:r>
            <a:r>
              <a:rPr lang="en-US" dirty="0" smtClean="0"/>
              <a:t>Freud.</a:t>
            </a:r>
            <a:r>
              <a:rPr lang="tr-TR" dirty="0" smtClean="0"/>
              <a:t> </a:t>
            </a:r>
            <a:r>
              <a:rPr lang="en-US" dirty="0" smtClean="0"/>
              <a:t>Beginning </a:t>
            </a:r>
            <a:r>
              <a:rPr lang="en-US" dirty="0"/>
              <a:t>with the publication of </a:t>
            </a:r>
            <a:r>
              <a:rPr lang="en-US" i="1" dirty="0"/>
              <a:t>The Interpretation of Dreams </a:t>
            </a:r>
            <a:r>
              <a:rPr lang="en-US" dirty="0"/>
              <a:t>in </a:t>
            </a:r>
            <a:r>
              <a:rPr lang="en-US" dirty="0" smtClean="0"/>
              <a:t>1900,</a:t>
            </a:r>
            <a:r>
              <a:rPr lang="tr-TR" dirty="0" smtClean="0"/>
              <a:t> </a:t>
            </a:r>
            <a:r>
              <a:rPr lang="en-US" dirty="0" smtClean="0"/>
              <a:t>Freud </a:t>
            </a:r>
            <a:r>
              <a:rPr lang="en-US" dirty="0"/>
              <a:t>lays the foundation for a model of how our minds </a:t>
            </a:r>
            <a:r>
              <a:rPr lang="en-US" dirty="0" smtClean="0"/>
              <a:t>operate.</a:t>
            </a:r>
            <a:r>
              <a:rPr lang="tr-TR" dirty="0" smtClean="0"/>
              <a:t> </a:t>
            </a:r>
            <a:r>
              <a:rPr lang="en-US" dirty="0" smtClean="0"/>
              <a:t>Hidden</a:t>
            </a:r>
            <a:r>
              <a:rPr lang="tr-TR" dirty="0" smtClean="0"/>
              <a:t> </a:t>
            </a:r>
            <a:r>
              <a:rPr lang="en-US" dirty="0" smtClean="0"/>
              <a:t>from </a:t>
            </a:r>
            <a:r>
              <a:rPr lang="en-US" dirty="0"/>
              <a:t>the workings of the conscious mind, the unconscious, he </a:t>
            </a:r>
            <a:r>
              <a:rPr lang="en-US" dirty="0" smtClean="0"/>
              <a:t>believes,</a:t>
            </a:r>
            <a:r>
              <a:rPr lang="tr-TR" dirty="0" smtClean="0"/>
              <a:t> </a:t>
            </a:r>
            <a:r>
              <a:rPr lang="en-US" dirty="0" smtClean="0"/>
              <a:t>plays </a:t>
            </a:r>
            <a:r>
              <a:rPr lang="en-US" dirty="0"/>
              <a:t>a large part in how we act, think, and feel/According to Freud, </a:t>
            </a:r>
            <a:r>
              <a:rPr lang="en-US" dirty="0" smtClean="0"/>
              <a:t>the</a:t>
            </a:r>
            <a:r>
              <a:rPr lang="tr-TR" dirty="0" smtClean="0"/>
              <a:t> </a:t>
            </a:r>
            <a:r>
              <a:rPr lang="en-US" dirty="0" smtClean="0"/>
              <a:t>best </a:t>
            </a:r>
            <a:r>
              <a:rPr lang="en-US" dirty="0"/>
              <a:t>avenue for discovering the content and the activity of the </a:t>
            </a:r>
            <a:r>
              <a:rPr lang="en-US" dirty="0" smtClean="0"/>
              <a:t>unconscious</a:t>
            </a:r>
            <a:r>
              <a:rPr lang="tr-TR" dirty="0" smtClean="0"/>
              <a:t> </a:t>
            </a:r>
            <a:r>
              <a:rPr lang="en-US" dirty="0" smtClean="0"/>
              <a:t>is </a:t>
            </a:r>
            <a:r>
              <a:rPr lang="en-US" dirty="0"/>
              <a:t>through our dreams/in the interaction of the conscious </a:t>
            </a:r>
            <a:r>
              <a:rPr lang="en-US" dirty="0" smtClean="0"/>
              <a:t>and</a:t>
            </a:r>
            <a:r>
              <a:rPr lang="tr-TR" dirty="0" smtClean="0"/>
              <a:t> </a:t>
            </a:r>
            <a:r>
              <a:rPr lang="en-US" dirty="0" smtClean="0"/>
              <a:t>unconscious </a:t>
            </a:r>
            <a:r>
              <a:rPr lang="en-US" dirty="0"/>
              <a:t>working together, argues Freud, we shape both </a:t>
            </a:r>
            <a:r>
              <a:rPr lang="en-US" dirty="0" smtClean="0"/>
              <a:t>ourselves</a:t>
            </a:r>
            <a:r>
              <a:rPr lang="tr-TR" dirty="0" smtClean="0"/>
              <a:t> </a:t>
            </a:r>
            <a:r>
              <a:rPr lang="tr-TR" dirty="0" err="1" smtClean="0"/>
              <a:t>and</a:t>
            </a:r>
            <a:r>
              <a:rPr lang="tr-TR" dirty="0" smtClean="0"/>
              <a:t> </a:t>
            </a:r>
            <a:r>
              <a:rPr lang="tr-TR" dirty="0" err="1"/>
              <a:t>our</a:t>
            </a:r>
            <a:r>
              <a:rPr lang="tr-TR" dirty="0"/>
              <a:t> </a:t>
            </a:r>
            <a:r>
              <a:rPr lang="tr-TR" dirty="0" err="1"/>
              <a:t>world</a:t>
            </a:r>
            <a:r>
              <a:rPr lang="tr-TR" dirty="0"/>
              <a:t>.</a:t>
            </a:r>
          </a:p>
        </p:txBody>
      </p:sp>
    </p:spTree>
    <p:extLst>
      <p:ext uri="{BB962C8B-B14F-4D97-AF65-F5344CB8AC3E}">
        <p14:creationId xmlns:p14="http://schemas.microsoft.com/office/powerpoint/2010/main" val="4051014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7A3C39D5-BA6A-4F19-9AEF-CAC7E0E45EDE}" type="slidenum">
              <a:rPr lang="tr-TR" smtClean="0"/>
              <a:t>5</a:t>
            </a:fld>
            <a:endParaRPr lang="tr-TR"/>
          </a:p>
        </p:txBody>
      </p:sp>
      <p:sp>
        <p:nvSpPr>
          <p:cNvPr id="6" name="İçerik Yer Tutucusu 5"/>
          <p:cNvSpPr>
            <a:spLocks noGrp="1"/>
          </p:cNvSpPr>
          <p:nvPr>
            <p:ph sz="quarter" idx="1"/>
          </p:nvPr>
        </p:nvSpPr>
        <p:spPr/>
        <p:txBody>
          <a:bodyPr>
            <a:normAutofit/>
          </a:bodyPr>
          <a:lstStyle/>
          <a:p>
            <a:r>
              <a:rPr lang="en-US" sz="3200" dirty="0"/>
              <a:t>During </a:t>
            </a:r>
            <a:r>
              <a:rPr lang="en-US" sz="3200" dirty="0" smtClean="0"/>
              <a:t>psychoanalysis,</a:t>
            </a:r>
            <a:r>
              <a:rPr lang="tr-TR" sz="3200" dirty="0" smtClean="0"/>
              <a:t> </a:t>
            </a:r>
            <a:r>
              <a:rPr lang="en-US" sz="3200" dirty="0" smtClean="0"/>
              <a:t>Freud </a:t>
            </a:r>
            <a:r>
              <a:rPr lang="en-US" sz="3200" dirty="0"/>
              <a:t>had his patients talk freely in a patient-analyst setting </a:t>
            </a:r>
            <a:r>
              <a:rPr lang="en-US" sz="3200" dirty="0" smtClean="0"/>
              <a:t>about</a:t>
            </a:r>
            <a:r>
              <a:rPr lang="tr-TR" sz="3200" dirty="0" smtClean="0"/>
              <a:t> </a:t>
            </a:r>
            <a:r>
              <a:rPr lang="en-US" sz="3200" dirty="0" smtClean="0"/>
              <a:t>their </a:t>
            </a:r>
            <a:r>
              <a:rPr lang="en-US" sz="3200" dirty="0"/>
              <a:t>early </a:t>
            </a:r>
            <a:r>
              <a:rPr lang="en-US" sz="3200" dirty="0" smtClean="0"/>
              <a:t>childhood</a:t>
            </a:r>
            <a:r>
              <a:rPr lang="tr-TR" sz="3200" dirty="0" smtClean="0"/>
              <a:t> </a:t>
            </a:r>
            <a:r>
              <a:rPr lang="en-US" sz="3200" dirty="0" smtClean="0"/>
              <a:t>experiences </a:t>
            </a:r>
            <a:r>
              <a:rPr lang="en-US" sz="3200" dirty="0"/>
              <a:t>and dreams. When we apply these </a:t>
            </a:r>
            <a:r>
              <a:rPr lang="en-US" sz="3200" dirty="0" smtClean="0"/>
              <a:t>same</a:t>
            </a:r>
            <a:r>
              <a:rPr lang="tr-TR" sz="3200" dirty="0" smtClean="0"/>
              <a:t> </a:t>
            </a:r>
            <a:r>
              <a:rPr lang="en-US" sz="3200" dirty="0" smtClean="0"/>
              <a:t>methods </a:t>
            </a:r>
            <a:r>
              <a:rPr lang="en-US" sz="3200" dirty="0"/>
              <a:t>to our interpretations of works of literature, we engage in </a:t>
            </a:r>
            <a:r>
              <a:rPr lang="en-US" sz="3200" dirty="0" smtClean="0"/>
              <a:t>psychoanalytic</a:t>
            </a:r>
            <a:r>
              <a:rPr lang="tr-TR" sz="3200" dirty="0" smtClean="0"/>
              <a:t> </a:t>
            </a:r>
            <a:r>
              <a:rPr lang="en-US" sz="3200" dirty="0" smtClean="0"/>
              <a:t>criticism</a:t>
            </a:r>
            <a:r>
              <a:rPr lang="en-US" sz="3200" dirty="0"/>
              <a:t>.</a:t>
            </a:r>
            <a:endParaRPr lang="tr-TR" sz="3200" dirty="0"/>
          </a:p>
        </p:txBody>
      </p:sp>
    </p:spTree>
    <p:extLst>
      <p:ext uri="{BB962C8B-B14F-4D97-AF65-F5344CB8AC3E}">
        <p14:creationId xmlns:p14="http://schemas.microsoft.com/office/powerpoint/2010/main" val="1173075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800" y="274638"/>
            <a:ext cx="7772400" cy="1143000"/>
          </a:xfrm>
        </p:spPr>
        <p:txBody>
          <a:bodyPr anchor="t">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HISTORICAL DEVELOPMENT</a:t>
            </a:r>
            <a:br>
              <a:rPr lang="tr-TR"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tr-TR"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sz="quarter" idx="1"/>
          </p:nvPr>
        </p:nvSpPr>
        <p:spPr>
          <a:xfrm>
            <a:off x="914400" y="1268760"/>
            <a:ext cx="4809728" cy="5400600"/>
          </a:xfrm>
        </p:spPr>
        <p:txBody>
          <a:bodyPr>
            <a:normAutofit fontScale="40000" lnSpcReduction="20000"/>
            <a:scene3d>
              <a:camera prst="orthographicFront"/>
              <a:lightRig rig="glow" dir="tl">
                <a:rot lat="0" lon="0" rev="5400000"/>
              </a:lightRig>
            </a:scene3d>
            <a:sp3d contourW="12700">
              <a:bevelT w="25400" h="25400"/>
              <a:contourClr>
                <a:schemeClr val="accent6">
                  <a:shade val="73000"/>
                </a:schemeClr>
              </a:contourClr>
            </a:sp3d>
          </a:bodyPr>
          <a:lstStyle/>
          <a:p>
            <a:r>
              <a:rPr lang="tr-TR"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Sigmund Freud</a:t>
            </a:r>
          </a:p>
          <a:p>
            <a:pPr marL="0" indent="0">
              <a:buNone/>
            </a:pPr>
            <a:r>
              <a:rPr lang="en-US" sz="7000" dirty="0"/>
              <a:t>The theories and practice of Sigmund Freud (1856-1939) provide the </a:t>
            </a:r>
            <a:r>
              <a:rPr lang="en-US" sz="7000" dirty="0" smtClean="0"/>
              <a:t>foundation</a:t>
            </a:r>
            <a:r>
              <a:rPr lang="tr-TR" sz="7000" dirty="0" smtClean="0"/>
              <a:t> </a:t>
            </a:r>
            <a:r>
              <a:rPr lang="en-US" sz="7000" dirty="0" smtClean="0"/>
              <a:t>for </a:t>
            </a:r>
            <a:r>
              <a:rPr lang="en-US" sz="7000" dirty="0"/>
              <a:t>psychoanalytic criticism. While working with patients whom </a:t>
            </a:r>
            <a:r>
              <a:rPr lang="en-US" sz="7000" dirty="0" smtClean="0"/>
              <a:t>he</a:t>
            </a:r>
            <a:r>
              <a:rPr lang="tr-TR" sz="7000" dirty="0" smtClean="0"/>
              <a:t> </a:t>
            </a:r>
            <a:r>
              <a:rPr lang="en-US" sz="7000" dirty="0" smtClean="0"/>
              <a:t>diagnosed </a:t>
            </a:r>
            <a:r>
              <a:rPr lang="en-US" sz="7000" dirty="0"/>
              <a:t>as hysterics, Freud theorized that the root of their problems </a:t>
            </a:r>
            <a:r>
              <a:rPr lang="en-US" sz="7000" dirty="0" smtClean="0"/>
              <a:t>was</a:t>
            </a:r>
            <a:r>
              <a:rPr lang="tr-TR" sz="7000" dirty="0" smtClean="0"/>
              <a:t> </a:t>
            </a:r>
            <a:r>
              <a:rPr lang="en-US" sz="7000" dirty="0" smtClean="0"/>
              <a:t>psychological</a:t>
            </a:r>
            <a:r>
              <a:rPr lang="en-US" sz="7000" dirty="0"/>
              <a:t>, not physical</a:t>
            </a:r>
            <a:r>
              <a:rPr lang="en-US" sz="7000" dirty="0" smtClean="0"/>
              <a:t>.</a:t>
            </a:r>
            <a:endParaRPr lang="tr-TR" sz="7000" dirty="0" smtClean="0"/>
          </a:p>
          <a:p>
            <a:pPr marL="0" indent="0">
              <a:buNone/>
            </a:pPr>
            <a:r>
              <a:rPr lang="en-US" sz="7000" dirty="0" smtClean="0"/>
              <a:t>His </a:t>
            </a:r>
            <a:r>
              <a:rPr lang="en-US" sz="7000" dirty="0"/>
              <a:t>theories are directly and indirectly concerned with the nature of the unconscious mind.</a:t>
            </a:r>
            <a:endParaRPr lang="tr-TR" sz="7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4128" y="1268760"/>
            <a:ext cx="3024361" cy="4536504"/>
          </a:xfrm>
          <a:prstGeom prst="rect">
            <a:avLst/>
          </a:prstGeom>
        </p:spPr>
      </p:pic>
      <p:sp>
        <p:nvSpPr>
          <p:cNvPr id="5" name="Slayt Numarası Yer Tutucusu 4"/>
          <p:cNvSpPr>
            <a:spLocks noGrp="1"/>
          </p:cNvSpPr>
          <p:nvPr>
            <p:ph type="sldNum" sz="quarter" idx="12"/>
          </p:nvPr>
        </p:nvSpPr>
        <p:spPr/>
        <p:txBody>
          <a:bodyPr/>
          <a:lstStyle/>
          <a:p>
            <a:fld id="{7A3C39D5-BA6A-4F19-9AEF-CAC7E0E45EDE}" type="slidenum">
              <a:rPr lang="tr-TR" smtClean="0"/>
              <a:t>6</a:t>
            </a:fld>
            <a:endParaRPr lang="tr-TR"/>
          </a:p>
        </p:txBody>
      </p:sp>
    </p:spTree>
    <p:extLst>
      <p:ext uri="{BB962C8B-B14F-4D97-AF65-F5344CB8AC3E}">
        <p14:creationId xmlns:p14="http://schemas.microsoft.com/office/powerpoint/2010/main" val="4114515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188640"/>
            <a:ext cx="7772400" cy="508918"/>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Models of the Human </a:t>
            </a: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Psyche</a:t>
            </a:r>
            <a:r>
              <a:rPr lang="tr-TR"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endParaRPr lang="tr-TR"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sz="quarter" idx="1"/>
          </p:nvPr>
        </p:nvSpPr>
        <p:spPr>
          <a:xfrm>
            <a:off x="323528" y="836712"/>
            <a:ext cx="8363272" cy="5183088"/>
          </a:xfrm>
        </p:spPr>
        <p:style>
          <a:lnRef idx="1">
            <a:schemeClr val="accent4"/>
          </a:lnRef>
          <a:fillRef idx="2">
            <a:schemeClr val="accent4"/>
          </a:fillRef>
          <a:effectRef idx="1">
            <a:schemeClr val="accent4"/>
          </a:effectRef>
          <a:fontRef idx="minor">
            <a:schemeClr val="dk1"/>
          </a:fontRef>
        </p:style>
        <p:txBody>
          <a:bodyPr>
            <a:normAutofit/>
          </a:bodyPr>
          <a:lstStyle/>
          <a:p>
            <a:pPr algn="just"/>
            <a:r>
              <a:rPr lang="tr-TR" sz="2800" b="1" dirty="0" err="1" smtClean="0">
                <a:effectLst>
                  <a:outerShdw blurRad="38100" dist="38100" dir="2700000" algn="tl">
                    <a:srgbClr val="000000">
                      <a:alpha val="43137"/>
                    </a:srgbClr>
                  </a:outerShdw>
                </a:effectLst>
              </a:rPr>
              <a:t>Dynamic</a:t>
            </a:r>
            <a:r>
              <a:rPr lang="tr-TR" sz="2800" b="1" dirty="0" smtClean="0">
                <a:effectLst>
                  <a:outerShdw blurRad="38100" dist="38100" dir="2700000" algn="tl">
                    <a:srgbClr val="000000">
                      <a:alpha val="43137"/>
                    </a:srgbClr>
                  </a:outerShdw>
                </a:effectLst>
              </a:rPr>
              <a:t> Model:  </a:t>
            </a:r>
            <a:r>
              <a:rPr lang="tr-TR" sz="2800" dirty="0" err="1"/>
              <a:t>Early</a:t>
            </a:r>
            <a:r>
              <a:rPr lang="tr-TR" sz="2800" dirty="0"/>
              <a:t> in </a:t>
            </a:r>
            <a:r>
              <a:rPr lang="tr-TR" sz="2800" dirty="0" smtClean="0"/>
              <a:t>his </a:t>
            </a:r>
            <a:r>
              <a:rPr lang="en-US" sz="2800" dirty="0" smtClean="0"/>
              <a:t>career</a:t>
            </a:r>
            <a:r>
              <a:rPr lang="en-US" sz="2800" dirty="0"/>
              <a:t>, he posited the dynamic model, asserting that our minds are a </a:t>
            </a:r>
            <a:r>
              <a:rPr lang="en-US" sz="2800" dirty="0" smtClean="0"/>
              <a:t>dichotomy</a:t>
            </a:r>
            <a:r>
              <a:rPr lang="tr-TR" sz="2800" dirty="0" smtClean="0"/>
              <a:t> </a:t>
            </a:r>
            <a:r>
              <a:rPr lang="en-US" sz="2800" dirty="0" smtClean="0"/>
              <a:t>consisting </a:t>
            </a:r>
            <a:r>
              <a:rPr lang="en-US" sz="2800" dirty="0"/>
              <a:t>of the conscious (the rational) and the unconscious (the irrational</a:t>
            </a:r>
            <a:r>
              <a:rPr lang="en-US" sz="2800" dirty="0" smtClean="0"/>
              <a:t>).</a:t>
            </a:r>
            <a:endParaRPr lang="tr-TR" sz="2800" dirty="0" smtClean="0"/>
          </a:p>
          <a:p>
            <a:r>
              <a:rPr lang="en-US" sz="2800" dirty="0"/>
              <a:t>The conscious, Freud argued, perceives and records external </a:t>
            </a:r>
            <a:r>
              <a:rPr lang="en-US" sz="2800" dirty="0" smtClean="0"/>
              <a:t>reality</a:t>
            </a:r>
            <a:r>
              <a:rPr lang="tr-TR" sz="2800" dirty="0" smtClean="0"/>
              <a:t> </a:t>
            </a:r>
            <a:r>
              <a:rPr lang="en-US" sz="2800" dirty="0" smtClean="0"/>
              <a:t>and </a:t>
            </a:r>
            <a:r>
              <a:rPr lang="en-US" sz="2800" dirty="0"/>
              <a:t>is the reasoning part of the mind</a:t>
            </a:r>
            <a:r>
              <a:rPr lang="en-US" sz="2800" dirty="0" smtClean="0"/>
              <a:t>.</a:t>
            </a:r>
            <a:endParaRPr lang="tr-TR" sz="2800" dirty="0" smtClean="0"/>
          </a:p>
          <a:p>
            <a:r>
              <a:rPr lang="en-GB" sz="2800" dirty="0"/>
              <a:t>Freud is the </a:t>
            </a:r>
            <a:r>
              <a:rPr lang="en-GB" sz="2800" dirty="0" smtClean="0"/>
              <a:t>first</a:t>
            </a:r>
            <a:r>
              <a:rPr lang="tr-TR" sz="2800" dirty="0"/>
              <a:t> </a:t>
            </a:r>
            <a:r>
              <a:rPr lang="en-GB" sz="2800" dirty="0" smtClean="0"/>
              <a:t>to </a:t>
            </a:r>
            <a:r>
              <a:rPr lang="en-GB" sz="2800" dirty="0"/>
              <a:t>suggest that the unconscious, not the conscious, governs a large part </a:t>
            </a:r>
            <a:r>
              <a:rPr lang="en-GB" sz="2800" dirty="0" smtClean="0"/>
              <a:t>of</a:t>
            </a:r>
            <a:r>
              <a:rPr lang="tr-TR" sz="2800" dirty="0"/>
              <a:t> </a:t>
            </a:r>
            <a:r>
              <a:rPr lang="en-GB" sz="2800" dirty="0" smtClean="0"/>
              <a:t>our </a:t>
            </a:r>
            <a:r>
              <a:rPr lang="en-GB" sz="2800" dirty="0"/>
              <a:t>actions</a:t>
            </a:r>
            <a:r>
              <a:rPr lang="en-GB" sz="2800" dirty="0" smtClean="0"/>
              <a:t>.</a:t>
            </a:r>
            <a:endParaRPr lang="tr-TR" sz="2800" dirty="0" smtClean="0"/>
          </a:p>
          <a:p>
            <a:r>
              <a:rPr lang="en-US" sz="2800" dirty="0"/>
              <a:t>This irrational part of our psyche, the unconscious, receives and </a:t>
            </a:r>
            <a:r>
              <a:rPr lang="en-US" sz="2800" dirty="0" smtClean="0"/>
              <a:t>stores</a:t>
            </a:r>
            <a:r>
              <a:rPr lang="tr-TR" sz="2800" dirty="0" smtClean="0"/>
              <a:t> </a:t>
            </a:r>
            <a:r>
              <a:rPr lang="en-US" sz="2800" dirty="0" smtClean="0"/>
              <a:t>our </a:t>
            </a:r>
            <a:r>
              <a:rPr lang="en-US" sz="2800" dirty="0"/>
              <a:t>hidden desires, ambitions, fears, passions, and irrational thoughts.</a:t>
            </a:r>
            <a:endParaRPr lang="tr-TR" sz="2800" dirty="0">
              <a:effectLst>
                <a:outerShdw blurRad="38100" dist="38100" dir="2700000" algn="tl">
                  <a:srgbClr val="000000">
                    <a:alpha val="43137"/>
                  </a:srgbClr>
                </a:outerShdw>
              </a:effectLst>
            </a:endParaRPr>
          </a:p>
        </p:txBody>
      </p:sp>
      <p:sp>
        <p:nvSpPr>
          <p:cNvPr id="4" name="Slayt Numarası Yer Tutucusu 3"/>
          <p:cNvSpPr>
            <a:spLocks noGrp="1"/>
          </p:cNvSpPr>
          <p:nvPr>
            <p:ph type="sldNum" sz="quarter" idx="12"/>
          </p:nvPr>
        </p:nvSpPr>
        <p:spPr/>
        <p:txBody>
          <a:bodyPr/>
          <a:lstStyle/>
          <a:p>
            <a:fld id="{7A3C39D5-BA6A-4F19-9AEF-CAC7E0E45EDE}" type="slidenum">
              <a:rPr lang="tr-TR" smtClean="0"/>
              <a:t>7</a:t>
            </a:fld>
            <a:endParaRPr lang="tr-TR"/>
          </a:p>
        </p:txBody>
      </p:sp>
    </p:spTree>
    <p:extLst>
      <p:ext uri="{BB962C8B-B14F-4D97-AF65-F5344CB8AC3E}">
        <p14:creationId xmlns:p14="http://schemas.microsoft.com/office/powerpoint/2010/main" val="677432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8</a:t>
            </a:fld>
            <a:endParaRPr lang="tr-TR"/>
          </a:p>
        </p:txBody>
      </p:sp>
      <p:sp>
        <p:nvSpPr>
          <p:cNvPr id="4" name="İçerik Yer Tutucusu 3"/>
          <p:cNvSpPr>
            <a:spLocks noGrp="1"/>
          </p:cNvSpPr>
          <p:nvPr>
            <p:ph sz="quarter" idx="1"/>
          </p:nvPr>
        </p:nvSpPr>
        <p:spPr>
          <a:xfrm>
            <a:off x="683568" y="332656"/>
            <a:ext cx="7772400" cy="5688632"/>
          </a:xfrm>
        </p:spPr>
        <p:style>
          <a:lnRef idx="1">
            <a:schemeClr val="accent4"/>
          </a:lnRef>
          <a:fillRef idx="2">
            <a:schemeClr val="accent4"/>
          </a:fillRef>
          <a:effectRef idx="1">
            <a:schemeClr val="accent4"/>
          </a:effectRef>
          <a:fontRef idx="minor">
            <a:schemeClr val="dk1"/>
          </a:fontRef>
        </p:style>
        <p:txBody>
          <a:bodyPr>
            <a:normAutofit/>
          </a:bodyPr>
          <a:lstStyle/>
          <a:p>
            <a:r>
              <a:rPr lang="en-US" sz="3200" dirty="0"/>
              <a:t>Freud believed that the unconscious houses </a:t>
            </a:r>
            <a:r>
              <a:rPr lang="en-US" sz="3200" dirty="0" smtClean="0"/>
              <a:t>humanity's</a:t>
            </a:r>
            <a:r>
              <a:rPr lang="tr-TR" sz="3200" dirty="0" smtClean="0"/>
              <a:t> </a:t>
            </a:r>
            <a:r>
              <a:rPr lang="en-US" sz="3200" dirty="0" smtClean="0"/>
              <a:t>two </a:t>
            </a:r>
            <a:r>
              <a:rPr lang="en-US" sz="3200" dirty="0"/>
              <a:t>basic instincts: </a:t>
            </a:r>
            <a:r>
              <a:rPr lang="en-US" sz="3200" dirty="0" err="1" smtClean="0"/>
              <a:t>eros</a:t>
            </a:r>
            <a:r>
              <a:rPr lang="tr-TR" sz="3200" dirty="0" smtClean="0"/>
              <a:t>,</a:t>
            </a:r>
            <a:r>
              <a:rPr lang="en-US" sz="3200" dirty="0" smtClean="0"/>
              <a:t> </a:t>
            </a:r>
            <a:r>
              <a:rPr lang="en-US" sz="3200" dirty="0"/>
              <a:t>or the sexual instinct (later referred to </a:t>
            </a:r>
            <a:r>
              <a:rPr lang="en-US" sz="3200" dirty="0" smtClean="0"/>
              <a:t>by</a:t>
            </a:r>
            <a:r>
              <a:rPr lang="tr-TR" sz="3200" dirty="0" smtClean="0"/>
              <a:t> </a:t>
            </a:r>
            <a:r>
              <a:rPr lang="en-US" sz="3200" dirty="0" smtClean="0"/>
              <a:t>Freud </a:t>
            </a:r>
            <a:r>
              <a:rPr lang="en-US" sz="3200" dirty="0"/>
              <a:t>as libido), and the destructive or aggressive instinct</a:t>
            </a:r>
            <a:r>
              <a:rPr lang="en-US" sz="3200" dirty="0" smtClean="0"/>
              <a:t>.</a:t>
            </a:r>
            <a:endParaRPr lang="tr-TR" sz="3200" dirty="0" smtClean="0"/>
          </a:p>
          <a:p>
            <a:r>
              <a:rPr lang="en-US" sz="3200" dirty="0"/>
              <a:t>For Freud, the unconscious is also the storehouse of disguised truths </a:t>
            </a:r>
            <a:r>
              <a:rPr lang="en-US" sz="3200" dirty="0" smtClean="0"/>
              <a:t>and</a:t>
            </a:r>
            <a:r>
              <a:rPr lang="tr-TR" sz="3200" dirty="0" smtClean="0"/>
              <a:t> </a:t>
            </a:r>
            <a:r>
              <a:rPr lang="en-US" sz="3200" dirty="0" smtClean="0"/>
              <a:t>desires </a:t>
            </a:r>
            <a:r>
              <a:rPr lang="en-US" sz="3200" dirty="0"/>
              <a:t>that want to be revealed in and through the conscious</a:t>
            </a:r>
            <a:r>
              <a:rPr lang="en-US" sz="3200" dirty="0" smtClean="0"/>
              <a:t>.</a:t>
            </a:r>
            <a:r>
              <a:rPr lang="tr-TR" sz="3200" dirty="0" smtClean="0"/>
              <a:t> </a:t>
            </a:r>
            <a:r>
              <a:rPr lang="tr-TR" sz="3200" dirty="0" err="1"/>
              <a:t>These</a:t>
            </a:r>
            <a:r>
              <a:rPr lang="tr-TR" sz="3200" dirty="0"/>
              <a:t> </a:t>
            </a:r>
            <a:r>
              <a:rPr lang="tr-TR" sz="3200" dirty="0" err="1" smtClean="0"/>
              <a:t>disguised</a:t>
            </a:r>
            <a:r>
              <a:rPr lang="tr-TR" sz="3200" dirty="0"/>
              <a:t> </a:t>
            </a:r>
            <a:r>
              <a:rPr lang="en-US" sz="3200" dirty="0" smtClean="0"/>
              <a:t>truths </a:t>
            </a:r>
            <a:r>
              <a:rPr lang="en-US" sz="3200" dirty="0"/>
              <a:t>and desires inevitably make themselves known through </a:t>
            </a:r>
            <a:r>
              <a:rPr lang="en-US" sz="3200" dirty="0" smtClean="0"/>
              <a:t>our</a:t>
            </a:r>
            <a:r>
              <a:rPr lang="tr-TR" sz="3200" dirty="0" smtClean="0"/>
              <a:t> </a:t>
            </a:r>
            <a:r>
              <a:rPr lang="en-US" sz="3200" dirty="0" smtClean="0"/>
              <a:t>so-called </a:t>
            </a:r>
            <a:r>
              <a:rPr lang="en-US" sz="3200" dirty="0"/>
              <a:t>mistakes of speech or actions. Freud calls such mistakes </a:t>
            </a:r>
            <a:r>
              <a:rPr lang="en-US" sz="3200" b="1" dirty="0" err="1" smtClean="0"/>
              <a:t>parapraxes</a:t>
            </a:r>
            <a:r>
              <a:rPr lang="tr-TR" sz="3200" dirty="0"/>
              <a:t> </a:t>
            </a:r>
            <a:r>
              <a:rPr lang="tr-TR" sz="3200" dirty="0" err="1" smtClean="0"/>
              <a:t>or</a:t>
            </a:r>
            <a:r>
              <a:rPr lang="tr-TR" sz="3200" dirty="0" smtClean="0"/>
              <a:t> </a:t>
            </a:r>
            <a:r>
              <a:rPr lang="tr-TR" sz="3200" b="1" dirty="0" err="1"/>
              <a:t>Freudian</a:t>
            </a:r>
            <a:r>
              <a:rPr lang="tr-TR" sz="3200" b="1" dirty="0"/>
              <a:t> </a:t>
            </a:r>
            <a:r>
              <a:rPr lang="tr-TR" sz="3200" b="1" dirty="0" err="1"/>
              <a:t>slips</a:t>
            </a:r>
            <a:r>
              <a:rPr lang="tr-TR" sz="3200" dirty="0"/>
              <a:t>.</a:t>
            </a:r>
          </a:p>
        </p:txBody>
      </p:sp>
    </p:spTree>
    <p:extLst>
      <p:ext uri="{BB962C8B-B14F-4D97-AF65-F5344CB8AC3E}">
        <p14:creationId xmlns:p14="http://schemas.microsoft.com/office/powerpoint/2010/main" val="39878236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7A3C39D5-BA6A-4F19-9AEF-CAC7E0E45EDE}" type="slidenum">
              <a:rPr lang="tr-TR" smtClean="0"/>
              <a:t>9</a:t>
            </a:fld>
            <a:endParaRPr lang="tr-TR"/>
          </a:p>
        </p:txBody>
      </p:sp>
      <p:sp>
        <p:nvSpPr>
          <p:cNvPr id="4" name="İçerik Yer Tutucusu 3"/>
          <p:cNvSpPr>
            <a:spLocks noGrp="1"/>
          </p:cNvSpPr>
          <p:nvPr>
            <p:ph sz="quarter" idx="1"/>
          </p:nvPr>
        </p:nvSpPr>
        <p:spPr>
          <a:xfrm>
            <a:off x="683568" y="404664"/>
            <a:ext cx="7772400" cy="5688632"/>
          </a:xfrm>
        </p:spPr>
        <p:style>
          <a:lnRef idx="1">
            <a:schemeClr val="accent4"/>
          </a:lnRef>
          <a:fillRef idx="2">
            <a:schemeClr val="accent4"/>
          </a:fillRef>
          <a:effectRef idx="1">
            <a:schemeClr val="accent4"/>
          </a:effectRef>
          <a:fontRef idx="minor">
            <a:schemeClr val="dk1"/>
          </a:fontRef>
        </p:style>
        <p:txBody>
          <a:bodyPr>
            <a:normAutofit/>
          </a:bodyPr>
          <a:lstStyle/>
          <a:p>
            <a:r>
              <a:rPr lang="tr-TR" sz="2800" b="1" dirty="0" err="1">
                <a:effectLst>
                  <a:outerShdw blurRad="38100" dist="38100" dir="2700000" algn="tl">
                    <a:srgbClr val="000000">
                      <a:alpha val="43137"/>
                    </a:srgbClr>
                  </a:outerShdw>
                </a:effectLst>
              </a:rPr>
              <a:t>Economic</a:t>
            </a:r>
            <a:r>
              <a:rPr lang="tr-TR" sz="2800" b="1" dirty="0">
                <a:effectLst>
                  <a:outerShdw blurRad="38100" dist="38100" dir="2700000" algn="tl">
                    <a:srgbClr val="000000">
                      <a:alpha val="43137"/>
                    </a:srgbClr>
                  </a:outerShdw>
                </a:effectLst>
              </a:rPr>
              <a:t> </a:t>
            </a:r>
            <a:r>
              <a:rPr lang="tr-TR" sz="2800" b="1" dirty="0" smtClean="0">
                <a:effectLst>
                  <a:outerShdw blurRad="38100" dist="38100" dir="2700000" algn="tl">
                    <a:srgbClr val="000000">
                      <a:alpha val="43137"/>
                    </a:srgbClr>
                  </a:outerShdw>
                </a:effectLst>
              </a:rPr>
              <a:t>Model: </a:t>
            </a:r>
            <a:r>
              <a:rPr lang="en-US" sz="2800" dirty="0"/>
              <a:t>In the economic model, however, Freud introduces two </a:t>
            </a:r>
            <a:r>
              <a:rPr lang="en-US" sz="2800" dirty="0" smtClean="0"/>
              <a:t>new</a:t>
            </a:r>
            <a:r>
              <a:rPr lang="tr-TR" sz="2800" dirty="0" smtClean="0"/>
              <a:t> </a:t>
            </a:r>
            <a:r>
              <a:rPr lang="en-US" sz="2800" dirty="0" smtClean="0"/>
              <a:t>concepts </a:t>
            </a:r>
            <a:r>
              <a:rPr lang="en-US" sz="2800" dirty="0"/>
              <a:t>that describe and help govern the human psyche: </a:t>
            </a:r>
            <a:r>
              <a:rPr lang="en-US" sz="2800" b="1" i="1" dirty="0"/>
              <a:t>the pleasure </a:t>
            </a:r>
            <a:r>
              <a:rPr lang="en-US" sz="2800" b="1" i="1" dirty="0" smtClean="0"/>
              <a:t>principle</a:t>
            </a:r>
            <a:r>
              <a:rPr lang="tr-TR" sz="2800" dirty="0" smtClean="0"/>
              <a:t> </a:t>
            </a:r>
            <a:r>
              <a:rPr lang="tr-TR" sz="2800" dirty="0" err="1" smtClean="0"/>
              <a:t>and</a:t>
            </a:r>
            <a:r>
              <a:rPr lang="tr-TR" sz="2800" dirty="0" smtClean="0"/>
              <a:t> </a:t>
            </a:r>
            <a:r>
              <a:rPr lang="tr-TR" sz="2800" b="1" i="1" dirty="0" err="1"/>
              <a:t>the</a:t>
            </a:r>
            <a:r>
              <a:rPr lang="tr-TR" sz="2800" b="1" i="1" dirty="0"/>
              <a:t> </a:t>
            </a:r>
            <a:r>
              <a:rPr lang="tr-TR" sz="2800" b="1" i="1" dirty="0" err="1"/>
              <a:t>reality</a:t>
            </a:r>
            <a:r>
              <a:rPr lang="tr-TR" sz="2800" b="1" i="1" dirty="0"/>
              <a:t> </a:t>
            </a:r>
            <a:r>
              <a:rPr lang="tr-TR" sz="2800" b="1" i="1" dirty="0" err="1"/>
              <a:t>principle</a:t>
            </a:r>
            <a:r>
              <a:rPr lang="tr-TR" sz="2800" dirty="0" smtClean="0"/>
              <a:t>.</a:t>
            </a:r>
          </a:p>
          <a:p>
            <a:r>
              <a:rPr lang="tr-TR" sz="2800" dirty="0"/>
              <a:t>T</a:t>
            </a:r>
            <a:r>
              <a:rPr lang="en-US" sz="2800" dirty="0" smtClean="0"/>
              <a:t>he </a:t>
            </a:r>
            <a:r>
              <a:rPr lang="en-US" sz="2800" dirty="0"/>
              <a:t>pleasure principle's goal is immediate </a:t>
            </a:r>
            <a:r>
              <a:rPr lang="en-US" sz="2800" dirty="0" smtClean="0"/>
              <a:t>relief</a:t>
            </a:r>
            <a:r>
              <a:rPr lang="tr-TR" sz="2800" dirty="0" smtClean="0"/>
              <a:t> </a:t>
            </a:r>
            <a:r>
              <a:rPr lang="en-US" sz="2800" dirty="0" smtClean="0"/>
              <a:t>from </a:t>
            </a:r>
            <a:r>
              <a:rPr lang="en-US" sz="2800" dirty="0"/>
              <a:t>all pain or suffering</a:t>
            </a:r>
            <a:r>
              <a:rPr lang="en-US" sz="2800" dirty="0" smtClean="0"/>
              <a:t>.</a:t>
            </a:r>
            <a:endParaRPr lang="tr-TR" sz="2800" dirty="0" smtClean="0"/>
          </a:p>
          <a:p>
            <a:r>
              <a:rPr lang="tr-TR" sz="2800" dirty="0"/>
              <a:t>Freud </a:t>
            </a:r>
            <a:r>
              <a:rPr lang="tr-TR" sz="2800" dirty="0" err="1"/>
              <a:t>calls</a:t>
            </a:r>
            <a:r>
              <a:rPr lang="tr-TR" sz="2800" dirty="0"/>
              <a:t> </a:t>
            </a:r>
            <a:r>
              <a:rPr lang="tr-TR" sz="2800" dirty="0" smtClean="0"/>
              <a:t>an </a:t>
            </a:r>
            <a:r>
              <a:rPr lang="en-US" sz="2800" dirty="0" smtClean="0"/>
              <a:t>individual's </a:t>
            </a:r>
            <a:r>
              <a:rPr lang="en-US" sz="2800" dirty="0"/>
              <a:t>instinctual and psychic energy </a:t>
            </a:r>
            <a:r>
              <a:rPr lang="en-US" sz="2800" dirty="0" err="1"/>
              <a:t>cathexes</a:t>
            </a:r>
            <a:r>
              <a:rPr lang="en-US" sz="2800" dirty="0"/>
              <a:t>, its chief aim being </a:t>
            </a:r>
            <a:r>
              <a:rPr lang="en-US" sz="2800" dirty="0" smtClean="0"/>
              <a:t>to</a:t>
            </a:r>
            <a:r>
              <a:rPr lang="tr-TR" sz="2800" dirty="0" smtClean="0"/>
              <a:t> </a:t>
            </a:r>
            <a:r>
              <a:rPr lang="tr-TR" sz="2800" dirty="0" err="1" smtClean="0"/>
              <a:t>maximize</a:t>
            </a:r>
            <a:r>
              <a:rPr lang="tr-TR" sz="2800" dirty="0" smtClean="0"/>
              <a:t> </a:t>
            </a:r>
            <a:r>
              <a:rPr lang="tr-TR" sz="2800" dirty="0" err="1" smtClean="0"/>
              <a:t>pleasure</a:t>
            </a:r>
            <a:r>
              <a:rPr lang="tr-TR" sz="2800" dirty="0" smtClean="0"/>
              <a:t>.</a:t>
            </a:r>
          </a:p>
          <a:p>
            <a:r>
              <a:rPr lang="tr-TR" sz="2800" dirty="0" err="1"/>
              <a:t>T</a:t>
            </a:r>
            <a:r>
              <a:rPr lang="tr-TR" sz="2800" dirty="0" err="1" smtClean="0"/>
              <a:t>he</a:t>
            </a:r>
            <a:r>
              <a:rPr lang="tr-TR" sz="2800" dirty="0" smtClean="0"/>
              <a:t> </a:t>
            </a:r>
            <a:r>
              <a:rPr lang="tr-TR" sz="2800" dirty="0" err="1" smtClean="0"/>
              <a:t>reality</a:t>
            </a:r>
            <a:r>
              <a:rPr lang="tr-TR" sz="2800" dirty="0"/>
              <a:t> </a:t>
            </a:r>
            <a:r>
              <a:rPr lang="en-US" sz="2800" dirty="0" smtClean="0"/>
              <a:t>principle</a:t>
            </a:r>
            <a:r>
              <a:rPr lang="en-US" sz="2800" dirty="0"/>
              <a:t>, that part of the psyche that recognizes </a:t>
            </a:r>
            <a:r>
              <a:rPr lang="en-US" sz="2800" dirty="0" smtClean="0"/>
              <a:t>the need </a:t>
            </a:r>
            <a:r>
              <a:rPr lang="en-US" sz="2800" dirty="0"/>
              <a:t>for societal </a:t>
            </a:r>
            <a:r>
              <a:rPr lang="en-US" sz="2800" dirty="0" smtClean="0"/>
              <a:t>standards</a:t>
            </a:r>
            <a:r>
              <a:rPr lang="tr-TR" sz="2800" dirty="0" smtClean="0"/>
              <a:t> </a:t>
            </a:r>
            <a:r>
              <a:rPr lang="en-US" sz="2800" dirty="0" smtClean="0"/>
              <a:t>and </a:t>
            </a:r>
            <a:r>
              <a:rPr lang="en-US" sz="2800" dirty="0"/>
              <a:t>regulations on pleasure. Freud believed that both of these </a:t>
            </a:r>
            <a:r>
              <a:rPr lang="en-US" sz="2800" dirty="0" smtClean="0"/>
              <a:t>principles</a:t>
            </a:r>
            <a:r>
              <a:rPr lang="tr-TR" sz="2800" dirty="0" smtClean="0"/>
              <a:t> </a:t>
            </a:r>
            <a:r>
              <a:rPr lang="en-US" sz="2800" dirty="0" smtClean="0"/>
              <a:t>are </a:t>
            </a:r>
            <a:r>
              <a:rPr lang="en-US" sz="2800" dirty="0"/>
              <a:t>at war within the human psyche.</a:t>
            </a:r>
            <a:endParaRPr lang="tr-TR"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310931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3210</TotalTime>
  <Words>3560</Words>
  <Application>Microsoft Office PowerPoint</Application>
  <PresentationFormat>Ekran Gösterisi (4:3)</PresentationFormat>
  <Paragraphs>118</Paragraphs>
  <Slides>37</Slides>
  <Notes>0</Notes>
  <HiddenSlides>0</HiddenSlides>
  <MMClips>0</MMClips>
  <ScaleCrop>false</ScaleCrop>
  <HeadingPairs>
    <vt:vector size="4" baseType="variant">
      <vt:variant>
        <vt:lpstr>Tema</vt:lpstr>
      </vt:variant>
      <vt:variant>
        <vt:i4>1</vt:i4>
      </vt:variant>
      <vt:variant>
        <vt:lpstr>Slayt Başlıkları</vt:lpstr>
      </vt:variant>
      <vt:variant>
        <vt:i4>37</vt:i4>
      </vt:variant>
    </vt:vector>
  </HeadingPairs>
  <TitlesOfParts>
    <vt:vector size="38" baseType="lpstr">
      <vt:lpstr>Hisse Senedi</vt:lpstr>
      <vt:lpstr>Psychoanalytic Criticism</vt:lpstr>
      <vt:lpstr>PowerPoint Sunusu</vt:lpstr>
      <vt:lpstr>PowerPoint Sunusu</vt:lpstr>
      <vt:lpstr>PowerPoint Sunusu</vt:lpstr>
      <vt:lpstr>PowerPoint Sunusu</vt:lpstr>
      <vt:lpstr>HISTORICAL DEVELOPMENT </vt:lpstr>
      <vt:lpstr>Models of the Human Psyche: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Psychoanalytic Criticism</dc:title>
  <dc:creator>Pc</dc:creator>
  <cp:lastModifiedBy>Pc</cp:lastModifiedBy>
  <cp:revision>53</cp:revision>
  <dcterms:created xsi:type="dcterms:W3CDTF">2015-04-26T12:50:36Z</dcterms:created>
  <dcterms:modified xsi:type="dcterms:W3CDTF">2015-04-29T04:06:35Z</dcterms:modified>
</cp:coreProperties>
</file>